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tags/tag1.xml" ContentType="application/vnd.openxmlformats-officedocument.presentationml.tags+xml"/>
  <Override PartName="/ppt/notesSlides/notesSlide2.xml" ContentType="application/vnd.openxmlformats-officedocument.presentationml.notesSlide+xml"/>
  <Override PartName="/ppt/theme/themeOverride4.xml" ContentType="application/vnd.openxmlformats-officedocument.themeOverride+xml"/>
  <Override PartName="/ppt/tags/tag2.xml" ContentType="application/vnd.openxmlformats-officedocument.presentationml.tags+xml"/>
  <Override PartName="/ppt/notesSlides/notesSlide3.xml" ContentType="application/vnd.openxmlformats-officedocument.presentationml.notesSlide+xml"/>
  <Override PartName="/ppt/theme/themeOverride5.xml" ContentType="application/vnd.openxmlformats-officedocument.themeOverr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heme/themeOverride6.xml" ContentType="application/vnd.openxmlformats-officedocument.themeOverr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heme/themeOverride7.xml" ContentType="application/vnd.openxmlformats-officedocument.themeOverr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3.xml" ContentType="application/vnd.openxmlformats-officedocument.presentationml.tags+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embeddings/oleObject1.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6" r:id="rId2"/>
    <p:sldId id="330" r:id="rId3"/>
    <p:sldId id="304" r:id="rId4"/>
    <p:sldId id="273" r:id="rId5"/>
    <p:sldId id="316" r:id="rId6"/>
    <p:sldId id="355" r:id="rId7"/>
    <p:sldId id="332" r:id="rId8"/>
    <p:sldId id="275" r:id="rId9"/>
    <p:sldId id="333" r:id="rId10"/>
    <p:sldId id="335" r:id="rId11"/>
    <p:sldId id="392" r:id="rId12"/>
    <p:sldId id="364" r:id="rId13"/>
    <p:sldId id="367" r:id="rId14"/>
    <p:sldId id="368" r:id="rId15"/>
    <p:sldId id="369" r:id="rId16"/>
    <p:sldId id="386" r:id="rId17"/>
    <p:sldId id="395" r:id="rId18"/>
    <p:sldId id="393" r:id="rId19"/>
    <p:sldId id="371" r:id="rId20"/>
    <p:sldId id="372" r:id="rId21"/>
    <p:sldId id="373" r:id="rId22"/>
    <p:sldId id="374" r:id="rId23"/>
    <p:sldId id="375" r:id="rId24"/>
    <p:sldId id="376" r:id="rId25"/>
    <p:sldId id="394" r:id="rId26"/>
    <p:sldId id="378" r:id="rId27"/>
    <p:sldId id="379" r:id="rId28"/>
    <p:sldId id="380"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343" autoAdjust="0"/>
  </p:normalViewPr>
  <p:slideViewPr>
    <p:cSldViewPr>
      <p:cViewPr>
        <p:scale>
          <a:sx n="103" d="100"/>
          <a:sy n="103" d="100"/>
        </p:scale>
        <p:origin x="-180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9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D569DD-B8A5-4EB6-A0A4-6290A46879E0}" type="datetimeFigureOut">
              <a:rPr lang="zh-CN" altLang="en-US" smtClean="0"/>
              <a:t>11/20/13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8503C9-BC10-46BF-B56E-A58384BAD4E0}" type="slidenum">
              <a:rPr lang="zh-CN" altLang="en-US" smtClean="0"/>
              <a:t>‹#›</a:t>
            </a:fld>
            <a:endParaRPr lang="zh-CN" altLang="en-US"/>
          </a:p>
        </p:txBody>
      </p:sp>
    </p:spTree>
    <p:extLst>
      <p:ext uri="{BB962C8B-B14F-4D97-AF65-F5344CB8AC3E}">
        <p14:creationId xmlns:p14="http://schemas.microsoft.com/office/powerpoint/2010/main" val="14552352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96D7E-109D-4D77-95D9-C2CB0B887EDC}" type="datetimeFigureOut">
              <a:rPr lang="zh-CN" altLang="en-US" smtClean="0"/>
              <a:t>11/20/13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29E73-464D-4798-A889-51B0F4A6345A}" type="slidenum">
              <a:rPr lang="zh-CN" altLang="en-US" smtClean="0"/>
              <a:t>‹#›</a:t>
            </a:fld>
            <a:endParaRPr lang="zh-CN" altLang="en-US"/>
          </a:p>
        </p:txBody>
      </p:sp>
    </p:spTree>
    <p:extLst>
      <p:ext uri="{BB962C8B-B14F-4D97-AF65-F5344CB8AC3E}">
        <p14:creationId xmlns:p14="http://schemas.microsoft.com/office/powerpoint/2010/main" val="1033275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the cloud</a:t>
            </a:r>
            <a:r>
              <a:rPr lang="en-US" altLang="zh-CN" baseline="0" dirty="0" smtClean="0"/>
              <a:t> computing becomes increasingly popular, cloud providers begin to support dedicated instances for high-end cloud computing in science.</a:t>
            </a:r>
            <a:endParaRPr lang="en-US" altLang="zh-CN" dirty="0" smtClean="0"/>
          </a:p>
          <a:p>
            <a:endParaRPr lang="en-US" altLang="zh-CN" dirty="0" smtClean="0"/>
          </a:p>
          <a:p>
            <a:r>
              <a:rPr lang="en-US" altLang="zh-CN" dirty="0" smtClean="0"/>
              <a:t>Thus there is a trend that HPC users are migrating</a:t>
            </a:r>
            <a:r>
              <a:rPr lang="en-US" altLang="zh-CN" baseline="0" dirty="0" smtClean="0"/>
              <a:t> their applications from traditional HPC resources to cloud</a:t>
            </a:r>
            <a:r>
              <a:rPr lang="zh-CN" altLang="zh-CN" baseline="0" dirty="0" smtClean="0"/>
              <a:t>。</a:t>
            </a:r>
            <a:endParaRPr lang="en-US" altLang="zh-CN" baseline="0"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2</a:t>
            </a:fld>
            <a:endParaRPr lang="zh-CN" altLang="en-US"/>
          </a:p>
        </p:txBody>
      </p:sp>
    </p:spTree>
    <p:extLst>
      <p:ext uri="{BB962C8B-B14F-4D97-AF65-F5344CB8AC3E}">
        <p14:creationId xmlns:p14="http://schemas.microsoft.com/office/powerpoint/2010/main" val="2169188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the out line of this</a:t>
            </a:r>
            <a:r>
              <a:rPr lang="en-US" altLang="zh-CN" baseline="0" dirty="0" smtClean="0"/>
              <a:t> talk.</a:t>
            </a:r>
          </a:p>
          <a:p>
            <a:endParaRPr lang="en-US" altLang="zh-CN" baseline="0" dirty="0" smtClean="0"/>
          </a:p>
          <a:p>
            <a:r>
              <a:rPr lang="en-US" altLang="zh-CN" baseline="0" dirty="0" smtClean="0"/>
              <a:t>After introduced the motivation,</a:t>
            </a:r>
          </a:p>
          <a:p>
            <a:r>
              <a:rPr lang="en-US" altLang="zh-CN" baseline="0" dirty="0" smtClean="0"/>
              <a:t>we define the problem and then propose our tool to address it.</a:t>
            </a:r>
          </a:p>
          <a:p>
            <a:r>
              <a:rPr lang="en-US" altLang="zh-CN" baseline="0" dirty="0" smtClean="0"/>
              <a:t>We will show some interesting results and conclude it briefly.</a:t>
            </a:r>
            <a:endParaRPr lang="zh-CN" altLang="en-US"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11</a:t>
            </a:fld>
            <a:endParaRPr lang="zh-CN" altLang="en-US"/>
          </a:p>
        </p:txBody>
      </p:sp>
    </p:spTree>
    <p:extLst>
      <p:ext uri="{BB962C8B-B14F-4D97-AF65-F5344CB8AC3E}">
        <p14:creationId xmlns:p14="http://schemas.microsoft.com/office/powerpoint/2010/main" val="1290830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a:t>
            </a:r>
            <a:r>
              <a:rPr lang="en-US" altLang="zh-CN" baseline="0" dirty="0" smtClean="0"/>
              <a:t> sample the training data from the exploration space, we need a smarter way than choosing randomly.</a:t>
            </a:r>
          </a:p>
          <a:p>
            <a:r>
              <a:rPr lang="en-US" altLang="zh-CN" baseline="0" dirty="0" smtClean="0"/>
              <a:t>We later realized that the parameters differ from each other in importance.</a:t>
            </a:r>
          </a:p>
          <a:p>
            <a:endParaRPr lang="en-US" altLang="zh-CN" baseline="0" dirty="0" smtClean="0"/>
          </a:p>
          <a:p>
            <a:r>
              <a:rPr lang="en-US" altLang="zh-CN" baseline="0" dirty="0" smtClean="0"/>
              <a:t>So it’s straightforward to reduce the exploration space by choosing the top parameters and train all their sampled combinations to bootstrap, then we can add more parameters incrementally</a:t>
            </a: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12</a:t>
            </a:fld>
            <a:endParaRPr lang="zh-CN" altLang="en-US"/>
          </a:p>
        </p:txBody>
      </p:sp>
    </p:spTree>
    <p:extLst>
      <p:ext uri="{BB962C8B-B14F-4D97-AF65-F5344CB8AC3E}">
        <p14:creationId xmlns:p14="http://schemas.microsoft.com/office/powerpoint/2010/main" val="779054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use a magical technique called PB matrix to evaluate the importance of the parameters so that we can select the most important parameters from the huge exploration space.</a:t>
            </a:r>
          </a:p>
          <a:p>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PB</a:t>
            </a:r>
            <a:r>
              <a:rPr lang="en-US" altLang="zh-CN" sz="1200" kern="1200" baseline="0" dirty="0" smtClean="0">
                <a:solidFill>
                  <a:schemeClr val="tx1"/>
                </a:solidFill>
                <a:effectLst/>
                <a:latin typeface="+mn-lt"/>
                <a:ea typeface="+mn-ea"/>
                <a:cs typeface="+mn-cs"/>
              </a:rPr>
              <a:t> matrix was proposed for </a:t>
            </a:r>
            <a:r>
              <a:rPr lang="en-US" altLang="zh-CN" sz="1200" kern="1200" dirty="0" smtClean="0">
                <a:solidFill>
                  <a:schemeClr val="tx1"/>
                </a:solidFill>
                <a:effectLst/>
                <a:latin typeface="+mn-lt"/>
                <a:ea typeface="+mn-ea"/>
                <a:cs typeface="+mn-cs"/>
              </a:rPr>
              <a:t>agricultural crops experiment design and quality control in manufacturing,</a:t>
            </a:r>
            <a:r>
              <a:rPr lang="en-US" altLang="zh-CN" sz="1200" kern="1200" baseline="0" dirty="0" smtClean="0">
                <a:solidFill>
                  <a:schemeClr val="tx1"/>
                </a:solidFill>
                <a:effectLst/>
                <a:latin typeface="+mn-lt"/>
                <a:ea typeface="+mn-ea"/>
                <a:cs typeface="+mn-cs"/>
              </a:rPr>
              <a:t> it’s able to evaluate the parameters’ importance using a few of experiment trials.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dirty="0" smtClean="0">
                <a:solidFill>
                  <a:schemeClr val="tx1"/>
                </a:solidFill>
                <a:effectLst/>
                <a:latin typeface="+mn-lt"/>
                <a:ea typeface="+mn-ea"/>
                <a:cs typeface="+mn-cs"/>
              </a:rPr>
              <a:t>Because in the cloud computing, it takes time and money to run the trials.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r>
              <a:rPr lang="en-US" altLang="zh-CN" baseline="0" dirty="0" smtClean="0"/>
              <a:t>There are five parameters in this example table, ABCDE. We use the recipe PB matrix and there are 8 rows for this sample.</a:t>
            </a:r>
          </a:p>
          <a:p>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For each run, the value for each parameter is set according to one row of the PB Matrix, whose elements are assigned with binary values (either “+1” or “-1”) based on pre-specified PB design rules. For example,</a:t>
            </a:r>
            <a:r>
              <a:rPr lang="en-US" altLang="zh-CN" sz="1200" kern="1200" baseline="0" dirty="0" smtClean="0">
                <a:solidFill>
                  <a:schemeClr val="tx1"/>
                </a:solidFill>
                <a:effectLst/>
                <a:latin typeface="+mn-lt"/>
                <a:ea typeface="+mn-ea"/>
                <a:cs typeface="+mn-cs"/>
              </a:rPr>
              <a:t> in the first row, we use high value for all parameters except D, which will use the low value.</a:t>
            </a: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“high” and “low” values are selected to be at the two ends of the parameter value range.</a:t>
            </a:r>
            <a:br>
              <a:rPr lang="en-US" altLang="zh-CN" sz="1200" kern="1200" dirty="0" smtClean="0">
                <a:solidFill>
                  <a:schemeClr val="tx1"/>
                </a:solidFill>
                <a:effectLst/>
                <a:latin typeface="+mn-lt"/>
                <a:ea typeface="+mn-ea"/>
                <a:cs typeface="+mn-cs"/>
              </a:rPr>
            </a:b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After the runs are completed, the importance of each parameter is calculated as the dot product of the parameter and the result column.</a:t>
            </a:r>
            <a:endParaRPr lang="en-US" altLang="zh-CN" baseline="0" dirty="0" smtClean="0"/>
          </a:p>
          <a:p>
            <a:r>
              <a:rPr lang="en-US" altLang="zh-CN" baseline="0" dirty="0" smtClean="0"/>
              <a:t>In this example, parameter D is considered most important and parameter B is considered least important.</a:t>
            </a:r>
            <a:endParaRPr lang="zh-CN" altLang="en-US"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13</a:t>
            </a:fld>
            <a:endParaRPr lang="zh-CN" altLang="en-US"/>
          </a:p>
        </p:txBody>
      </p:sp>
    </p:spTree>
    <p:extLst>
      <p:ext uri="{BB962C8B-B14F-4D97-AF65-F5344CB8AC3E}">
        <p14:creationId xmlns:p14="http://schemas.microsoft.com/office/powerpoint/2010/main" val="247726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a:t>
            </a:r>
            <a:r>
              <a:rPr lang="en-US" altLang="zh-CN" baseline="0" dirty="0" smtClean="0"/>
              <a:t> table lists the rank of all the 15 parameters, as well as the sampled values.</a:t>
            </a:r>
          </a:p>
          <a:p>
            <a:endParaRPr lang="en-US" altLang="zh-CN" baseline="0" dirty="0" smtClean="0"/>
          </a:p>
          <a:p>
            <a:r>
              <a:rPr lang="en-US" altLang="zh-CN" baseline="0" dirty="0" smtClean="0"/>
              <a:t>We use the top 10 parameters to bootstrap ACIC.</a:t>
            </a:r>
          </a:p>
          <a:p>
            <a:r>
              <a:rPr lang="en-US" altLang="zh-CN" baseline="0" dirty="0" smtClean="0"/>
              <a:t>More parameters can be added later using this rank as guidance..</a:t>
            </a:r>
            <a:endParaRPr lang="zh-CN" altLang="en-US"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14</a:t>
            </a:fld>
            <a:endParaRPr lang="zh-CN" altLang="en-US"/>
          </a:p>
        </p:txBody>
      </p:sp>
    </p:spTree>
    <p:extLst>
      <p:ext uri="{BB962C8B-B14F-4D97-AF65-F5344CB8AC3E}">
        <p14:creationId xmlns:p14="http://schemas.microsoft.com/office/powerpoint/2010/main" val="2198901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Run the synthetic benchmark named</a:t>
            </a:r>
            <a:r>
              <a:rPr kumimoji="1" lang="en-US" altLang="zh-CN" baseline="0" dirty="0" smtClean="0"/>
              <a:t> </a:t>
            </a:r>
            <a:r>
              <a:rPr kumimoji="1" lang="en-US" altLang="zh-CN" dirty="0" smtClean="0"/>
              <a:t>IOR</a:t>
            </a:r>
          </a:p>
          <a:p>
            <a:pPr marL="228600" indent="-228600">
              <a:buFont typeface="+mj-lt"/>
              <a:buAutoNum type="arabicPeriod"/>
            </a:pPr>
            <a:r>
              <a:rPr kumimoji="1" lang="en-US" altLang="zh-CN" dirty="0" smtClean="0"/>
              <a:t>Vary parameter to mimic different behaviors</a:t>
            </a:r>
          </a:p>
          <a:p>
            <a:pPr marL="228600" indent="-228600">
              <a:buFont typeface="+mj-lt"/>
              <a:buAutoNum type="arabicPeriod"/>
            </a:pPr>
            <a:r>
              <a:rPr kumimoji="1" lang="en-US" altLang="zh-CN" dirty="0" smtClean="0"/>
              <a:t>Set up I/O system with all configuration candidates</a:t>
            </a:r>
          </a:p>
          <a:p>
            <a:r>
              <a:rPr kumimoji="1" lang="en-US" altLang="zh-CN" dirty="0" smtClean="0"/>
              <a:t>Collect results for different targets: Performance, or Cost</a:t>
            </a:r>
          </a:p>
          <a:p>
            <a:endParaRPr kumimoji="1"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By continuous, crowd-sourcing training, the ACIC can effortlessly deal with cloud hardware/software upgrades with common data aging methods.</a:t>
            </a:r>
            <a:endParaRPr kumimoji="1" lang="en-US" altLang="zh-CN" dirty="0" smtClean="0"/>
          </a:p>
          <a:p>
            <a:endParaRPr kumimoji="1" lang="en-US" altLang="zh-CN" dirty="0" smtClean="0"/>
          </a:p>
          <a:p>
            <a:r>
              <a:rPr kumimoji="1" lang="en-US" altLang="zh-CN" dirty="0" smtClean="0"/>
              <a:t>Why CART?</a:t>
            </a:r>
          </a:p>
          <a:p>
            <a:pPr marL="228600" lvl="0" indent="-228600">
              <a:buFont typeface="+mj-lt"/>
              <a:buAutoNum type="arabicPeriod"/>
            </a:pPr>
            <a:r>
              <a:rPr lang="en-US" altLang="zh-CN" dirty="0" smtClean="0"/>
              <a:t>Obvious difference in importance of parameters</a:t>
            </a:r>
          </a:p>
          <a:p>
            <a:pPr marL="228600" lvl="0" indent="-228600">
              <a:buFont typeface="+mj-lt"/>
              <a:buAutoNum type="arabicPeriod"/>
            </a:pPr>
            <a:r>
              <a:rPr lang="en-US" altLang="zh-CN" dirty="0" smtClean="0"/>
              <a:t>Simple, flexible, and interpretable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 can tolerate absolute</a:t>
            </a:r>
            <a:r>
              <a:rPr lang="en-US" altLang="zh-CN" baseline="0" dirty="0" smtClean="0"/>
              <a:t> prediction error as long as the rank of the configuration is close to the real one.</a:t>
            </a:r>
            <a:endParaRPr lang="zh-CN" altLang="en-US" dirty="0" smtClean="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15</a:t>
            </a:fld>
            <a:endParaRPr lang="zh-CN" altLang="en-US"/>
          </a:p>
        </p:txBody>
      </p:sp>
    </p:spTree>
    <p:extLst>
      <p:ext uri="{BB962C8B-B14F-4D97-AF65-F5344CB8AC3E}">
        <p14:creationId xmlns:p14="http://schemas.microsoft.com/office/powerpoint/2010/main" val="594848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a:t>
            </a:r>
            <a:r>
              <a:rPr lang="en-US" altLang="zh-CN" baseline="0" dirty="0" smtClean="0"/>
              <a:t> is a CART example.</a:t>
            </a:r>
          </a:p>
          <a:p>
            <a:r>
              <a:rPr lang="en-US" altLang="zh-CN" baseline="0" dirty="0" smtClean="0"/>
              <a:t>There are two kinds of node in a decision tree, internal nodes and leaf nodes.</a:t>
            </a:r>
          </a:p>
          <a:p>
            <a:r>
              <a:rPr lang="en-US" altLang="zh-CN" baseline="0" dirty="0" smtClean="0"/>
              <a:t>Each internal node has a predictor to split the values into two sub-groups. The left child and the right child.</a:t>
            </a:r>
          </a:p>
          <a:p>
            <a:r>
              <a:rPr lang="en-US" altLang="zh-CN" baseline="0" dirty="0" smtClean="0"/>
              <a:t>To build this tree, every internal node is split if the variance of the values is large enough.</a:t>
            </a:r>
          </a:p>
          <a:p>
            <a:r>
              <a:rPr lang="en-US" altLang="zh-CN" baseline="0" dirty="0" smtClean="0"/>
              <a:t>Each leaf node has the final sub-group value, indicating by the AVG field.</a:t>
            </a:r>
          </a:p>
          <a:p>
            <a:endParaRPr lang="en-US" altLang="zh-CN" baseline="0" dirty="0" smtClean="0"/>
          </a:p>
          <a:p>
            <a:r>
              <a:rPr lang="en-US" altLang="zh-CN" baseline="0" dirty="0" smtClean="0"/>
              <a:t>For each input, we can get the final value by traversing from the root node to this node.</a:t>
            </a:r>
          </a:p>
        </p:txBody>
      </p:sp>
      <p:sp>
        <p:nvSpPr>
          <p:cNvPr id="4" name="灯片编号占位符 3"/>
          <p:cNvSpPr>
            <a:spLocks noGrp="1"/>
          </p:cNvSpPr>
          <p:nvPr>
            <p:ph type="sldNum" sz="quarter" idx="10"/>
          </p:nvPr>
        </p:nvSpPr>
        <p:spPr/>
        <p:txBody>
          <a:bodyPr/>
          <a:lstStyle/>
          <a:p>
            <a:fld id="{22029E73-464D-4798-A889-51B0F4A6345A}" type="slidenum">
              <a:rPr lang="zh-CN" altLang="en-US" smtClean="0"/>
              <a:t>16</a:t>
            </a:fld>
            <a:endParaRPr lang="zh-CN" altLang="en-US"/>
          </a:p>
        </p:txBody>
      </p:sp>
    </p:spTree>
    <p:extLst>
      <p:ext uri="{BB962C8B-B14F-4D97-AF65-F5344CB8AC3E}">
        <p14:creationId xmlns:p14="http://schemas.microsoft.com/office/powerpoint/2010/main" val="1183928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Now we introduced</a:t>
            </a:r>
            <a:r>
              <a:rPr kumimoji="1" lang="en-US" altLang="zh-CN" baseline="0" dirty="0" smtClean="0"/>
              <a:t> the three parts of ACIC.</a:t>
            </a:r>
          </a:p>
          <a:p>
            <a:endParaRPr kumimoji="1" lang="zh-CN" altLang="en-US" dirty="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17</a:t>
            </a:fld>
            <a:endParaRPr lang="zh-CN" altLang="en-US"/>
          </a:p>
        </p:txBody>
      </p:sp>
    </p:spTree>
    <p:extLst>
      <p:ext uri="{BB962C8B-B14F-4D97-AF65-F5344CB8AC3E}">
        <p14:creationId xmlns:p14="http://schemas.microsoft.com/office/powerpoint/2010/main" val="779054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Let’s see some interesting data.</a:t>
            </a:r>
            <a:endParaRPr lang="zh-CN" altLang="en-US"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18</a:t>
            </a:fld>
            <a:endParaRPr lang="zh-CN" altLang="en-US"/>
          </a:p>
        </p:txBody>
      </p:sp>
    </p:spTree>
    <p:extLst>
      <p:ext uri="{BB962C8B-B14F-4D97-AF65-F5344CB8AC3E}">
        <p14:creationId xmlns:p14="http://schemas.microsoft.com/office/powerpoint/2010/main" val="1290830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We choose this baseline because it’s simple and popular.</a:t>
            </a:r>
            <a:endParaRPr kumimoji="1" lang="zh-CN" altLang="en-US" dirty="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19</a:t>
            </a:fld>
            <a:endParaRPr lang="zh-CN" altLang="en-US"/>
          </a:p>
        </p:txBody>
      </p:sp>
    </p:spTree>
    <p:extLst>
      <p:ext uri="{BB962C8B-B14F-4D97-AF65-F5344CB8AC3E}">
        <p14:creationId xmlns:p14="http://schemas.microsoft.com/office/powerpoint/2010/main" val="2012830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Select</a:t>
            </a:r>
            <a:r>
              <a:rPr lang="en-US" altLang="zh-CN" baseline="0" dirty="0" smtClean="0"/>
              <a:t>ed application differ from each other in many characteristics including the scientific area, CPU/network usage, read/write and APIs.</a:t>
            </a:r>
          </a:p>
          <a:p>
            <a:endParaRPr lang="zh-CN" altLang="en-US" dirty="0"/>
          </a:p>
        </p:txBody>
      </p:sp>
      <p:sp>
        <p:nvSpPr>
          <p:cNvPr id="4" name="灯片编号占位符 3"/>
          <p:cNvSpPr>
            <a:spLocks noGrp="1"/>
          </p:cNvSpPr>
          <p:nvPr>
            <p:ph type="sldNum" sz="quarter" idx="10"/>
          </p:nvPr>
        </p:nvSpPr>
        <p:spPr/>
        <p:txBody>
          <a:bodyPr/>
          <a:lstStyle/>
          <a:p>
            <a:fld id="{22029E73-464D-4798-A889-51B0F4A6345A}" type="slidenum">
              <a:rPr lang="zh-CN" altLang="en-US" smtClean="0"/>
              <a:t>20</a:t>
            </a:fld>
            <a:endParaRPr lang="zh-CN" altLang="en-US"/>
          </a:p>
        </p:txBody>
      </p:sp>
    </p:spTree>
    <p:extLst>
      <p:ext uri="{BB962C8B-B14F-4D97-AF65-F5344CB8AC3E}">
        <p14:creationId xmlns:p14="http://schemas.microsoft.com/office/powerpoint/2010/main" val="3164725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But the HPC</a:t>
            </a:r>
            <a:r>
              <a:rPr lang="en-US" altLang="zh-CN" baseline="0" dirty="0" smtClean="0"/>
              <a:t> in cloud has not grabbed everyone’s mind.</a:t>
            </a:r>
          </a:p>
          <a:p>
            <a:r>
              <a:rPr lang="en-US" altLang="zh-CN" baseline="0" dirty="0" smtClean="0"/>
              <a:t>We compared the cloud platform with the local clusters and list the pros and cons.</a:t>
            </a:r>
          </a:p>
          <a:p>
            <a:endParaRPr lang="en-US" altLang="zh-CN" baseline="0" dirty="0" smtClean="0"/>
          </a:p>
          <a:p>
            <a:r>
              <a:rPr lang="en-US" altLang="zh-CN" baseline="0" dirty="0" smtClean="0"/>
              <a:t>There are disadvantages of HPC cloud such as the shared 10 Gb Ethernet and virtualization overhead.</a:t>
            </a:r>
          </a:p>
          <a:p>
            <a:r>
              <a:rPr lang="en-US" altLang="zh-CN" baseline="0" dirty="0" smtClean="0"/>
              <a:t>While, there are advantages as well.</a:t>
            </a:r>
          </a:p>
          <a:p>
            <a:r>
              <a:rPr lang="en-US" altLang="zh-CN" baseline="0" dirty="0" smtClean="0"/>
              <a:t>For example, local clusters have fixed types and numbers of nodes but the we can acquire more instances online and it charges us in a pay-as-you-go approach.</a:t>
            </a:r>
          </a:p>
          <a:p>
            <a:endParaRPr lang="en-US" altLang="zh-CN" baseline="0" dirty="0" smtClean="0"/>
          </a:p>
          <a:p>
            <a:r>
              <a:rPr lang="en-US" altLang="zh-CN" baseline="0" dirty="0" smtClean="0"/>
              <a:t>However, there I/O gap in</a:t>
            </a:r>
            <a:r>
              <a:rPr lang="zh-CN" altLang="en-US" baseline="0" dirty="0" smtClean="0"/>
              <a:t> </a:t>
            </a:r>
            <a:r>
              <a:rPr lang="en-US" altLang="zh-CN" baseline="0" dirty="0" smtClean="0"/>
              <a:t>the local clusters is enlarged in cloud.</a:t>
            </a:r>
          </a:p>
          <a:p>
            <a:r>
              <a:rPr lang="en-US" altLang="zh-CN" baseline="0" dirty="0" smtClean="0"/>
              <a:t>Fortunately, there are some further potentials which may make the cloud more competitive.</a:t>
            </a:r>
          </a:p>
          <a:p>
            <a:r>
              <a:rPr lang="en-US" altLang="zh-CN" baseline="0" dirty="0" smtClean="0"/>
              <a:t>For example, cloud provides multiple device/instance/</a:t>
            </a:r>
            <a:r>
              <a:rPr lang="en-US" altLang="zh-CN" baseline="0" dirty="0" err="1" smtClean="0"/>
              <a:t>QoS</a:t>
            </a:r>
            <a:r>
              <a:rPr lang="en-US" altLang="zh-CN" baseline="0" dirty="0" smtClean="0"/>
              <a:t> choices.</a:t>
            </a:r>
          </a:p>
          <a:p>
            <a:r>
              <a:rPr lang="en-US" altLang="zh-CN" baseline="0" dirty="0" smtClean="0"/>
              <a:t>We can configure the cloud according to our application’s needs.</a:t>
            </a:r>
          </a:p>
          <a:p>
            <a:r>
              <a:rPr lang="en-US" altLang="zh-CN" baseline="0" dirty="0" smtClean="0"/>
              <a:t>As to the configuration options, they are shared by all users of the same cloud,</a:t>
            </a:r>
          </a:p>
          <a:p>
            <a:r>
              <a:rPr lang="en-US" altLang="zh-CN" baseline="0" dirty="0" smtClean="0"/>
              <a:t>which makes it possible to reuse the configuration efforts and amortize the cost.</a:t>
            </a:r>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3</a:t>
            </a:fld>
            <a:endParaRPr lang="zh-CN" altLang="en-US"/>
          </a:p>
        </p:txBody>
      </p:sp>
    </p:spTree>
    <p:extLst>
      <p:ext uri="{BB962C8B-B14F-4D97-AF65-F5344CB8AC3E}">
        <p14:creationId xmlns:p14="http://schemas.microsoft.com/office/powerpoint/2010/main" val="1937169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There</a:t>
            </a:r>
            <a:r>
              <a:rPr lang="en-US" altLang="zh-CN" baseline="0" dirty="0" smtClean="0"/>
              <a:t> are 9 cases composed by application as well as the scale.</a:t>
            </a:r>
          </a:p>
        </p:txBody>
      </p:sp>
      <p:sp>
        <p:nvSpPr>
          <p:cNvPr id="4" name="灯片编号占位符 3"/>
          <p:cNvSpPr>
            <a:spLocks noGrp="1"/>
          </p:cNvSpPr>
          <p:nvPr>
            <p:ph type="sldNum" sz="quarter" idx="10"/>
          </p:nvPr>
        </p:nvSpPr>
        <p:spPr/>
        <p:txBody>
          <a:bodyPr/>
          <a:lstStyle/>
          <a:p>
            <a:fld id="{22029E73-464D-4798-A889-51B0F4A6345A}" type="slidenum">
              <a:rPr lang="zh-CN" altLang="en-US" smtClean="0"/>
              <a:t>21</a:t>
            </a:fld>
            <a:endParaRPr lang="zh-CN" altLang="en-US"/>
          </a:p>
        </p:txBody>
      </p:sp>
    </p:spTree>
    <p:extLst>
      <p:ext uri="{BB962C8B-B14F-4D97-AF65-F5344CB8AC3E}">
        <p14:creationId xmlns:p14="http://schemas.microsoft.com/office/powerpoint/2010/main" val="4178218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exhaustively tested all candidate configurations</a:t>
            </a:r>
            <a:r>
              <a:rPr lang="zh-CN" altLang="zh-CN"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sampled before by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running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zh-CN" altLang="zh-CN" sz="1200" kern="1200" dirty="0" smtClean="0">
                <a:solidFill>
                  <a:schemeClr val="tx1"/>
                </a:solidFill>
                <a:effectLst/>
                <a:latin typeface="+mn-lt"/>
                <a:ea typeface="+mn-ea"/>
                <a:cs typeface="+mn-cs"/>
              </a:rPr>
              <a:t>4</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applications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different</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scales.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total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run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time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with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each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configuration is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indicated by a gray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dot.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vertical span of</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gray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dots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depicts the range of measured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total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execution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time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for the entire configuration space.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lowest dot in each figure is the measured optimal configuration.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black points highlight 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total</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run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time under the ACIC recommended I/O configuration.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solid red line marks the median</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performance among all configuration candidates,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while the dashed black line marks the performance of the baseline (B) I/O configuration.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Speedup ratios achieved by ACIC over the median and baseline are shown at the top of each figure. </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First, these figures clearly demonstrate the potentially large difference, in overall execution time caused by different I/O system configurations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Second, ACIC is able to identify near-optimal I/O configurations in almost all situations, as the black points are located near the bottom of the gray “spectrum”.</a:t>
            </a:r>
            <a:endParaRPr lang="en-US" altLang="zh-CN" baseline="0"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22</a:t>
            </a:fld>
            <a:endParaRPr lang="zh-CN" altLang="en-US"/>
          </a:p>
        </p:txBody>
      </p:sp>
    </p:spTree>
    <p:extLst>
      <p:ext uri="{BB962C8B-B14F-4D97-AF65-F5344CB8AC3E}">
        <p14:creationId xmlns:p14="http://schemas.microsoft.com/office/powerpoint/2010/main" val="2556240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cost is calculated</a:t>
            </a:r>
            <a:r>
              <a:rPr lang="en-US" altLang="zh-CN" baseline="0" dirty="0" smtClean="0"/>
              <a:t> by the execution time, the number of instances and the price per instance per hour.</a:t>
            </a:r>
          </a:p>
        </p:txBody>
      </p:sp>
      <p:sp>
        <p:nvSpPr>
          <p:cNvPr id="4" name="灯片编号占位符 3"/>
          <p:cNvSpPr>
            <a:spLocks noGrp="1"/>
          </p:cNvSpPr>
          <p:nvPr>
            <p:ph type="sldNum" sz="quarter" idx="10"/>
          </p:nvPr>
        </p:nvSpPr>
        <p:spPr/>
        <p:txBody>
          <a:bodyPr/>
          <a:lstStyle/>
          <a:p>
            <a:fld id="{22029E73-464D-4798-A889-51B0F4A6345A}" type="slidenum">
              <a:rPr lang="zh-CN" altLang="en-US" smtClean="0"/>
              <a:t>23</a:t>
            </a:fld>
            <a:endParaRPr lang="zh-CN" altLang="en-US"/>
          </a:p>
        </p:txBody>
      </p:sp>
    </p:spTree>
    <p:extLst>
      <p:ext uri="{BB962C8B-B14F-4D97-AF65-F5344CB8AC3E}">
        <p14:creationId xmlns:p14="http://schemas.microsoft.com/office/powerpoint/2010/main" val="838847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This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figures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presents the results of parameter</a:t>
            </a:r>
            <a:r>
              <a:rPr lang="en-US" altLang="zh-CN" sz="1200" kern="1200" baseline="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sensitivity using four sample runs, one for each application</a:t>
            </a:r>
            <a:r>
              <a:rPr lang="en-US" altLang="zh-CN"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x axis indicates the number of top ranking parameters used in model training as ordered by PB matrix</a:t>
            </a:r>
            <a:r>
              <a:rPr lang="en-US" altLang="zh-CN"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For each parameter count, the y axis on the left measures the performance of the ACIC top recommendation in terms of cost saving </a:t>
            </a:r>
            <a:r>
              <a:rPr lang="en-US" altLang="zh-CN" sz="1200" kern="1200" dirty="0" smtClean="0">
                <a:solidFill>
                  <a:schemeClr val="tx1"/>
                </a:solidFill>
                <a:effectLst/>
                <a:latin typeface="+mn-lt"/>
                <a:ea typeface="+mn-ea"/>
                <a:cs typeface="+mn-cs"/>
              </a:rPr>
              <a:t>over the </a:t>
            </a:r>
            <a:r>
              <a:rPr lang="en-US" altLang="zh-CN" sz="1200" kern="1200" dirty="0" smtClean="0">
                <a:solidFill>
                  <a:schemeClr val="tx1"/>
                </a:solidFill>
                <a:effectLst/>
                <a:latin typeface="+mn-lt"/>
                <a:ea typeface="+mn-ea"/>
                <a:cs typeface="+mn-cs"/>
              </a:rPr>
              <a:t>baseline,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while the y axis on the right measures the cost of training data collection.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When using 10 parameters, the total training data collection cost is around $1K</a:t>
            </a:r>
            <a:endParaRPr lang="en-US" altLang="zh-CN" dirty="0" smtClean="0"/>
          </a:p>
          <a:p>
            <a:endParaRPr kumimoji="1" lang="zh-CN" altLang="en-US" dirty="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24</a:t>
            </a:fld>
            <a:endParaRPr lang="zh-CN" altLang="en-US"/>
          </a:p>
        </p:txBody>
      </p:sp>
    </p:spTree>
    <p:extLst>
      <p:ext uri="{BB962C8B-B14F-4D97-AF65-F5344CB8AC3E}">
        <p14:creationId xmlns:p14="http://schemas.microsoft.com/office/powerpoint/2010/main" val="657862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the out line of this</a:t>
            </a:r>
            <a:r>
              <a:rPr lang="en-US" altLang="zh-CN" baseline="0" dirty="0" smtClean="0"/>
              <a:t> talk.</a:t>
            </a:r>
          </a:p>
          <a:p>
            <a:endParaRPr lang="en-US" altLang="zh-CN" baseline="0" dirty="0" smtClean="0"/>
          </a:p>
          <a:p>
            <a:r>
              <a:rPr lang="en-US" altLang="zh-CN" baseline="0" dirty="0" smtClean="0"/>
              <a:t>After introduced the motivation,</a:t>
            </a:r>
          </a:p>
          <a:p>
            <a:r>
              <a:rPr lang="en-US" altLang="zh-CN" baseline="0" dirty="0" smtClean="0"/>
              <a:t>we define the problem and then propose our tool to address it.</a:t>
            </a:r>
          </a:p>
          <a:p>
            <a:r>
              <a:rPr lang="en-US" altLang="zh-CN" baseline="0" dirty="0" smtClean="0"/>
              <a:t>We will show some interesting results and conclude it briefly.</a:t>
            </a:r>
            <a:endParaRPr lang="zh-CN" altLang="en-US"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25</a:t>
            </a:fld>
            <a:endParaRPr lang="zh-CN" altLang="en-US"/>
          </a:p>
        </p:txBody>
      </p:sp>
    </p:spTree>
    <p:extLst>
      <p:ext uri="{BB962C8B-B14F-4D97-AF65-F5344CB8AC3E}">
        <p14:creationId xmlns:p14="http://schemas.microsoft.com/office/powerpoint/2010/main" val="1290830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published</a:t>
            </a:r>
            <a:r>
              <a:rPr lang="en-US" altLang="zh-CN" baseline="0" dirty="0" smtClean="0"/>
              <a:t> ACIC to the HPC community. Users can download the training database and build the CART model to predict the optimal I/O system configurations for their applications.</a:t>
            </a:r>
          </a:p>
          <a:p>
            <a:r>
              <a:rPr lang="en-US" altLang="zh-CN" baseline="0" dirty="0" smtClean="0"/>
              <a:t>New contributions are heavily welcome.</a:t>
            </a:r>
            <a:endParaRPr lang="en-US" altLang="zh-CN" dirty="0" smtClean="0"/>
          </a:p>
          <a:p>
            <a:r>
              <a:rPr lang="en-US" altLang="zh-CN" dirty="0" smtClean="0"/>
              <a:t>Please</a:t>
            </a:r>
            <a:r>
              <a:rPr lang="en-US" altLang="zh-CN" baseline="0" dirty="0" smtClean="0"/>
              <a:t> scan this bar code and visit the homepage of ACIC.</a:t>
            </a:r>
          </a:p>
          <a:p>
            <a:endParaRPr lang="en-US" altLang="zh-CN" baseline="0" dirty="0" smtClean="0"/>
          </a:p>
          <a:p>
            <a:r>
              <a:rPr lang="en-US" altLang="zh-CN" baseline="0" dirty="0" smtClean="0"/>
              <a:t>That’s all thank you!</a:t>
            </a:r>
            <a:endParaRPr lang="zh-CN" altLang="en-US" dirty="0"/>
          </a:p>
        </p:txBody>
      </p:sp>
      <p:sp>
        <p:nvSpPr>
          <p:cNvPr id="4" name="灯片编号占位符 3"/>
          <p:cNvSpPr>
            <a:spLocks noGrp="1"/>
          </p:cNvSpPr>
          <p:nvPr>
            <p:ph type="sldNum" sz="quarter" idx="10"/>
          </p:nvPr>
        </p:nvSpPr>
        <p:spPr/>
        <p:txBody>
          <a:bodyPr/>
          <a:lstStyle/>
          <a:p>
            <a:fld id="{22029E73-464D-4798-A889-51B0F4A6345A}" type="slidenum">
              <a:rPr lang="zh-CN" altLang="en-US" smtClean="0"/>
              <a:t>27</a:t>
            </a:fld>
            <a:endParaRPr lang="zh-CN" altLang="en-US"/>
          </a:p>
        </p:txBody>
      </p:sp>
    </p:spTree>
    <p:extLst>
      <p:ext uri="{BB962C8B-B14F-4D97-AF65-F5344CB8AC3E}">
        <p14:creationId xmlns:p14="http://schemas.microsoft.com/office/powerpoint/2010/main" val="1033790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t>A question is proposed before we move on:</a:t>
            </a:r>
            <a:r>
              <a:rPr lang="en-US" altLang="zh-CN" sz="1200" baseline="0" dirty="0" smtClean="0"/>
              <a:t> does I/O configuration matter?</a:t>
            </a:r>
          </a:p>
          <a:p>
            <a:endParaRPr lang="en-US" altLang="zh-CN" sz="1200" dirty="0" smtClean="0"/>
          </a:p>
          <a:p>
            <a:r>
              <a:rPr lang="en-US" altLang="zh-CN" sz="1200" dirty="0" smtClean="0"/>
              <a:t>Here is our</a:t>
            </a:r>
            <a:r>
              <a:rPr lang="en-US" altLang="zh-CN" sz="1200" baseline="0" dirty="0" smtClean="0"/>
              <a:t> preliminary results.</a:t>
            </a:r>
            <a:endParaRPr lang="en-US" altLang="zh-CN" sz="1200" dirty="0" smtClean="0"/>
          </a:p>
          <a:p>
            <a:r>
              <a:rPr lang="en-US" altLang="zh-CN" sz="1200" dirty="0" smtClean="0"/>
              <a:t>We run the BT-IO of NPB benchmark with 6 I/O configurations varying</a:t>
            </a:r>
          </a:p>
          <a:p>
            <a:pPr marL="285750" lvl="0" indent="-285750">
              <a:buFont typeface="Arial" panose="020B0604020202020204" pitchFamily="34" charset="0"/>
              <a:buChar char="•"/>
            </a:pPr>
            <a:r>
              <a:rPr lang="en-US" altLang="zh-CN" sz="1200" dirty="0" smtClean="0"/>
              <a:t>File system type </a:t>
            </a:r>
            <a:r>
              <a:rPr lang="en-US" altLang="zh-CN" sz="1200" i="1" dirty="0" smtClean="0"/>
              <a:t>(PVFS2 vs. NFS)</a:t>
            </a:r>
          </a:p>
          <a:p>
            <a:pPr marL="285750" lvl="0" indent="-285750">
              <a:buFont typeface="Arial" panose="020B0604020202020204" pitchFamily="34" charset="0"/>
              <a:buChar char="•"/>
            </a:pPr>
            <a:r>
              <a:rPr lang="en-US" altLang="zh-CN" sz="1200" dirty="0" smtClean="0"/>
              <a:t>I/O servers </a:t>
            </a:r>
            <a:r>
              <a:rPr lang="en-US" altLang="zh-CN" sz="1200" i="1" dirty="0" smtClean="0"/>
              <a:t>(1, 2, or 4) </a:t>
            </a:r>
            <a:r>
              <a:rPr lang="en-US" altLang="zh-CN" sz="1200" i="0" dirty="0" smtClean="0"/>
              <a:t>numbers</a:t>
            </a:r>
          </a:p>
          <a:p>
            <a:pPr marL="285750" lvl="0" indent="-285750">
              <a:buFont typeface="Arial" panose="020B0604020202020204" pitchFamily="34" charset="0"/>
              <a:buChar char="•"/>
            </a:pPr>
            <a:r>
              <a:rPr lang="en-US" altLang="zh-CN" sz="1200" dirty="0" smtClean="0"/>
              <a:t>And their</a:t>
            </a:r>
            <a:r>
              <a:rPr lang="en-US" altLang="zh-CN" sz="1200" baseline="0" dirty="0" smtClean="0"/>
              <a:t> </a:t>
            </a:r>
            <a:r>
              <a:rPr lang="en-US" altLang="zh-CN" sz="1200" dirty="0" smtClean="0"/>
              <a:t>placement strategy </a:t>
            </a:r>
            <a:r>
              <a:rPr lang="en-US" altLang="zh-CN" sz="1200" i="1" dirty="0" smtClean="0"/>
              <a:t>(dedicated vs. part-time)</a:t>
            </a:r>
          </a:p>
          <a:p>
            <a:pPr marL="0" lvl="0" indent="0">
              <a:buFont typeface="Arial" panose="020B0604020202020204" pitchFamily="34" charset="0"/>
              <a:buNone/>
            </a:pPr>
            <a:endParaRPr lang="en-US" altLang="zh-CN" sz="1200" i="1"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200" i="0" baseline="0" dirty="0" smtClean="0"/>
              <a:t>Each line in the above figures indicates the result of one configuration.</a:t>
            </a:r>
            <a:endParaRPr lang="en-US" altLang="zh-CN" sz="1200" i="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200" i="0" baseline="0" dirty="0" smtClean="0"/>
              <a:t>The y axis is the total execution time or the cost of one run.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200" i="0" baseline="0" dirty="0" smtClean="0"/>
              <a:t>The x axis is the number of processes.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CN" sz="1200" i="0" baseline="0" dirty="0" smtClean="0"/>
          </a:p>
          <a:p>
            <a:pPr marL="0" lvl="0" indent="0">
              <a:buFont typeface="Arial" panose="020B0604020202020204" pitchFamily="34" charset="0"/>
              <a:buNone/>
            </a:pPr>
            <a:r>
              <a:rPr lang="en-US" altLang="zh-CN" sz="1200" i="0" dirty="0" smtClean="0"/>
              <a:t>We can see from the figures that:</a:t>
            </a:r>
            <a:r>
              <a:rPr lang="en-US" altLang="zh-CN" sz="1200" i="0" baseline="0" dirty="0" smtClean="0"/>
              <a:t> 1, 2, 3.</a:t>
            </a:r>
            <a:endParaRPr lang="en-US" altLang="zh-CN" sz="1200" i="0" dirty="0" smtClean="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4</a:t>
            </a:fld>
            <a:endParaRPr lang="zh-CN" altLang="en-US"/>
          </a:p>
        </p:txBody>
      </p:sp>
    </p:spTree>
    <p:extLst>
      <p:ext uri="{BB962C8B-B14F-4D97-AF65-F5344CB8AC3E}">
        <p14:creationId xmlns:p14="http://schemas.microsoft.com/office/powerpoint/2010/main" val="56534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the out line of this</a:t>
            </a:r>
            <a:r>
              <a:rPr lang="en-US" altLang="zh-CN" baseline="0" dirty="0" smtClean="0"/>
              <a:t> talk.</a:t>
            </a:r>
          </a:p>
          <a:p>
            <a:endParaRPr lang="en-US" altLang="zh-CN" baseline="0" dirty="0" smtClean="0"/>
          </a:p>
          <a:p>
            <a:r>
              <a:rPr lang="en-US" altLang="zh-CN" baseline="0" dirty="0" smtClean="0"/>
              <a:t>After introduced the motivation,</a:t>
            </a:r>
          </a:p>
          <a:p>
            <a:r>
              <a:rPr lang="en-US" altLang="zh-CN" baseline="0" dirty="0" smtClean="0"/>
              <a:t>we define the problem and then propose our tool to address it.</a:t>
            </a:r>
          </a:p>
          <a:p>
            <a:r>
              <a:rPr lang="en-US" altLang="zh-CN" baseline="0" dirty="0" smtClean="0"/>
              <a:t>We will show some interesting results and conclude it briefly.</a:t>
            </a:r>
            <a:endParaRPr lang="zh-CN" altLang="en-US"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5</a:t>
            </a:fld>
            <a:endParaRPr lang="zh-CN" altLang="en-US"/>
          </a:p>
        </p:txBody>
      </p:sp>
    </p:spTree>
    <p:extLst>
      <p:ext uri="{BB962C8B-B14F-4D97-AF65-F5344CB8AC3E}">
        <p14:creationId xmlns:p14="http://schemas.microsoft.com/office/powerpoint/2010/main" val="129083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22029E73-464D-4798-A889-51B0F4A6345A}" type="slidenum">
              <a:rPr lang="zh-CN" altLang="en-US" smtClean="0"/>
              <a:t>6</a:t>
            </a:fld>
            <a:endParaRPr lang="zh-CN" altLang="en-US"/>
          </a:p>
        </p:txBody>
      </p:sp>
    </p:spTree>
    <p:extLst>
      <p:ext uri="{BB962C8B-B14F-4D97-AF65-F5344CB8AC3E}">
        <p14:creationId xmlns:p14="http://schemas.microsoft.com/office/powerpoint/2010/main" val="3247489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figure</a:t>
            </a:r>
            <a:r>
              <a:rPr lang="en-US" altLang="zh-CN" baseline="0" dirty="0" smtClean="0"/>
              <a:t> shows the configuration stack of Amazon EC2 platform.</a:t>
            </a:r>
          </a:p>
          <a:p>
            <a:r>
              <a:rPr lang="en-US" altLang="zh-CN" baseline="0" dirty="0" smtClean="0"/>
              <a:t>There are three categories, the first one is the storage device configurations, the second</a:t>
            </a:r>
            <a:r>
              <a:rPr lang="zh-CN" altLang="en-US" baseline="0" dirty="0" smtClean="0"/>
              <a:t> </a:t>
            </a:r>
            <a:r>
              <a:rPr lang="en-US" altLang="zh-CN" baseline="0" dirty="0" smtClean="0"/>
              <a:t>is the file system and server configuration and the third are the internal parameters.</a:t>
            </a:r>
          </a:p>
          <a:p>
            <a:endParaRPr lang="en-US" altLang="zh-CN" baseline="0" dirty="0" smtClean="0"/>
          </a:p>
          <a:p>
            <a:r>
              <a:rPr lang="en-US" altLang="zh-CN" baseline="0" dirty="0" smtClean="0"/>
              <a:t>We also listed the sample values of the configuration options.</a:t>
            </a:r>
            <a:endParaRPr lang="en-US" altLang="zh-CN" dirty="0" smtClean="0"/>
          </a:p>
        </p:txBody>
      </p:sp>
      <p:sp>
        <p:nvSpPr>
          <p:cNvPr id="4" name="灯片编号占位符 3"/>
          <p:cNvSpPr>
            <a:spLocks noGrp="1"/>
          </p:cNvSpPr>
          <p:nvPr>
            <p:ph type="sldNum" sz="quarter" idx="10"/>
          </p:nvPr>
        </p:nvSpPr>
        <p:spPr/>
        <p:txBody>
          <a:bodyPr/>
          <a:lstStyle/>
          <a:p>
            <a:fld id="{22029E73-464D-4798-A889-51B0F4A6345A}" type="slidenum">
              <a:rPr lang="zh-CN" altLang="en-US" smtClean="0"/>
              <a:t>7</a:t>
            </a:fld>
            <a:endParaRPr lang="zh-CN" altLang="en-US"/>
          </a:p>
        </p:txBody>
      </p:sp>
    </p:spTree>
    <p:extLst>
      <p:ext uri="{BB962C8B-B14F-4D97-AF65-F5344CB8AC3E}">
        <p14:creationId xmlns:p14="http://schemas.microsoft.com/office/powerpoint/2010/main" val="2242892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Well,</a:t>
            </a:r>
            <a:r>
              <a:rPr lang="en-US" altLang="zh-CN" baseline="0" dirty="0" smtClean="0"/>
              <a:t> among all these configurations, what’s the optimal one?</a:t>
            </a:r>
          </a:p>
          <a:p>
            <a:r>
              <a:rPr lang="en-US" altLang="zh-CN" baseline="0" dirty="0" smtClean="0"/>
              <a:t>Obviously, it depends on our application’s I/O needs and our target.</a:t>
            </a:r>
          </a:p>
          <a:p>
            <a:r>
              <a:rPr lang="en-US" altLang="zh-CN" baseline="0" dirty="0" smtClean="0"/>
              <a:t>The target can be minimizing overall execution time, or saving the total cost.</a:t>
            </a:r>
          </a:p>
          <a:p>
            <a:endParaRPr lang="en-US" altLang="zh-CN" dirty="0" smtClean="0"/>
          </a:p>
          <a:p>
            <a:r>
              <a:rPr lang="en-US" altLang="zh-CN" dirty="0" smtClean="0"/>
              <a:t>This table lists the important</a:t>
            </a:r>
            <a:r>
              <a:rPr lang="en-US" altLang="zh-CN" baseline="0" dirty="0" smtClean="0"/>
              <a:t> application I/O characteristics we should consider, in order to find the optimal configurations.</a:t>
            </a:r>
          </a:p>
        </p:txBody>
      </p:sp>
      <p:sp>
        <p:nvSpPr>
          <p:cNvPr id="4" name="灯片编号占位符 3"/>
          <p:cNvSpPr>
            <a:spLocks noGrp="1"/>
          </p:cNvSpPr>
          <p:nvPr>
            <p:ph type="sldNum" sz="quarter" idx="10"/>
          </p:nvPr>
        </p:nvSpPr>
        <p:spPr/>
        <p:txBody>
          <a:bodyPr/>
          <a:lstStyle/>
          <a:p>
            <a:fld id="{22029E73-464D-4798-A889-51B0F4A6345A}" type="slidenum">
              <a:rPr lang="zh-CN" altLang="en-US" smtClean="0"/>
              <a:t>8</a:t>
            </a:fld>
            <a:endParaRPr lang="zh-CN" altLang="en-US"/>
          </a:p>
        </p:txBody>
      </p:sp>
    </p:spTree>
    <p:extLst>
      <p:ext uri="{BB962C8B-B14F-4D97-AF65-F5344CB8AC3E}">
        <p14:creationId xmlns:p14="http://schemas.microsoft.com/office/powerpoint/2010/main" val="64970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Confident</a:t>
            </a:r>
            <a:r>
              <a:rPr lang="en-US" altLang="zh-CN" baseline="0" dirty="0" smtClean="0"/>
              <a:t> users may try to do this by hand.</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 invited</a:t>
            </a:r>
            <a:r>
              <a:rPr lang="en-US" altLang="zh-CN" baseline="0" dirty="0" smtClean="0"/>
              <a:t> an </a:t>
            </a:r>
            <a:r>
              <a:rPr lang="en-US" altLang="zh-CN" dirty="0" smtClean="0"/>
              <a:t>experienced user</a:t>
            </a:r>
            <a:r>
              <a:rPr lang="en-US" altLang="zh-CN" baseline="0" dirty="0" smtClean="0"/>
              <a:t> and a developer to configure the I/O system for the</a:t>
            </a:r>
            <a:r>
              <a:rPr lang="en-US" altLang="zh-CN" dirty="0" smtClean="0"/>
              <a:t> </a:t>
            </a:r>
            <a:r>
              <a:rPr lang="en-US" altLang="zh-CN" dirty="0" err="1" smtClean="0"/>
              <a:t>mpiBLAST</a:t>
            </a:r>
            <a:r>
              <a:rPr lang="en-US" altLang="zh-CN" dirty="0" smtClean="0"/>
              <a:t> application from 32</a:t>
            </a:r>
            <a:r>
              <a:rPr lang="en-US" altLang="zh-CN" baseline="0" dirty="0" smtClean="0"/>
              <a:t> configuration candidates.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And compared the total run time and cost of their configurations with the result of the optimal one.</a:t>
            </a:r>
          </a:p>
          <a:p>
            <a:pPr marL="0" indent="0">
              <a:buFont typeface="Arial"/>
              <a:buNone/>
            </a:pPr>
            <a:endParaRPr lang="en-US" altLang="zh-CN" baseline="0" dirty="0" smtClean="0"/>
          </a:p>
          <a:p>
            <a:pPr marL="0" indent="0">
              <a:buFont typeface="Arial" charset="0"/>
              <a:buNone/>
            </a:pPr>
            <a:r>
              <a:rPr lang="en-US" altLang="zh-CN" baseline="0" dirty="0" smtClean="0"/>
              <a:t>The black bars are the performance improvement of user selected configurations, the dotted bars are the performance improvement of developer selected configurations, and the white bars are the optimal ones of all the candidates.</a:t>
            </a:r>
          </a:p>
          <a:p>
            <a:pPr marL="0" indent="0">
              <a:buFont typeface="Arial" charset="0"/>
              <a:buNone/>
            </a:pPr>
            <a:endParaRPr lang="en-US" altLang="zh-CN" baseline="0" dirty="0" smtClean="0"/>
          </a:p>
          <a:p>
            <a:pPr marL="0" indent="0">
              <a:buFont typeface="Arial" charset="0"/>
              <a:buNone/>
            </a:pPr>
            <a:r>
              <a:rPr lang="en-US" altLang="zh-CN" baseline="0" dirty="0" smtClean="0"/>
              <a:t>Conservative users would like to try all configurations for their applications and select the optimal one for the future runs.</a:t>
            </a:r>
          </a:p>
          <a:p>
            <a:pPr marL="0" indent="0">
              <a:buFont typeface="Arial" charset="0"/>
              <a:buNone/>
            </a:pPr>
            <a:r>
              <a:rPr lang="en-US" altLang="zh-CN" baseline="0" dirty="0" smtClean="0"/>
              <a:t>For example, performance variance should be considered for one trial</a:t>
            </a:r>
          </a:p>
        </p:txBody>
      </p:sp>
      <p:sp>
        <p:nvSpPr>
          <p:cNvPr id="4" name="灯片编号占位符 3"/>
          <p:cNvSpPr>
            <a:spLocks noGrp="1"/>
          </p:cNvSpPr>
          <p:nvPr>
            <p:ph type="sldNum" sz="quarter" idx="10"/>
          </p:nvPr>
        </p:nvSpPr>
        <p:spPr/>
        <p:txBody>
          <a:bodyPr/>
          <a:lstStyle/>
          <a:p>
            <a:fld id="{22029E73-464D-4798-A889-51B0F4A6345A}" type="slidenum">
              <a:rPr lang="zh-CN" altLang="en-US" smtClean="0"/>
              <a:t>9</a:t>
            </a:fld>
            <a:endParaRPr lang="zh-CN" altLang="en-US"/>
          </a:p>
        </p:txBody>
      </p:sp>
    </p:spTree>
    <p:extLst>
      <p:ext uri="{BB962C8B-B14F-4D97-AF65-F5344CB8AC3E}">
        <p14:creationId xmlns:p14="http://schemas.microsoft.com/office/powerpoint/2010/main" val="1369684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2029E73-464D-4798-A889-51B0F4A6345A}" type="slidenum">
              <a:rPr lang="zh-CN" altLang="en-US" smtClean="0"/>
              <a:t>10</a:t>
            </a:fld>
            <a:endParaRPr lang="zh-CN" altLang="en-US"/>
          </a:p>
        </p:txBody>
      </p:sp>
    </p:spTree>
    <p:extLst>
      <p:ext uri="{BB962C8B-B14F-4D97-AF65-F5344CB8AC3E}">
        <p14:creationId xmlns:p14="http://schemas.microsoft.com/office/powerpoint/2010/main" val="1038829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3E1E491F-8586-7742-AE3C-F807ECFA663B}" type="datetime1">
              <a:rPr lang="en-US" altLang="zh-CN" smtClean="0"/>
              <a:t>11/20/13</a:t>
            </a:fld>
            <a:endParaRPr lang="zh-CN" altLang="en-US"/>
          </a:p>
        </p:txBody>
      </p:sp>
      <p:sp>
        <p:nvSpPr>
          <p:cNvPr id="5" name="Footer Placeholder 4"/>
          <p:cNvSpPr>
            <a:spLocks noGrp="1"/>
          </p:cNvSpPr>
          <p:nvPr>
            <p:ph type="ftr" sz="quarter" idx="11"/>
          </p:nvPr>
        </p:nvSpPr>
        <p:spPr/>
        <p:txBody>
          <a:bodyPr/>
          <a:lstStyle>
            <a:lvl1pPr>
              <a:defRPr sz="1200"/>
            </a:lvl1p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endParaRPr lang="en-US" altLang="zh-CN" b="1" dirty="0">
              <a:latin typeface="Consolas" panose="020B0609020204030204" pitchFamily="49" charset="0"/>
              <a:cs typeface="Consolas" panose="020B0609020204030204" pitchFamily="49" charset="0"/>
            </a:endParaRPr>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E3B5F7B9-FA0C-7448-A141-07A58035D0C8}" type="datetime1">
              <a:rPr lang="en-US" altLang="zh-CN" smtClean="0"/>
              <a:t>11/20/13</a:t>
            </a:fld>
            <a:endParaRPr lang="zh-CN" altLang="en-US"/>
          </a:p>
        </p:txBody>
      </p:sp>
      <p:sp>
        <p:nvSpPr>
          <p:cNvPr id="5" name="Footer Placeholder 4"/>
          <p:cNvSpPr>
            <a:spLocks noGrp="1"/>
          </p:cNvSpPr>
          <p:nvPr>
            <p:ph type="ftr" sz="quarter" idx="11"/>
          </p:nvPr>
        </p:nvSpPr>
        <p:spPr/>
        <p:txBody>
          <a:bodyPr/>
          <a:lstStyle/>
          <a:p>
            <a:r>
              <a:rPr lang="en-US" altLang="zh-CN" smtClean="0"/>
              <a:t>SuperComputing 2013</a:t>
            </a:r>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E9B5215-5D0C-1245-9F56-1EEEB24BA71D}" type="datetime1">
              <a:rPr lang="en-US" altLang="zh-CN" smtClean="0"/>
              <a:t>11/20/13</a:t>
            </a:fld>
            <a:endParaRPr lang="zh-CN" altLang="en-US"/>
          </a:p>
        </p:txBody>
      </p:sp>
      <p:sp>
        <p:nvSpPr>
          <p:cNvPr id="5" name="Footer Placeholder 4"/>
          <p:cNvSpPr>
            <a:spLocks noGrp="1"/>
          </p:cNvSpPr>
          <p:nvPr>
            <p:ph type="ftr" sz="quarter" idx="11"/>
          </p:nvPr>
        </p:nvSpPr>
        <p:spPr/>
        <p:txBody>
          <a:bodyPr/>
          <a:lstStyle/>
          <a:p>
            <a:r>
              <a:rPr lang="en-US" altLang="zh-CN" smtClean="0"/>
              <a:t>SuperComputing 2013</a:t>
            </a:r>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400DE2B-72A2-3F4E-AF01-A58904CB8A02}" type="datetime1">
              <a:rPr lang="en-US" altLang="zh-CN" smtClean="0"/>
              <a:t>11/20/13</a:t>
            </a:fld>
            <a:endParaRPr lang="zh-CN" altLang="en-US"/>
          </a:p>
        </p:txBody>
      </p:sp>
      <p:sp>
        <p:nvSpPr>
          <p:cNvPr id="5" name="Footer Placeholder 4"/>
          <p:cNvSpPr>
            <a:spLocks noGrp="1"/>
          </p:cNvSpPr>
          <p:nvPr>
            <p:ph type="ftr" sz="quarter" idx="11"/>
          </p:nvPr>
        </p:nvSpPr>
        <p:spPr/>
        <p:txBody>
          <a:bodyPr/>
          <a:lstStyle>
            <a:lvl1pPr>
              <a:defRPr sz="1200"/>
            </a:lvl1p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1B85142-2608-9B4A-9AFD-F6685E50A23C}" type="datetime1">
              <a:rPr lang="en-US" altLang="zh-CN" smtClean="0"/>
              <a:t>11/20/13</a:t>
            </a:fld>
            <a:endParaRPr lang="zh-CN" altLang="en-US"/>
          </a:p>
        </p:txBody>
      </p:sp>
      <p:sp>
        <p:nvSpPr>
          <p:cNvPr id="5" name="Footer Placeholder 4"/>
          <p:cNvSpPr>
            <a:spLocks noGrp="1"/>
          </p:cNvSpPr>
          <p:nvPr>
            <p:ph type="ftr" sz="quarter" idx="11"/>
          </p:nvPr>
        </p:nvSpPr>
        <p:spPr/>
        <p:txBody>
          <a:body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DAB2CDC-B85E-494C-9C81-EA951FC40E41}" type="datetime1">
              <a:rPr lang="en-US" altLang="zh-CN" smtClean="0"/>
              <a:t>11/20/13</a:t>
            </a:fld>
            <a:endParaRPr lang="zh-CN" altLang="en-US"/>
          </a:p>
        </p:txBody>
      </p:sp>
      <p:sp>
        <p:nvSpPr>
          <p:cNvPr id="6" name="Footer Placeholder 5"/>
          <p:cNvSpPr>
            <a:spLocks noGrp="1"/>
          </p:cNvSpPr>
          <p:nvPr>
            <p:ph type="ftr" sz="quarter" idx="11"/>
          </p:nvPr>
        </p:nvSpPr>
        <p:spPr/>
        <p:txBody>
          <a:body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D6F4D1-0FB4-7A48-9432-93DB0223C85E}" type="datetime1">
              <a:rPr lang="en-US" altLang="zh-CN" smtClean="0"/>
              <a:t>11/20/13</a:t>
            </a:fld>
            <a:endParaRPr lang="zh-CN" altLang="en-US"/>
          </a:p>
        </p:txBody>
      </p:sp>
      <p:sp>
        <p:nvSpPr>
          <p:cNvPr id="8" name="Footer Placeholder 7"/>
          <p:cNvSpPr>
            <a:spLocks noGrp="1"/>
          </p:cNvSpPr>
          <p:nvPr>
            <p:ph type="ftr" sz="quarter" idx="11"/>
          </p:nvPr>
        </p:nvSpPr>
        <p:spPr/>
        <p:txBody>
          <a:body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F137C380-1FC8-2E48-9055-B052BD3585B4}" type="datetime1">
              <a:rPr lang="en-US" altLang="zh-CN" smtClean="0"/>
              <a:t>11/20/13</a:t>
            </a:fld>
            <a:endParaRPr lang="zh-CN" altLang="en-US"/>
          </a:p>
        </p:txBody>
      </p:sp>
      <p:sp>
        <p:nvSpPr>
          <p:cNvPr id="4" name="Footer Placeholder 3"/>
          <p:cNvSpPr>
            <a:spLocks noGrp="1"/>
          </p:cNvSpPr>
          <p:nvPr>
            <p:ph type="ftr" sz="quarter" idx="11"/>
          </p:nvPr>
        </p:nvSpPr>
        <p:spPr/>
        <p:txBody>
          <a:bodyPr/>
          <a:lstStyle/>
          <a:p>
            <a:r>
              <a:rPr lang="en-US" altLang="zh-CN" smtClean="0"/>
              <a:t>SuperComputing 2013</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19632-770C-A94A-957F-DB1207B9B78F}" type="datetime1">
              <a:rPr lang="en-US" altLang="zh-CN" smtClean="0"/>
              <a:t>11/20/13</a:t>
            </a:fld>
            <a:endParaRPr lang="zh-CN" altLang="en-US"/>
          </a:p>
        </p:txBody>
      </p:sp>
      <p:sp>
        <p:nvSpPr>
          <p:cNvPr id="3" name="Footer Placeholder 2"/>
          <p:cNvSpPr>
            <a:spLocks noGrp="1"/>
          </p:cNvSpPr>
          <p:nvPr>
            <p:ph type="ftr" sz="quarter" idx="11"/>
          </p:nvPr>
        </p:nvSpPr>
        <p:spPr/>
        <p:txBody>
          <a:bodyPr/>
          <a:lstStyle/>
          <a:p>
            <a:r>
              <a:rPr lang="en-US" altLang="zh-CN" smtClean="0"/>
              <a:t>SuperComputing 2013</a:t>
            </a:r>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F86E46A3-43E2-6B45-A74A-0A5E6881847F}" type="datetime1">
              <a:rPr lang="en-US" altLang="zh-CN" smtClean="0"/>
              <a:t>11/20/13</a:t>
            </a:fld>
            <a:endParaRPr lang="zh-CN" altLang="en-US"/>
          </a:p>
        </p:txBody>
      </p:sp>
      <p:sp>
        <p:nvSpPr>
          <p:cNvPr id="6" name="Footer Placeholder 5"/>
          <p:cNvSpPr>
            <a:spLocks noGrp="1"/>
          </p:cNvSpPr>
          <p:nvPr>
            <p:ph type="ftr" sz="quarter" idx="11"/>
          </p:nvPr>
        </p:nvSpPr>
        <p:spPr/>
        <p:txBody>
          <a:bodyPr/>
          <a:lstStyle/>
          <a:p>
            <a:r>
              <a:rPr lang="en-US" altLang="zh-CN" smtClean="0"/>
              <a:t>SuperComputing 2013</a:t>
            </a:r>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8B7ABC1-87C8-994D-A490-9846FCABA48B}" type="datetime1">
              <a:rPr lang="en-US" altLang="zh-CN" smtClean="0"/>
              <a:t>11/20/13</a:t>
            </a:fld>
            <a:endParaRPr lang="zh-CN" altLang="en-US"/>
          </a:p>
        </p:txBody>
      </p:sp>
      <p:sp>
        <p:nvSpPr>
          <p:cNvPr id="6" name="Footer Placeholder 5"/>
          <p:cNvSpPr>
            <a:spLocks noGrp="1"/>
          </p:cNvSpPr>
          <p:nvPr>
            <p:ph type="ftr" sz="quarter" idx="11"/>
          </p:nvPr>
        </p:nvSpPr>
        <p:spPr/>
        <p:txBody>
          <a:bodyPr/>
          <a:lstStyle/>
          <a:p>
            <a:r>
              <a:rPr lang="en-US" altLang="zh-CN" smtClean="0"/>
              <a:t>SuperComputing 2013</a:t>
            </a:r>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60A0AAA-94AE-514F-9188-5BA240B216A7}" type="datetime1">
              <a:rPr lang="en-US" altLang="zh-CN" smtClean="0"/>
              <a:t>11/20/13</a:t>
            </a:fld>
            <a:endParaRPr lang="zh-CN"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xmlns:p14="http://schemas.microsoft.com/office/powerpoint/2010/mai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9.xml"/><Relationship Id="rId1" Type="http://schemas.openxmlformats.org/officeDocument/2006/relationships/themeOverride" Target="../theme/themeOverride7.xml"/><Relationship Id="rId2" Type="http://schemas.openxmlformats.org/officeDocument/2006/relationships/tags" Target="../tags/tag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jpg"/><Relationship Id="rId8" Type="http://schemas.openxmlformats.org/officeDocument/2006/relationships/image" Target="../media/image6.jpg"/><Relationship Id="rId9" Type="http://schemas.openxmlformats.org/officeDocument/2006/relationships/image" Target="../media/image7.png"/><Relationship Id="rId10" Type="http://schemas.openxmlformats.org/officeDocument/2006/relationships/image" Target="../media/image8.jpg"/><Relationship Id="rId11" Type="http://schemas.openxmlformats.org/officeDocument/2006/relationships/image" Target="../media/image9.png"/><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1.xml"/><Relationship Id="rId5" Type="http://schemas.openxmlformats.org/officeDocument/2006/relationships/image" Target="../media/image17.png"/><Relationship Id="rId6" Type="http://schemas.openxmlformats.org/officeDocument/2006/relationships/oleObject" Target="../embeddings/oleObject1.bin"/><Relationship Id="rId7" Type="http://schemas.openxmlformats.org/officeDocument/2006/relationships/image" Target="../media/image16.emf"/><Relationship Id="rId1" Type="http://schemas.openxmlformats.org/officeDocument/2006/relationships/vmlDrawing" Target="../drawings/vmlDrawing1.vml"/><Relationship Id="rId2" Type="http://schemas.openxmlformats.org/officeDocument/2006/relationships/tags" Target="../tags/tag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1" Type="http://schemas.openxmlformats.org/officeDocument/2006/relationships/themeOverride" Target="../theme/themeOverride3.xml"/><Relationship Id="rId2"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xml"/><Relationship Id="rId5" Type="http://schemas.openxmlformats.org/officeDocument/2006/relationships/image" Target="../media/image10.emf"/><Relationship Id="rId6" Type="http://schemas.openxmlformats.org/officeDocument/2006/relationships/image" Target="../media/image11.emf"/><Relationship Id="rId1" Type="http://schemas.openxmlformats.org/officeDocument/2006/relationships/themeOverride" Target="../theme/themeOverride4.xml"/><Relationship Id="rId2"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1" Type="http://schemas.openxmlformats.org/officeDocument/2006/relationships/themeOverride" Target="../theme/themeOverride6.xml"/><Relationship Id="rId2"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15.png"/><Relationship Id="rId1" Type="http://schemas.openxmlformats.org/officeDocument/2006/relationships/tags" Target="../tags/tag6.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556792"/>
            <a:ext cx="8280920" cy="1800200"/>
          </a:xfrm>
        </p:spPr>
        <p:txBody>
          <a:bodyPr>
            <a:noAutofit/>
          </a:bodyPr>
          <a:lstStyle/>
          <a:p>
            <a:pPr algn="ctr"/>
            <a:r>
              <a:rPr lang="en-US" altLang="zh-CN" sz="3200" b="1" dirty="0" smtClean="0">
                <a:latin typeface="Meiryo" panose="020B0604030504040204" pitchFamily="34" charset="-128"/>
                <a:ea typeface="Meiryo" panose="020B0604030504040204" pitchFamily="34" charset="-128"/>
                <a:cs typeface="Meiryo" panose="020B0604030504040204" pitchFamily="34" charset="-128"/>
              </a:rPr>
              <a:t>ACIC</a:t>
            </a:r>
            <a:r>
              <a:rPr lang="en-US" altLang="zh-CN" sz="3200" dirty="0">
                <a:solidFill>
                  <a:schemeClr val="tx1"/>
                </a:solidFill>
                <a:latin typeface="Meiryo" panose="020B0604030504040204" pitchFamily="34" charset="-128"/>
                <a:ea typeface="Meiryo" panose="020B0604030504040204" pitchFamily="34" charset="-128"/>
                <a:cs typeface="Meiryo" panose="020B0604030504040204" pitchFamily="34" charset="-128"/>
              </a:rPr>
              <a:t/>
            </a:r>
            <a:br>
              <a:rPr lang="en-US" altLang="zh-CN" sz="3200" dirty="0">
                <a:solidFill>
                  <a:schemeClr val="tx1"/>
                </a:solidFill>
                <a:latin typeface="Meiryo" panose="020B0604030504040204" pitchFamily="34" charset="-128"/>
                <a:ea typeface="Meiryo" panose="020B0604030504040204" pitchFamily="34" charset="-128"/>
                <a:cs typeface="Meiryo" panose="020B0604030504040204" pitchFamily="34" charset="-128"/>
              </a:rPr>
            </a:br>
            <a:r>
              <a:rPr lang="en-US" altLang="zh-CN" sz="3300" b="1" dirty="0" smtClean="0">
                <a:latin typeface="Meiryo" panose="020B0604030504040204" pitchFamily="34" charset="-128"/>
                <a:ea typeface="Meiryo" panose="020B0604030504040204" pitchFamily="34" charset="-128"/>
                <a:cs typeface="Meiryo" panose="020B0604030504040204" pitchFamily="34" charset="-128"/>
              </a:rPr>
              <a:t>A</a:t>
            </a:r>
            <a:r>
              <a:rPr lang="en-US" altLang="zh-CN" sz="3300" dirty="0" smtClean="0">
                <a:solidFill>
                  <a:schemeClr val="tx1"/>
                </a:solidFill>
                <a:latin typeface="Meiryo" panose="020B0604030504040204" pitchFamily="34" charset="-128"/>
                <a:ea typeface="Meiryo" panose="020B0604030504040204" pitchFamily="34" charset="-128"/>
                <a:cs typeface="Meiryo" panose="020B0604030504040204" pitchFamily="34" charset="-128"/>
              </a:rPr>
              <a:t>utomatic </a:t>
            </a:r>
            <a:r>
              <a:rPr lang="en-US" altLang="zh-CN" sz="3300" b="1" dirty="0" smtClean="0">
                <a:latin typeface="Meiryo" panose="020B0604030504040204" pitchFamily="34" charset="-128"/>
                <a:ea typeface="Meiryo" panose="020B0604030504040204" pitchFamily="34" charset="-128"/>
                <a:cs typeface="Meiryo" panose="020B0604030504040204" pitchFamily="34" charset="-128"/>
              </a:rPr>
              <a:t>C</a:t>
            </a:r>
            <a:r>
              <a:rPr lang="en-US" altLang="zh-CN" sz="3300" dirty="0" smtClean="0">
                <a:solidFill>
                  <a:schemeClr val="tx1"/>
                </a:solidFill>
                <a:latin typeface="Meiryo" panose="020B0604030504040204" pitchFamily="34" charset="-128"/>
                <a:ea typeface="Meiryo" panose="020B0604030504040204" pitchFamily="34" charset="-128"/>
                <a:cs typeface="Meiryo" panose="020B0604030504040204" pitchFamily="34" charset="-128"/>
              </a:rPr>
              <a:t>loud </a:t>
            </a:r>
            <a:r>
              <a:rPr lang="en-US" altLang="zh-CN" sz="3300" b="1" dirty="0" smtClean="0">
                <a:latin typeface="Meiryo" panose="020B0604030504040204" pitchFamily="34" charset="-128"/>
                <a:ea typeface="Meiryo" panose="020B0604030504040204" pitchFamily="34" charset="-128"/>
                <a:cs typeface="Meiryo" panose="020B0604030504040204" pitchFamily="34" charset="-128"/>
              </a:rPr>
              <a:t>I</a:t>
            </a:r>
            <a:r>
              <a:rPr lang="en-US" altLang="zh-CN" sz="3300" dirty="0" smtClean="0">
                <a:solidFill>
                  <a:schemeClr val="tx1"/>
                </a:solidFill>
                <a:latin typeface="Meiryo" panose="020B0604030504040204" pitchFamily="34" charset="-128"/>
                <a:ea typeface="Meiryo" panose="020B0604030504040204" pitchFamily="34" charset="-128"/>
                <a:cs typeface="Meiryo" panose="020B0604030504040204" pitchFamily="34" charset="-128"/>
              </a:rPr>
              <a:t>/O </a:t>
            </a:r>
            <a:r>
              <a:rPr lang="en-US" altLang="zh-CN" sz="3300" b="1" dirty="0" smtClean="0">
                <a:latin typeface="Meiryo" panose="020B0604030504040204" pitchFamily="34" charset="-128"/>
                <a:ea typeface="Meiryo" panose="020B0604030504040204" pitchFamily="34" charset="-128"/>
                <a:cs typeface="Meiryo" panose="020B0604030504040204" pitchFamily="34" charset="-128"/>
              </a:rPr>
              <a:t>C</a:t>
            </a:r>
            <a:r>
              <a:rPr lang="en-US" altLang="zh-CN" sz="3300" dirty="0" smtClean="0">
                <a:solidFill>
                  <a:schemeClr val="tx1"/>
                </a:solidFill>
                <a:latin typeface="Meiryo" panose="020B0604030504040204" pitchFamily="34" charset="-128"/>
                <a:ea typeface="Meiryo" panose="020B0604030504040204" pitchFamily="34" charset="-128"/>
                <a:cs typeface="Meiryo" panose="020B0604030504040204" pitchFamily="34" charset="-128"/>
              </a:rPr>
              <a:t>onfigurator for HPC Applications</a:t>
            </a:r>
            <a:endParaRPr lang="zh-CN" altLang="en-US" sz="3300" dirty="0">
              <a:solidFill>
                <a:schemeClr val="tx1"/>
              </a:solidFill>
              <a:latin typeface="Meiryo" panose="020B0604030504040204" pitchFamily="34" charset="-128"/>
              <a:ea typeface="Meiryo" panose="020B0604030504040204" pitchFamily="34" charset="-128"/>
              <a:cs typeface="Meiryo" panose="020B0604030504040204" pitchFamily="34" charset="-128"/>
            </a:endParaRPr>
          </a:p>
        </p:txBody>
      </p:sp>
      <p:sp>
        <p:nvSpPr>
          <p:cNvPr id="3" name="副标题 2"/>
          <p:cNvSpPr>
            <a:spLocks noGrp="1"/>
          </p:cNvSpPr>
          <p:nvPr>
            <p:ph type="subTitle" idx="1"/>
          </p:nvPr>
        </p:nvSpPr>
        <p:spPr>
          <a:xfrm>
            <a:off x="1547664" y="3645024"/>
            <a:ext cx="6462464" cy="2098086"/>
          </a:xfrm>
        </p:spPr>
        <p:txBody>
          <a:bodyPr>
            <a:normAutofit fontScale="92500"/>
          </a:bodyPr>
          <a:lstStyle/>
          <a:p>
            <a:r>
              <a:rPr lang="en-US" altLang="zh-CN" b="1" dirty="0" err="1" smtClean="0"/>
              <a:t>Mingliang</a:t>
            </a:r>
            <a:r>
              <a:rPr lang="en-US" altLang="zh-CN" b="1" dirty="0" smtClean="0"/>
              <a:t> Liu</a:t>
            </a:r>
            <a:r>
              <a:rPr lang="en-US" altLang="zh-CN" dirty="0" smtClean="0">
                <a:solidFill>
                  <a:schemeClr val="bg2">
                    <a:lumMod val="50000"/>
                  </a:schemeClr>
                </a:solidFill>
              </a:rPr>
              <a:t>*</a:t>
            </a:r>
            <a:r>
              <a:rPr lang="en-US" altLang="zh-CN" dirty="0" smtClean="0"/>
              <a:t>, Ye Jin</a:t>
            </a:r>
            <a:r>
              <a:rPr lang="en-US" altLang="zh-CN" dirty="0" smtClean="0">
                <a:solidFill>
                  <a:schemeClr val="bg2">
                    <a:lumMod val="50000"/>
                  </a:schemeClr>
                </a:solidFill>
              </a:rPr>
              <a:t>^</a:t>
            </a:r>
            <a:r>
              <a:rPr lang="en-US" altLang="zh-CN" dirty="0" smtClean="0"/>
              <a:t>, </a:t>
            </a:r>
            <a:r>
              <a:rPr lang="en-US" altLang="zh-CN" dirty="0" err="1" smtClean="0"/>
              <a:t>Jidong</a:t>
            </a:r>
            <a:r>
              <a:rPr lang="en-US" altLang="zh-CN" dirty="0" smtClean="0"/>
              <a:t> </a:t>
            </a:r>
            <a:r>
              <a:rPr lang="en-US" altLang="zh-CN" dirty="0" err="1" smtClean="0"/>
              <a:t>Zhai</a:t>
            </a:r>
            <a:r>
              <a:rPr lang="en-US" altLang="zh-CN" dirty="0" smtClean="0">
                <a:solidFill>
                  <a:schemeClr val="bg2">
                    <a:lumMod val="50000"/>
                  </a:schemeClr>
                </a:solidFill>
              </a:rPr>
              <a:t>*</a:t>
            </a:r>
            <a:r>
              <a:rPr lang="en-US" altLang="zh-CN" dirty="0" smtClean="0"/>
              <a:t>, Yan </a:t>
            </a:r>
            <a:r>
              <a:rPr lang="en-US" altLang="zh-CN" dirty="0" err="1" smtClean="0"/>
              <a:t>Zhai</a:t>
            </a:r>
            <a:r>
              <a:rPr lang="en-US" altLang="zh-CN" dirty="0" smtClean="0">
                <a:solidFill>
                  <a:schemeClr val="bg2">
                    <a:lumMod val="50000"/>
                  </a:schemeClr>
                </a:solidFill>
              </a:rPr>
              <a:t>*</a:t>
            </a:r>
            <a:r>
              <a:rPr lang="en-US" altLang="zh-CN" dirty="0" smtClean="0"/>
              <a:t>, </a:t>
            </a:r>
            <a:r>
              <a:rPr lang="en-US" altLang="zh-CN" dirty="0" err="1" smtClean="0"/>
              <a:t>Qianqian</a:t>
            </a:r>
            <a:r>
              <a:rPr lang="en-US" altLang="zh-CN" dirty="0" smtClean="0"/>
              <a:t> Shi</a:t>
            </a:r>
            <a:r>
              <a:rPr lang="en-US" altLang="zh-CN" dirty="0" smtClean="0">
                <a:solidFill>
                  <a:schemeClr val="bg2">
                    <a:lumMod val="50000"/>
                  </a:schemeClr>
                </a:solidFill>
              </a:rPr>
              <a:t>*</a:t>
            </a:r>
            <a:r>
              <a:rPr lang="en-US" altLang="zh-CN" dirty="0" smtClean="0"/>
              <a:t>, </a:t>
            </a:r>
            <a:r>
              <a:rPr lang="en-US" altLang="zh-CN" dirty="0" err="1" smtClean="0"/>
              <a:t>Xiaosong</a:t>
            </a:r>
            <a:r>
              <a:rPr lang="en-US" altLang="zh-CN" dirty="0" smtClean="0"/>
              <a:t> Ma</a:t>
            </a:r>
            <a:r>
              <a:rPr lang="en-US" altLang="zh-CN" dirty="0" smtClean="0">
                <a:solidFill>
                  <a:schemeClr val="bg2">
                    <a:lumMod val="50000"/>
                  </a:schemeClr>
                </a:solidFill>
              </a:rPr>
              <a:t>^</a:t>
            </a:r>
            <a:r>
              <a:rPr lang="en-US" altLang="zh-CN" dirty="0" smtClean="0"/>
              <a:t>, </a:t>
            </a:r>
            <a:r>
              <a:rPr lang="en-US" altLang="zh-CN" dirty="0" err="1" smtClean="0"/>
              <a:t>Wenguang</a:t>
            </a:r>
            <a:r>
              <a:rPr lang="en-US" altLang="zh-CN" dirty="0" smtClean="0"/>
              <a:t> Chen</a:t>
            </a:r>
            <a:r>
              <a:rPr lang="en-US" altLang="zh-CN" dirty="0" smtClean="0">
                <a:solidFill>
                  <a:schemeClr val="bg2">
                    <a:lumMod val="50000"/>
                  </a:schemeClr>
                </a:solidFill>
              </a:rPr>
              <a:t>*</a:t>
            </a:r>
          </a:p>
          <a:p>
            <a:endParaRPr lang="en-US" altLang="zh-CN" dirty="0" smtClean="0"/>
          </a:p>
          <a:p>
            <a:r>
              <a:rPr lang="en-US" altLang="zh-CN" sz="2200" dirty="0" smtClean="0">
                <a:solidFill>
                  <a:schemeClr val="tx1">
                    <a:lumMod val="50000"/>
                    <a:lumOff val="50000"/>
                  </a:schemeClr>
                </a:solidFill>
              </a:rPr>
              <a:t>*Tsinghua University</a:t>
            </a:r>
          </a:p>
          <a:p>
            <a:r>
              <a:rPr lang="en-US" altLang="zh-CN" sz="2200" dirty="0">
                <a:solidFill>
                  <a:schemeClr val="tx1">
                    <a:lumMod val="50000"/>
                    <a:lumOff val="50000"/>
                  </a:schemeClr>
                </a:solidFill>
              </a:rPr>
              <a:t>^North </a:t>
            </a:r>
            <a:r>
              <a:rPr lang="en-US" altLang="zh-CN" sz="2200" dirty="0" smtClean="0">
                <a:solidFill>
                  <a:schemeClr val="tx1">
                    <a:lumMod val="50000"/>
                    <a:lumOff val="50000"/>
                  </a:schemeClr>
                </a:solidFill>
              </a:rPr>
              <a:t>Carolina </a:t>
            </a:r>
            <a:r>
              <a:rPr lang="en-US" altLang="zh-CN" sz="2200" dirty="0">
                <a:solidFill>
                  <a:schemeClr val="tx1">
                    <a:lumMod val="50000"/>
                    <a:lumOff val="50000"/>
                  </a:schemeClr>
                </a:solidFill>
              </a:rPr>
              <a:t>State University</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t>1</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a:latin typeface="Consolas" panose="020B0609020204030204" pitchFamily="49" charset="0"/>
              <a:cs typeface="Consolas" panose="020B0609020204030204" pitchFamily="49" charset="0"/>
            </a:endParaRPr>
          </a:p>
        </p:txBody>
      </p:sp>
      <p:sp>
        <p:nvSpPr>
          <p:cNvPr id="6" name="日期占位符 5"/>
          <p:cNvSpPr>
            <a:spLocks noGrp="1"/>
          </p:cNvSpPr>
          <p:nvPr>
            <p:ph type="dt" sz="half" idx="10"/>
          </p:nvPr>
        </p:nvSpPr>
        <p:spPr/>
        <p:txBody>
          <a:bodyPr/>
          <a:lstStyle/>
          <a:p>
            <a:fld id="{5FCD71BE-2C45-FC4F-A1EE-0D8B5C2305BD}" type="datetime1">
              <a:rPr lang="en-US" altLang="zh-CN" smtClean="0"/>
              <a:t>11/20/13</a:t>
            </a:fld>
            <a:endParaRPr lang="zh-CN" altLang="en-US"/>
          </a:p>
        </p:txBody>
      </p:sp>
    </p:spTree>
    <p:extLst>
      <p:ext uri="{BB962C8B-B14F-4D97-AF65-F5344CB8AC3E}">
        <p14:creationId xmlns:p14="http://schemas.microsoft.com/office/powerpoint/2010/main" val="27140558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7864"/>
    </mc:Choice>
    <mc:Fallback xmlns="">
      <p:transition xmlns:p14="http://schemas.microsoft.com/office/powerpoint/2010/main" spd="slow" advTm="17864"/>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Our Approach</a:t>
            </a:r>
            <a:endParaRPr lang="zh-CN" altLang="en-US" dirty="0"/>
          </a:p>
        </p:txBody>
      </p:sp>
      <p:sp>
        <p:nvSpPr>
          <p:cNvPr id="3" name="内容占位符 2"/>
          <p:cNvSpPr>
            <a:spLocks noGrp="1"/>
          </p:cNvSpPr>
          <p:nvPr>
            <p:ph idx="1"/>
          </p:nvPr>
        </p:nvSpPr>
        <p:spPr>
          <a:xfrm>
            <a:off x="457200" y="1600200"/>
            <a:ext cx="8291264" cy="1036712"/>
          </a:xfrm>
        </p:spPr>
        <p:txBody>
          <a:bodyPr>
            <a:normAutofit/>
          </a:bodyPr>
          <a:lstStyle/>
          <a:p>
            <a:r>
              <a:rPr lang="en-US" altLang="zh-CN" dirty="0" smtClean="0"/>
              <a:t>Automatically predict and select optimal I/O configurations</a:t>
            </a:r>
          </a:p>
          <a:p>
            <a:r>
              <a:rPr lang="en-US" altLang="zh-CN" dirty="0" smtClean="0"/>
              <a:t>Map workload I/O characteristics to configurations</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7" name="日期占位符 6"/>
          <p:cNvSpPr>
            <a:spLocks noGrp="1"/>
          </p:cNvSpPr>
          <p:nvPr>
            <p:ph type="dt" sz="half" idx="10"/>
          </p:nvPr>
        </p:nvSpPr>
        <p:spPr/>
        <p:txBody>
          <a:bodyPr/>
          <a:lstStyle/>
          <a:p>
            <a:fld id="{8E6E6337-232C-404E-83B1-F381FCB8E012}" type="datetime1">
              <a:rPr lang="en-US" altLang="zh-CN" smtClean="0"/>
              <a:t>11/20/13</a:t>
            </a:fld>
            <a:endParaRPr lang="zh-CN" altLang="en-US"/>
          </a:p>
        </p:txBody>
      </p:sp>
      <p:sp>
        <p:nvSpPr>
          <p:cNvPr id="8" name="TextBox 5"/>
          <p:cNvSpPr txBox="1"/>
          <p:nvPr/>
        </p:nvSpPr>
        <p:spPr>
          <a:xfrm>
            <a:off x="5364088" y="2996952"/>
            <a:ext cx="3600400" cy="338554"/>
          </a:xfrm>
          <a:prstGeom prst="rect">
            <a:avLst/>
          </a:prstGeom>
          <a:noFill/>
        </p:spPr>
        <p:txBody>
          <a:bodyPr wrap="square" rtlCol="0">
            <a:spAutoFit/>
          </a:bodyPr>
          <a:lstStyle/>
          <a:p>
            <a:pPr algn="ctr"/>
            <a:r>
              <a:rPr lang="en-US" altLang="zh-CN" sz="1600" b="1" dirty="0"/>
              <a:t> I/O System Configuration </a:t>
            </a:r>
            <a:r>
              <a:rPr lang="en-US" altLang="zh-CN" sz="1600" b="1" dirty="0" smtClean="0"/>
              <a:t>Options</a:t>
            </a:r>
            <a:endParaRPr lang="zh-CN" altLang="en-US" sz="1600" b="1" dirty="0"/>
          </a:p>
        </p:txBody>
      </p:sp>
      <p:graphicFrame>
        <p:nvGraphicFramePr>
          <p:cNvPr id="9" name="表格 8"/>
          <p:cNvGraphicFramePr>
            <a:graphicFrameLocks noGrp="1"/>
          </p:cNvGraphicFramePr>
          <p:nvPr>
            <p:extLst>
              <p:ext uri="{D42A27DB-BD31-4B8C-83A1-F6EECF244321}">
                <p14:modId xmlns:p14="http://schemas.microsoft.com/office/powerpoint/2010/main" val="4231396558"/>
              </p:ext>
            </p:extLst>
          </p:nvPr>
        </p:nvGraphicFramePr>
        <p:xfrm>
          <a:off x="5364088" y="3354636"/>
          <a:ext cx="3672408" cy="2249117"/>
        </p:xfrm>
        <a:graphic>
          <a:graphicData uri="http://schemas.openxmlformats.org/drawingml/2006/table">
            <a:tbl>
              <a:tblPr firstRow="1" bandRow="1">
                <a:tableStyleId>{073A0DAA-6AF3-43AB-8588-CEC1D06C72B9}</a:tableStyleId>
              </a:tblPr>
              <a:tblGrid>
                <a:gridCol w="1564172"/>
                <a:gridCol w="2108236"/>
              </a:tblGrid>
              <a:tr h="285246">
                <a:tc>
                  <a:txBody>
                    <a:bodyPr/>
                    <a:lstStyle/>
                    <a:p>
                      <a:pPr algn="ctr"/>
                      <a:r>
                        <a:rPr lang="en-US" altLang="zh-CN" sz="1600" dirty="0" smtClean="0"/>
                        <a:t>Name</a:t>
                      </a:r>
                      <a:endParaRPr lang="zh-CN" altLang="en-US" sz="1600" dirty="0"/>
                    </a:p>
                  </a:txBody>
                  <a:tcPr/>
                </a:tc>
                <a:tc>
                  <a:txBody>
                    <a:bodyPr/>
                    <a:lstStyle/>
                    <a:p>
                      <a:pPr algn="ctr"/>
                      <a:r>
                        <a:rPr lang="en-US" altLang="zh-CN" sz="1600" dirty="0" smtClean="0"/>
                        <a:t>Value</a:t>
                      </a:r>
                      <a:endParaRPr lang="zh-CN" altLang="en-US" sz="1600" dirty="0"/>
                    </a:p>
                  </a:txBody>
                  <a:tcPr/>
                </a:tc>
              </a:tr>
              <a:tr h="2614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u="none" strike="noStrike" dirty="0" smtClean="0">
                          <a:effectLst/>
                        </a:rPr>
                        <a:t>Disk device</a:t>
                      </a:r>
                      <a:endParaRPr lang="en-US" altLang="zh-CN" sz="1400" b="0" i="0" u="none" strike="noStrike" dirty="0" smtClean="0">
                        <a:solidFill>
                          <a:srgbClr val="000000"/>
                        </a:solidFill>
                        <a:effectLst/>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u="none" strike="noStrike" dirty="0" smtClean="0">
                          <a:effectLst/>
                        </a:rPr>
                        <a:t> {EBS, ephemeral}</a:t>
                      </a:r>
                      <a:endParaRPr lang="en-US" altLang="zh-CN" sz="1400" b="0" i="0" u="none" strike="noStrike" dirty="0" smtClean="0">
                        <a:solidFill>
                          <a:srgbClr val="000000"/>
                        </a:solidFill>
                        <a:effectLst/>
                        <a:latin typeface="+mn-lt"/>
                      </a:endParaRPr>
                    </a:p>
                  </a:txBody>
                  <a:tcPr anchor="ctr"/>
                </a:tc>
              </a:tr>
              <a:tr h="197592">
                <a:tc>
                  <a:txBody>
                    <a:bodyPr/>
                    <a:lstStyle/>
                    <a:p>
                      <a:pPr algn="ctr" fontAlgn="b"/>
                      <a:r>
                        <a:rPr lang="en-US" sz="1400" u="none" strike="noStrike" dirty="0">
                          <a:effectLst/>
                        </a:rPr>
                        <a:t>File system</a:t>
                      </a:r>
                      <a:endParaRPr lang="en-US" sz="1400" b="0" i="0" u="none" strike="noStrike" dirty="0">
                        <a:solidFill>
                          <a:srgbClr val="000000"/>
                        </a:solidFill>
                        <a:effectLst/>
                        <a:latin typeface="+mn-lt"/>
                      </a:endParaRPr>
                    </a:p>
                  </a:txBody>
                  <a:tcPr marL="9525" marR="9525" marT="9525" marB="0" anchor="ctr"/>
                </a:tc>
                <a:tc>
                  <a:txBody>
                    <a:bodyPr/>
                    <a:lstStyle/>
                    <a:p>
                      <a:pPr algn="ctr" fontAlgn="b"/>
                      <a:r>
                        <a:rPr lang="en-US" sz="1400" u="none" strike="noStrike" dirty="0">
                          <a:effectLst/>
                        </a:rPr>
                        <a:t>{NFS, PVFS2} </a:t>
                      </a:r>
                      <a:endParaRPr lang="en-US" sz="1400" b="0" i="0" u="none" strike="noStrike" dirty="0">
                        <a:solidFill>
                          <a:srgbClr val="000000"/>
                        </a:solidFill>
                        <a:effectLst/>
                        <a:latin typeface="+mn-lt"/>
                      </a:endParaRPr>
                    </a:p>
                  </a:txBody>
                  <a:tcPr marL="9525" marR="9525" marT="9525" marB="0" anchor="ctr"/>
                </a:tc>
              </a:tr>
              <a:tr h="387756">
                <a:tc>
                  <a:txBody>
                    <a:bodyPr/>
                    <a:lstStyle/>
                    <a:p>
                      <a:pPr algn="ctr" fontAlgn="b"/>
                      <a:r>
                        <a:rPr lang="en-US" sz="1400" u="none" strike="noStrike" dirty="0">
                          <a:effectLst/>
                        </a:rPr>
                        <a:t>Instance type</a:t>
                      </a:r>
                      <a:endParaRPr lang="en-US" sz="1400" b="0" i="0" u="none" strike="noStrike" dirty="0">
                        <a:solidFill>
                          <a:srgbClr val="000000"/>
                        </a:solidFill>
                        <a:effectLst/>
                        <a:latin typeface="+mn-lt"/>
                      </a:endParaRPr>
                    </a:p>
                  </a:txBody>
                  <a:tcPr marL="9525" marR="9525" marT="9525" marB="0" anchor="ctr"/>
                </a:tc>
                <a:tc>
                  <a:txBody>
                    <a:bodyPr/>
                    <a:lstStyle/>
                    <a:p>
                      <a:pPr algn="ctr" fontAlgn="b"/>
                      <a:r>
                        <a:rPr lang="en-US" sz="1400" u="none" strike="noStrike" dirty="0">
                          <a:effectLst/>
                        </a:rPr>
                        <a:t> {cc1.4xlarge, cc2.8xlarge}</a:t>
                      </a:r>
                      <a:endParaRPr lang="en-US" sz="1400" b="0" i="0" u="none" strike="noStrike" dirty="0">
                        <a:solidFill>
                          <a:srgbClr val="000000"/>
                        </a:solidFill>
                        <a:effectLst/>
                        <a:latin typeface="+mn-lt"/>
                      </a:endParaRPr>
                    </a:p>
                  </a:txBody>
                  <a:tcPr marL="9525" marR="9525" marT="9525" marB="0" anchor="ctr"/>
                </a:tc>
              </a:tr>
              <a:tr h="387756">
                <a:tc>
                  <a:txBody>
                    <a:bodyPr/>
                    <a:lstStyle/>
                    <a:p>
                      <a:pPr algn="ctr" fontAlgn="b"/>
                      <a:r>
                        <a:rPr lang="en-US" sz="1400" u="none" strike="noStrike" dirty="0">
                          <a:effectLst/>
                        </a:rPr>
                        <a:t>I/O server number</a:t>
                      </a:r>
                      <a:endParaRPr lang="en-US" sz="1400" b="0" i="0" u="none" strike="noStrike" dirty="0">
                        <a:solidFill>
                          <a:srgbClr val="000000"/>
                        </a:solidFill>
                        <a:effectLst/>
                        <a:latin typeface="+mn-lt"/>
                      </a:endParaRPr>
                    </a:p>
                  </a:txBody>
                  <a:tcPr marL="9525" marR="9525" marT="9525" marB="0" anchor="ctr"/>
                </a:tc>
                <a:tc>
                  <a:txBody>
                    <a:bodyPr/>
                    <a:lstStyle/>
                    <a:p>
                      <a:pPr algn="ctr" fontAlgn="b"/>
                      <a:r>
                        <a:rPr lang="zh-CN" altLang="en-US" sz="1400" u="none" strike="noStrike" dirty="0">
                          <a:effectLst/>
                        </a:rPr>
                        <a:t> </a:t>
                      </a:r>
                      <a:r>
                        <a:rPr lang="en-US" altLang="zh-CN" sz="1400" u="none" strike="noStrike" dirty="0">
                          <a:effectLst/>
                        </a:rPr>
                        <a:t>{1, 2, 4}</a:t>
                      </a:r>
                      <a:endParaRPr lang="en-US" altLang="zh-CN" sz="1400" b="0" i="0" u="none" strike="noStrike" dirty="0">
                        <a:solidFill>
                          <a:srgbClr val="000000"/>
                        </a:solidFill>
                        <a:effectLst/>
                        <a:latin typeface="+mn-lt"/>
                      </a:endParaRPr>
                    </a:p>
                  </a:txBody>
                  <a:tcPr marL="9525" marR="9525" marT="9525" marB="0" anchor="ctr"/>
                </a:tc>
              </a:tr>
              <a:tr h="387756">
                <a:tc>
                  <a:txBody>
                    <a:bodyPr/>
                    <a:lstStyle/>
                    <a:p>
                      <a:pPr algn="ctr" fontAlgn="b"/>
                      <a:r>
                        <a:rPr lang="en-US" sz="1400" u="none" strike="noStrike" dirty="0">
                          <a:effectLst/>
                        </a:rPr>
                        <a:t>Placement</a:t>
                      </a:r>
                      <a:endParaRPr lang="en-US" sz="1400" b="0" i="0" u="none" strike="noStrike" dirty="0">
                        <a:solidFill>
                          <a:srgbClr val="000000"/>
                        </a:solidFill>
                        <a:effectLst/>
                        <a:latin typeface="+mn-lt"/>
                      </a:endParaRPr>
                    </a:p>
                  </a:txBody>
                  <a:tcPr marL="9525" marR="9525" marT="9525" marB="0" anchor="ctr"/>
                </a:tc>
                <a:tc>
                  <a:txBody>
                    <a:bodyPr/>
                    <a:lstStyle/>
                    <a:p>
                      <a:pPr algn="ctr" fontAlgn="b"/>
                      <a:r>
                        <a:rPr lang="en-US" sz="1400" u="none" strike="noStrike" dirty="0">
                          <a:effectLst/>
                        </a:rPr>
                        <a:t>{</a:t>
                      </a:r>
                      <a:r>
                        <a:rPr lang="en-US" sz="1400" u="none" strike="noStrike" dirty="0" smtClean="0">
                          <a:effectLst/>
                        </a:rPr>
                        <a:t>part-time</a:t>
                      </a:r>
                      <a:r>
                        <a:rPr lang="en-US" sz="1400" u="none" strike="noStrike" dirty="0">
                          <a:effectLst/>
                        </a:rPr>
                        <a:t>, dedicated} </a:t>
                      </a:r>
                      <a:endParaRPr lang="en-US" sz="1400" b="0" i="0" u="none" strike="noStrike" dirty="0">
                        <a:solidFill>
                          <a:srgbClr val="000000"/>
                        </a:solidFill>
                        <a:effectLst/>
                        <a:latin typeface="+mn-lt"/>
                      </a:endParaRPr>
                    </a:p>
                  </a:txBody>
                  <a:tcPr marL="9525" marR="9525" marT="9525" marB="0" anchor="ctr"/>
                </a:tc>
              </a:tr>
              <a:tr h="197592">
                <a:tc>
                  <a:txBody>
                    <a:bodyPr/>
                    <a:lstStyle/>
                    <a:p>
                      <a:pPr algn="ctr" fontAlgn="b"/>
                      <a:r>
                        <a:rPr lang="en-US" sz="1400" u="none" strike="noStrike" dirty="0">
                          <a:effectLst/>
                        </a:rPr>
                        <a:t>Stripe size</a:t>
                      </a:r>
                      <a:endParaRPr lang="en-US" sz="1400" b="0" i="0" u="none" strike="noStrike" dirty="0">
                        <a:solidFill>
                          <a:srgbClr val="000000"/>
                        </a:solidFill>
                        <a:effectLst/>
                        <a:latin typeface="+mn-lt"/>
                      </a:endParaRPr>
                    </a:p>
                  </a:txBody>
                  <a:tcPr marL="9525" marR="9525" marT="9525" marB="0" anchor="ctr"/>
                </a:tc>
                <a:tc>
                  <a:txBody>
                    <a:bodyPr/>
                    <a:lstStyle/>
                    <a:p>
                      <a:pPr algn="ctr" fontAlgn="b"/>
                      <a:r>
                        <a:rPr lang="en-US" sz="1400" u="none" strike="noStrike" dirty="0">
                          <a:effectLst/>
                        </a:rPr>
                        <a:t>{64KB, 4MB}</a:t>
                      </a:r>
                      <a:endParaRPr lang="en-US" sz="1400" b="0" i="0" u="none" strike="noStrike" dirty="0">
                        <a:solidFill>
                          <a:srgbClr val="000000"/>
                        </a:solidFill>
                        <a:effectLst/>
                        <a:latin typeface="+mn-lt"/>
                      </a:endParaRPr>
                    </a:p>
                  </a:txBody>
                  <a:tcPr marL="9525" marR="9525" marT="9525" marB="0" anchor="ctr"/>
                </a:tc>
              </a:tr>
            </a:tbl>
          </a:graphicData>
        </a:graphic>
      </p:graphicFrame>
      <p:sp>
        <p:nvSpPr>
          <p:cNvPr id="10" name="TextBox 8"/>
          <p:cNvSpPr txBox="1"/>
          <p:nvPr/>
        </p:nvSpPr>
        <p:spPr>
          <a:xfrm>
            <a:off x="611560" y="2708920"/>
            <a:ext cx="4110799" cy="369332"/>
          </a:xfrm>
          <a:prstGeom prst="rect">
            <a:avLst/>
          </a:prstGeom>
          <a:noFill/>
        </p:spPr>
        <p:txBody>
          <a:bodyPr wrap="square" rtlCol="0">
            <a:spAutoFit/>
          </a:bodyPr>
          <a:lstStyle/>
          <a:p>
            <a:pPr algn="ctr"/>
            <a:r>
              <a:rPr lang="en-US" altLang="zh-CN" b="1" dirty="0" smtClean="0"/>
              <a:t>Workload I/O Characteristics</a:t>
            </a:r>
            <a:endParaRPr lang="zh-CN" altLang="en-US" b="1" dirty="0"/>
          </a:p>
        </p:txBody>
      </p:sp>
      <p:graphicFrame>
        <p:nvGraphicFramePr>
          <p:cNvPr id="11" name="表格 10"/>
          <p:cNvGraphicFramePr>
            <a:graphicFrameLocks noGrp="1"/>
          </p:cNvGraphicFramePr>
          <p:nvPr>
            <p:extLst>
              <p:ext uri="{D42A27DB-BD31-4B8C-83A1-F6EECF244321}">
                <p14:modId xmlns:p14="http://schemas.microsoft.com/office/powerpoint/2010/main" val="1167864892"/>
              </p:ext>
            </p:extLst>
          </p:nvPr>
        </p:nvGraphicFramePr>
        <p:xfrm>
          <a:off x="251520" y="3140968"/>
          <a:ext cx="4464496" cy="3047710"/>
        </p:xfrm>
        <a:graphic>
          <a:graphicData uri="http://schemas.openxmlformats.org/drawingml/2006/table">
            <a:tbl>
              <a:tblPr firstRow="1" bandRow="1">
                <a:tableStyleId>{073A0DAA-6AF3-43AB-8588-CEC1D06C72B9}</a:tableStyleId>
              </a:tblPr>
              <a:tblGrid>
                <a:gridCol w="1991852"/>
                <a:gridCol w="2472644"/>
              </a:tblGrid>
              <a:tr h="360124">
                <a:tc>
                  <a:txBody>
                    <a:bodyPr/>
                    <a:lstStyle/>
                    <a:p>
                      <a:pPr marL="0" algn="ctr" rtl="0" eaLnBrk="1" fontAlgn="b" latinLnBrk="0" hangingPunct="1"/>
                      <a:r>
                        <a:rPr kumimoji="0" lang="en-US" altLang="zh-CN" sz="1400" u="none" strike="noStrike" kern="1200" dirty="0" smtClean="0">
                          <a:effectLst/>
                        </a:rPr>
                        <a:t>Name</a:t>
                      </a:r>
                      <a:endParaRPr kumimoji="0" lang="zh-CN" altLang="en-US" sz="1400" u="none" strike="noStrike" kern="1200" dirty="0">
                        <a:solidFill>
                          <a:schemeClr val="dk1"/>
                        </a:solidFill>
                        <a:effectLst/>
                        <a:latin typeface="+mn-lt"/>
                        <a:ea typeface="+mn-ea"/>
                        <a:cs typeface="+mn-cs"/>
                      </a:endParaRPr>
                    </a:p>
                  </a:txBody>
                  <a:tcPr/>
                </a:tc>
                <a:tc>
                  <a:txBody>
                    <a:bodyPr/>
                    <a:lstStyle/>
                    <a:p>
                      <a:pPr algn="ctr"/>
                      <a:r>
                        <a:rPr lang="en-US" altLang="zh-CN" sz="1600" dirty="0" smtClean="0"/>
                        <a:t>Value</a:t>
                      </a:r>
                      <a:endParaRPr lang="zh-CN" altLang="en-US" sz="1600" dirty="0"/>
                    </a:p>
                  </a:txBody>
                  <a:tcPr/>
                </a:tc>
              </a:tr>
              <a:tr h="335967">
                <a:tc>
                  <a:txBody>
                    <a:bodyPr/>
                    <a:lstStyle/>
                    <a:p>
                      <a:pPr marL="0" algn="ctr" rtl="0" eaLnBrk="1" fontAlgn="b" latinLnBrk="0" hangingPunct="1"/>
                      <a:r>
                        <a:rPr kumimoji="0" lang="en-US" sz="1400" u="none" strike="noStrike" kern="1200" dirty="0" smtClean="0">
                          <a:effectLst/>
                        </a:rPr>
                        <a:t>Number </a:t>
                      </a:r>
                      <a:r>
                        <a:rPr kumimoji="0" lang="en-US" sz="1400" u="none" strike="noStrike" kern="1200" dirty="0">
                          <a:effectLst/>
                        </a:rPr>
                        <a:t>of </a:t>
                      </a:r>
                      <a:r>
                        <a:rPr kumimoji="0" lang="en-US" sz="1400" u="none" strike="noStrike" kern="1200" dirty="0" smtClean="0">
                          <a:effectLst/>
                        </a:rPr>
                        <a:t>all processes </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altLang="zh-CN" sz="1400" u="none" strike="noStrike" dirty="0">
                          <a:effectLst/>
                        </a:rPr>
                        <a:t>{32, 64, 128, 256}</a:t>
                      </a:r>
                      <a:endParaRPr lang="en-US" altLang="zh-CN" sz="1400" b="0" i="0" u="none" strike="noStrike" dirty="0">
                        <a:solidFill>
                          <a:srgbClr val="000000"/>
                        </a:solidFill>
                        <a:effectLst/>
                        <a:latin typeface="+mn-lt"/>
                      </a:endParaRPr>
                    </a:p>
                  </a:txBody>
                  <a:tcPr marL="9525" marR="9525" marT="9525" marB="0" anchor="ctr"/>
                </a:tc>
              </a:tr>
              <a:tr h="306198">
                <a:tc>
                  <a:txBody>
                    <a:bodyPr/>
                    <a:lstStyle/>
                    <a:p>
                      <a:pPr marL="0" algn="ctr" rtl="0" eaLnBrk="1" fontAlgn="b" latinLnBrk="0" hangingPunct="1"/>
                      <a:r>
                        <a:rPr kumimoji="0" lang="en-US" sz="1400" u="none" strike="noStrike" kern="1200" dirty="0" smtClean="0">
                          <a:effectLst/>
                        </a:rPr>
                        <a:t>Number </a:t>
                      </a:r>
                      <a:r>
                        <a:rPr kumimoji="0" lang="en-US" sz="1400" u="none" strike="noStrike" kern="1200" dirty="0">
                          <a:effectLst/>
                        </a:rPr>
                        <a:t>of I/O </a:t>
                      </a:r>
                      <a:r>
                        <a:rPr kumimoji="0" lang="en-US" sz="1400" u="none" strike="noStrike" kern="1200" dirty="0" smtClean="0">
                          <a:effectLst/>
                        </a:rPr>
                        <a:t>processes</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altLang="zh-CN" sz="1400" u="none" strike="noStrike" dirty="0">
                          <a:effectLst/>
                        </a:rPr>
                        <a:t>{32, 64, 128, 256}</a:t>
                      </a:r>
                      <a:endParaRPr lang="en-US" altLang="zh-CN" sz="1400" b="0" i="0" u="none" strike="noStrike" dirty="0">
                        <a:solidFill>
                          <a:srgbClr val="000000"/>
                        </a:solidFill>
                        <a:effectLst/>
                        <a:latin typeface="+mn-lt"/>
                      </a:endParaRPr>
                    </a:p>
                  </a:txBody>
                  <a:tcPr marL="9525" marR="9525" marT="9525" marB="0" anchor="ctr"/>
                </a:tc>
              </a:tr>
              <a:tr h="312552">
                <a:tc>
                  <a:txBody>
                    <a:bodyPr/>
                    <a:lstStyle/>
                    <a:p>
                      <a:pPr marL="0" algn="ctr" rtl="0" eaLnBrk="1" fontAlgn="b" latinLnBrk="0" hangingPunct="1"/>
                      <a:r>
                        <a:rPr kumimoji="0" lang="en-US" sz="1400" u="none" strike="noStrike" kern="1200" dirty="0">
                          <a:effectLst/>
                        </a:rPr>
                        <a:t>I/O interface</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dirty="0">
                          <a:effectLst/>
                        </a:rPr>
                        <a:t> {POSIX, MPIIO}</a:t>
                      </a:r>
                      <a:endParaRPr lang="en-US" sz="1400" b="0" i="0" u="none" strike="noStrike" dirty="0">
                        <a:solidFill>
                          <a:srgbClr val="000000"/>
                        </a:solidFill>
                        <a:effectLst/>
                        <a:latin typeface="+mn-lt"/>
                      </a:endParaRPr>
                    </a:p>
                  </a:txBody>
                  <a:tcPr marL="9525" marR="9525" marT="9525" marB="0" anchor="ctr"/>
                </a:tc>
              </a:tr>
              <a:tr h="309375">
                <a:tc>
                  <a:txBody>
                    <a:bodyPr/>
                    <a:lstStyle/>
                    <a:p>
                      <a:pPr marL="0" algn="ctr" rtl="0" eaLnBrk="1" fontAlgn="b" latinLnBrk="0" hangingPunct="1"/>
                      <a:r>
                        <a:rPr kumimoji="0" lang="en-US" sz="1400" u="none" strike="noStrike" kern="1200" dirty="0">
                          <a:effectLst/>
                        </a:rPr>
                        <a:t>I/O iteration count</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altLang="zh-CN" sz="1400" u="none" strike="noStrike" dirty="0">
                          <a:effectLst/>
                        </a:rPr>
                        <a:t>{1, 10, 100}</a:t>
                      </a:r>
                      <a:endParaRPr lang="en-US" altLang="zh-CN" sz="1400" b="0" i="0" u="none" strike="noStrike" dirty="0">
                        <a:solidFill>
                          <a:srgbClr val="000000"/>
                        </a:solidFill>
                        <a:effectLst/>
                        <a:latin typeface="+mn-lt"/>
                      </a:endParaRPr>
                    </a:p>
                  </a:txBody>
                  <a:tcPr marL="9525" marR="9525" marT="9525" marB="0" anchor="ctr"/>
                </a:tc>
              </a:tr>
              <a:tr h="309375">
                <a:tc>
                  <a:txBody>
                    <a:bodyPr/>
                    <a:lstStyle/>
                    <a:p>
                      <a:pPr marL="0" algn="ctr" rtl="0" eaLnBrk="1" fontAlgn="b" latinLnBrk="0" hangingPunct="1"/>
                      <a:r>
                        <a:rPr kumimoji="0" lang="en-US" sz="1400" u="none" strike="noStrike" kern="1200" dirty="0">
                          <a:effectLst/>
                        </a:rPr>
                        <a:t>Data size</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dirty="0">
                          <a:effectLst/>
                        </a:rPr>
                        <a:t>{</a:t>
                      </a:r>
                      <a:r>
                        <a:rPr lang="en-US" sz="1400" u="none" strike="noStrike" dirty="0" smtClean="0">
                          <a:effectLst/>
                        </a:rPr>
                        <a:t>1, 4, 16, 32, 128, 512}</a:t>
                      </a:r>
                      <a:r>
                        <a:rPr lang="en-US" altLang="zh-CN" sz="1400" u="none" strike="noStrike" dirty="0" smtClean="0">
                          <a:effectLst/>
                        </a:rPr>
                        <a:t> MB</a:t>
                      </a:r>
                      <a:endParaRPr lang="en-US" sz="1400" b="0" i="0" u="none" strike="noStrike" dirty="0">
                        <a:solidFill>
                          <a:srgbClr val="000000"/>
                        </a:solidFill>
                        <a:effectLst/>
                        <a:latin typeface="+mn-lt"/>
                      </a:endParaRPr>
                    </a:p>
                  </a:txBody>
                  <a:tcPr marL="9525" marR="9525" marT="9525" marB="0" anchor="ctr"/>
                </a:tc>
              </a:tr>
              <a:tr h="309375">
                <a:tc>
                  <a:txBody>
                    <a:bodyPr/>
                    <a:lstStyle/>
                    <a:p>
                      <a:pPr marL="0" algn="ctr" rtl="0" eaLnBrk="1" fontAlgn="b" latinLnBrk="0" hangingPunct="1"/>
                      <a:r>
                        <a:rPr kumimoji="0" lang="en-US" sz="1400" u="none" strike="noStrike" kern="1200" dirty="0">
                          <a:effectLst/>
                        </a:rPr>
                        <a:t>Request size</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dirty="0">
                          <a:effectLst/>
                        </a:rPr>
                        <a:t>{256KB, </a:t>
                      </a:r>
                      <a:r>
                        <a:rPr lang="en-US" sz="1400" u="none" strike="noStrike" dirty="0" smtClean="0">
                          <a:effectLst/>
                        </a:rPr>
                        <a:t>4MB,16MB</a:t>
                      </a:r>
                      <a:r>
                        <a:rPr lang="en-US" sz="1400" u="none" strike="noStrike" dirty="0">
                          <a:effectLst/>
                        </a:rPr>
                        <a:t>, </a:t>
                      </a:r>
                      <a:r>
                        <a:rPr lang="en-US" sz="1400" u="none" strike="noStrike" dirty="0" smtClean="0">
                          <a:effectLst/>
                        </a:rPr>
                        <a:t>128MB</a:t>
                      </a:r>
                      <a:r>
                        <a:rPr lang="en-US" sz="1400" u="none" strike="noStrike" dirty="0">
                          <a:effectLst/>
                        </a:rPr>
                        <a:t>} </a:t>
                      </a:r>
                      <a:endParaRPr lang="en-US" sz="1400" b="0" i="0" u="none" strike="noStrike" dirty="0">
                        <a:solidFill>
                          <a:srgbClr val="000000"/>
                        </a:solidFill>
                        <a:effectLst/>
                        <a:latin typeface="+mn-lt"/>
                      </a:endParaRPr>
                    </a:p>
                  </a:txBody>
                  <a:tcPr marL="9525" marR="9525" marT="9525" marB="0" anchor="ctr"/>
                </a:tc>
              </a:tr>
              <a:tr h="309375">
                <a:tc>
                  <a:txBody>
                    <a:bodyPr/>
                    <a:lstStyle/>
                    <a:p>
                      <a:pPr marL="0" algn="ctr" rtl="0" eaLnBrk="1" fontAlgn="b" latinLnBrk="0" hangingPunct="1"/>
                      <a:r>
                        <a:rPr kumimoji="0" lang="en-US" sz="1400" u="none" strike="noStrike" kern="1200" dirty="0">
                          <a:effectLst/>
                        </a:rPr>
                        <a:t>Read and/or write</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dirty="0">
                          <a:effectLst/>
                        </a:rPr>
                        <a:t>{read, write} </a:t>
                      </a:r>
                      <a:endParaRPr lang="en-US" sz="1400" b="0" i="0" u="none" strike="noStrike" dirty="0">
                        <a:solidFill>
                          <a:srgbClr val="000000"/>
                        </a:solidFill>
                        <a:effectLst/>
                        <a:latin typeface="+mn-lt"/>
                      </a:endParaRPr>
                    </a:p>
                  </a:txBody>
                  <a:tcPr marL="9525" marR="9525" marT="9525" marB="0" anchor="ctr"/>
                </a:tc>
              </a:tr>
              <a:tr h="255969">
                <a:tc>
                  <a:txBody>
                    <a:bodyPr/>
                    <a:lstStyle/>
                    <a:p>
                      <a:pPr marL="0" algn="ctr" rtl="0" eaLnBrk="1" fontAlgn="b" latinLnBrk="0" hangingPunct="1"/>
                      <a:r>
                        <a:rPr kumimoji="0" lang="en-US" sz="1400" u="none" strike="noStrike" kern="1200" dirty="0">
                          <a:effectLst/>
                        </a:rPr>
                        <a:t>Collective</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dirty="0">
                          <a:effectLst/>
                        </a:rPr>
                        <a:t>{yes, no} </a:t>
                      </a:r>
                      <a:endParaRPr lang="en-US" sz="1400" b="0" i="0" u="none" strike="noStrike" dirty="0">
                        <a:solidFill>
                          <a:srgbClr val="000000"/>
                        </a:solidFill>
                        <a:effectLst/>
                        <a:latin typeface="+mn-lt"/>
                      </a:endParaRPr>
                    </a:p>
                  </a:txBody>
                  <a:tcPr marL="9525" marR="9525" marT="9525" marB="0" anchor="ctr"/>
                </a:tc>
              </a:tr>
              <a:tr h="239400">
                <a:tc>
                  <a:txBody>
                    <a:bodyPr/>
                    <a:lstStyle/>
                    <a:p>
                      <a:pPr marL="0" algn="ctr" rtl="0" eaLnBrk="1" fontAlgn="b" latinLnBrk="0" hangingPunct="1"/>
                      <a:r>
                        <a:rPr kumimoji="0" lang="en-US" sz="1400" u="none" strike="noStrike" kern="1200" dirty="0">
                          <a:effectLst/>
                        </a:rPr>
                        <a:t>File sharing</a:t>
                      </a:r>
                      <a:endParaRPr kumimoji="0"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dirty="0">
                          <a:effectLst/>
                        </a:rPr>
                        <a:t> {share, individual}</a:t>
                      </a:r>
                      <a:endParaRPr lang="en-US" sz="1400" b="0" i="0" u="none" strike="noStrike" dirty="0">
                        <a:solidFill>
                          <a:srgbClr val="000000"/>
                        </a:solidFill>
                        <a:effectLst/>
                        <a:latin typeface="+mn-lt"/>
                      </a:endParaRPr>
                    </a:p>
                  </a:txBody>
                  <a:tcPr marL="9525" marR="9525" marT="9525" marB="0" anchor="ctr"/>
                </a:tc>
              </a:tr>
            </a:tbl>
          </a:graphicData>
        </a:graphic>
      </p:graphicFrame>
      <p:sp>
        <p:nvSpPr>
          <p:cNvPr id="4" name="爆炸形 1 3"/>
          <p:cNvSpPr/>
          <p:nvPr/>
        </p:nvSpPr>
        <p:spPr>
          <a:xfrm>
            <a:off x="2411760" y="4437112"/>
            <a:ext cx="4896544" cy="2276872"/>
          </a:xfrm>
          <a:prstGeom prst="irregularSeal1">
            <a:avLst/>
          </a:prstGeom>
          <a:solidFill>
            <a:srgbClr val="A5392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2200" b="1" dirty="0" smtClean="0"/>
              <a:t>15 dimension &gt; 1M</a:t>
            </a:r>
            <a:endParaRPr kumimoji="1" lang="zh-CN" altLang="en-US" sz="2200" b="1" dirty="0"/>
          </a:p>
        </p:txBody>
      </p:sp>
      <p:sp>
        <p:nvSpPr>
          <p:cNvPr id="12" name="十字形 11"/>
          <p:cNvSpPr/>
          <p:nvPr/>
        </p:nvSpPr>
        <p:spPr>
          <a:xfrm>
            <a:off x="4788024" y="4005064"/>
            <a:ext cx="504056" cy="504056"/>
          </a:xfrm>
          <a:prstGeom prst="plus">
            <a:avLst>
              <a:gd name="adj" fmla="val 3998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Tree>
    <p:custDataLst>
      <p:tags r:id="rId2"/>
    </p:custDataLst>
    <p:extLst>
      <p:ext uri="{BB962C8B-B14F-4D97-AF65-F5344CB8AC3E}">
        <p14:creationId xmlns:p14="http://schemas.microsoft.com/office/powerpoint/2010/main" val="16380820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52511"/>
    </mc:Choice>
    <mc:Fallback xmlns="">
      <p:transition xmlns:p14="http://schemas.microsoft.com/office/powerpoint/2010/main" spd="slow" advTm="5251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1"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4" grpId="1"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a:solidFill>
                  <a:schemeClr val="bg1">
                    <a:lumMod val="50000"/>
                  </a:schemeClr>
                </a:solidFill>
              </a:rPr>
              <a:t>Motivation</a:t>
            </a:r>
          </a:p>
          <a:p>
            <a:r>
              <a:rPr lang="en-US" altLang="zh-CN" dirty="0">
                <a:solidFill>
                  <a:schemeClr val="bg1">
                    <a:lumMod val="50000"/>
                  </a:schemeClr>
                </a:solidFill>
              </a:rPr>
              <a:t>Challenges</a:t>
            </a:r>
          </a:p>
          <a:p>
            <a:r>
              <a:rPr lang="en-US" altLang="zh-CN" b="1" dirty="0"/>
              <a:t>Methodology</a:t>
            </a:r>
          </a:p>
          <a:p>
            <a:r>
              <a:rPr lang="en-US" altLang="zh-CN" dirty="0"/>
              <a:t>Evaluation</a:t>
            </a:r>
          </a:p>
          <a:p>
            <a:r>
              <a:rPr lang="en-US" altLang="zh-CN" dirty="0"/>
              <a:t>Conclusion</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t>11</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6" name="日期占位符 5"/>
          <p:cNvSpPr>
            <a:spLocks noGrp="1"/>
          </p:cNvSpPr>
          <p:nvPr>
            <p:ph type="dt" sz="half" idx="10"/>
          </p:nvPr>
        </p:nvSpPr>
        <p:spPr/>
        <p:txBody>
          <a:bodyPr/>
          <a:lstStyle/>
          <a:p>
            <a:fld id="{56AA9088-B465-7142-88D7-88B6D91E5AAF}" type="datetime1">
              <a:rPr lang="en-US" altLang="zh-CN" smtClean="0"/>
              <a:t>11/20/13</a:t>
            </a:fld>
            <a:endParaRPr lang="zh-CN" altLang="en-US"/>
          </a:p>
        </p:txBody>
      </p:sp>
    </p:spTree>
    <p:extLst>
      <p:ext uri="{BB962C8B-B14F-4D97-AF65-F5344CB8AC3E}">
        <p14:creationId xmlns:p14="http://schemas.microsoft.com/office/powerpoint/2010/main" val="1079310945"/>
      </p:ext>
    </p:extLst>
  </p:cSld>
  <p:clrMapOvr>
    <a:masterClrMapping/>
  </p:clrMapOvr>
  <mc:AlternateContent xmlns:mc="http://schemas.openxmlformats.org/markup-compatibility/2006" xmlns:p14="http://schemas.microsoft.com/office/powerpoint/2010/main">
    <mc:Choice Requires="p14">
      <p:transition spd="slow" p14:dur="2000" advTm="14025"/>
    </mc:Choice>
    <mc:Fallback xmlns="">
      <p:transition xmlns:p14="http://schemas.microsoft.com/office/powerpoint/2010/main" spd="slow" advTm="14025"/>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1143370" y="5816633"/>
            <a:ext cx="987269" cy="321065"/>
          </a:xfrm>
          <a:prstGeom prst="ellipse">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a:latin typeface="Arial"/>
              <a:cs typeface="Arial"/>
            </a:endParaRPr>
          </a:p>
        </p:txBody>
      </p:sp>
      <p:sp>
        <p:nvSpPr>
          <p:cNvPr id="7" name="文档 25"/>
          <p:cNvSpPr/>
          <p:nvPr/>
        </p:nvSpPr>
        <p:spPr>
          <a:xfrm>
            <a:off x="591775" y="2758702"/>
            <a:ext cx="1666016" cy="481598"/>
          </a:xfrm>
          <a:prstGeom prst="flowChartDocument">
            <a:avLst/>
          </a:prstGeom>
          <a:solidFill>
            <a:schemeClr val="bg1"/>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a:solidFill>
                  <a:srgbClr val="000000"/>
                </a:solidFill>
                <a:latin typeface="Arial"/>
                <a:cs typeface="Arial"/>
              </a:rPr>
              <a:t>15-Dimension</a:t>
            </a:r>
          </a:p>
          <a:p>
            <a:pPr algn="ctr"/>
            <a:r>
              <a:rPr kumimoji="1" lang="en-US" altLang="zh-CN" sz="1400" dirty="0">
                <a:solidFill>
                  <a:srgbClr val="000000"/>
                </a:solidFill>
                <a:latin typeface="Arial"/>
                <a:cs typeface="Arial"/>
              </a:rPr>
              <a:t>Exploration Space</a:t>
            </a:r>
          </a:p>
        </p:txBody>
      </p:sp>
      <p:sp>
        <p:nvSpPr>
          <p:cNvPr id="8" name="可选流程 48"/>
          <p:cNvSpPr/>
          <p:nvPr/>
        </p:nvSpPr>
        <p:spPr>
          <a:xfrm>
            <a:off x="641348" y="3698085"/>
            <a:ext cx="1480902" cy="626507"/>
          </a:xfrm>
          <a:prstGeom prst="flowChartAlternateProcess">
            <a:avLst/>
          </a:prstGeom>
          <a:solidFill>
            <a:schemeClr val="bg1">
              <a:lumMod val="75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9" name="文本框 46"/>
          <p:cNvSpPr txBox="1"/>
          <p:nvPr/>
        </p:nvSpPr>
        <p:spPr>
          <a:xfrm>
            <a:off x="658857" y="3782097"/>
            <a:ext cx="1498890" cy="523220"/>
          </a:xfrm>
          <a:prstGeom prst="rect">
            <a:avLst/>
          </a:prstGeom>
          <a:noFill/>
          <a:ln w="19050">
            <a:noFill/>
          </a:ln>
        </p:spPr>
        <p:txBody>
          <a:bodyPr wrap="square" rtlCol="0">
            <a:spAutoFit/>
          </a:bodyPr>
          <a:lstStyle/>
          <a:p>
            <a:pPr algn="ctr"/>
            <a:r>
              <a:rPr kumimoji="1" lang="en-US" altLang="zh-CN" sz="1400" b="1" dirty="0">
                <a:solidFill>
                  <a:srgbClr val="000000"/>
                </a:solidFill>
                <a:latin typeface="Arial"/>
                <a:cs typeface="Arial"/>
              </a:rPr>
              <a:t>Dimension </a:t>
            </a:r>
            <a:r>
              <a:rPr kumimoji="1" lang="en-US" altLang="zh-CN" sz="1400" b="1" dirty="0" smtClean="0">
                <a:solidFill>
                  <a:srgbClr val="000000"/>
                </a:solidFill>
                <a:latin typeface="Arial"/>
                <a:cs typeface="Arial"/>
              </a:rPr>
              <a:t>Reducer</a:t>
            </a:r>
            <a:endParaRPr kumimoji="1" lang="en-US" altLang="zh-CN" sz="1400" b="1" dirty="0">
              <a:solidFill>
                <a:srgbClr val="000000"/>
              </a:solidFill>
              <a:latin typeface="Arial"/>
              <a:cs typeface="Arial"/>
            </a:endParaRPr>
          </a:p>
        </p:txBody>
      </p:sp>
      <p:sp>
        <p:nvSpPr>
          <p:cNvPr id="10" name="可选流程 63"/>
          <p:cNvSpPr/>
          <p:nvPr/>
        </p:nvSpPr>
        <p:spPr>
          <a:xfrm>
            <a:off x="6635509" y="4089293"/>
            <a:ext cx="1780473" cy="1039976"/>
          </a:xfrm>
          <a:prstGeom prst="flowChartAlternateProcess">
            <a:avLst/>
          </a:prstGeom>
          <a:solidFill>
            <a:schemeClr val="bg1">
              <a:lumMod val="75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b="1" dirty="0" smtClean="0">
                <a:solidFill>
                  <a:srgbClr val="000000"/>
                </a:solidFill>
                <a:latin typeface="Arial"/>
                <a:cs typeface="Arial"/>
              </a:rPr>
              <a:t>Prediction </a:t>
            </a:r>
            <a:r>
              <a:rPr kumimoji="1" lang="en-US" altLang="zh-CN" sz="1400" b="1" dirty="0">
                <a:solidFill>
                  <a:srgbClr val="000000"/>
                </a:solidFill>
                <a:latin typeface="Arial"/>
                <a:cs typeface="Arial"/>
              </a:rPr>
              <a:t>Model</a:t>
            </a:r>
          </a:p>
          <a:p>
            <a:pPr algn="ctr"/>
            <a:r>
              <a:rPr kumimoji="1" lang="en-US" altLang="zh-CN" sz="1200" b="1" dirty="0" smtClean="0">
                <a:solidFill>
                  <a:srgbClr val="000000"/>
                </a:solidFill>
                <a:latin typeface="Arial"/>
                <a:cs typeface="Arial"/>
              </a:rPr>
              <a:t>(CART)</a:t>
            </a:r>
            <a:endParaRPr kumimoji="1" lang="zh-CN" altLang="en-US" sz="1200" b="1" dirty="0">
              <a:solidFill>
                <a:srgbClr val="000000"/>
              </a:solidFill>
              <a:latin typeface="Arial"/>
              <a:cs typeface="Arial"/>
            </a:endParaRPr>
          </a:p>
        </p:txBody>
      </p:sp>
      <p:grpSp>
        <p:nvGrpSpPr>
          <p:cNvPr id="11" name="组 118"/>
          <p:cNvGrpSpPr/>
          <p:nvPr/>
        </p:nvGrpSpPr>
        <p:grpSpPr>
          <a:xfrm>
            <a:off x="2617952" y="3715930"/>
            <a:ext cx="1666016" cy="569563"/>
            <a:chOff x="5166784" y="2732071"/>
            <a:chExt cx="1549496" cy="2522654"/>
          </a:xfrm>
          <a:noFill/>
        </p:grpSpPr>
        <p:sp>
          <p:nvSpPr>
            <p:cNvPr id="12" name="文档 117"/>
            <p:cNvSpPr/>
            <p:nvPr/>
          </p:nvSpPr>
          <p:spPr>
            <a:xfrm>
              <a:off x="5222886" y="2814859"/>
              <a:ext cx="1485346" cy="2439866"/>
            </a:xfrm>
            <a:prstGeom prst="flowChartDocument">
              <a:avLst/>
            </a:prstGeom>
            <a:grp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latin typeface="Arial"/>
                <a:cs typeface="Arial"/>
              </a:endParaRPr>
            </a:p>
          </p:txBody>
        </p:sp>
        <p:sp>
          <p:nvSpPr>
            <p:cNvPr id="13" name="文本框 114"/>
            <p:cNvSpPr txBox="1"/>
            <p:nvPr/>
          </p:nvSpPr>
          <p:spPr>
            <a:xfrm>
              <a:off x="5166784" y="2732071"/>
              <a:ext cx="1549496" cy="1722113"/>
            </a:xfrm>
            <a:prstGeom prst="rect">
              <a:avLst/>
            </a:prstGeom>
            <a:grpFill/>
            <a:ln w="19050">
              <a:noFill/>
            </a:ln>
          </p:spPr>
          <p:txBody>
            <a:bodyPr wrap="square" rtlCol="0">
              <a:spAutoFit/>
            </a:bodyPr>
            <a:lstStyle/>
            <a:p>
              <a:pPr algn="ctr"/>
              <a:r>
                <a:rPr kumimoji="1" lang="en-US" altLang="zh-CN" sz="1400" dirty="0">
                  <a:latin typeface="Arial"/>
                  <a:cs typeface="Arial"/>
                </a:rPr>
                <a:t>Reduced</a:t>
              </a:r>
            </a:p>
            <a:p>
              <a:pPr algn="ctr"/>
              <a:r>
                <a:rPr kumimoji="1" lang="en-US" altLang="zh-CN" sz="1400" dirty="0" smtClean="0">
                  <a:latin typeface="Arial"/>
                  <a:cs typeface="Arial"/>
                </a:rPr>
                <a:t>Exploration </a:t>
              </a:r>
              <a:r>
                <a:rPr kumimoji="1" lang="en-US" altLang="zh-CN" sz="1400" dirty="0">
                  <a:latin typeface="Arial"/>
                  <a:cs typeface="Arial"/>
                </a:rPr>
                <a:t>Sets</a:t>
              </a:r>
              <a:endParaRPr kumimoji="1" lang="zh-CN" altLang="en-US" sz="1400" dirty="0">
                <a:latin typeface="Arial"/>
                <a:cs typeface="Arial"/>
              </a:endParaRPr>
            </a:p>
          </p:txBody>
        </p:sp>
      </p:grpSp>
      <p:grpSp>
        <p:nvGrpSpPr>
          <p:cNvPr id="14" name="组合 13"/>
          <p:cNvGrpSpPr/>
          <p:nvPr/>
        </p:nvGrpSpPr>
        <p:grpSpPr>
          <a:xfrm>
            <a:off x="6776224" y="2633006"/>
            <a:ext cx="1542607" cy="540986"/>
            <a:chOff x="5602235" y="1624444"/>
            <a:chExt cx="1635073" cy="666531"/>
          </a:xfrm>
        </p:grpSpPr>
        <p:sp>
          <p:nvSpPr>
            <p:cNvPr id="15" name="文档 112"/>
            <p:cNvSpPr/>
            <p:nvPr/>
          </p:nvSpPr>
          <p:spPr>
            <a:xfrm>
              <a:off x="5602235" y="1642903"/>
              <a:ext cx="1584658" cy="648072"/>
            </a:xfrm>
            <a:prstGeom prst="flowChartDocumen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a:latin typeface="Arial"/>
                <a:cs typeface="Arial"/>
              </a:endParaRPr>
            </a:p>
          </p:txBody>
        </p:sp>
        <p:sp>
          <p:nvSpPr>
            <p:cNvPr id="16" name="文本框 119"/>
            <p:cNvSpPr txBox="1"/>
            <p:nvPr/>
          </p:nvSpPr>
          <p:spPr>
            <a:xfrm>
              <a:off x="5602235" y="1624444"/>
              <a:ext cx="1635073" cy="479050"/>
            </a:xfrm>
            <a:prstGeom prst="rect">
              <a:avLst/>
            </a:prstGeom>
            <a:noFill/>
            <a:ln w="19050">
              <a:noFill/>
            </a:ln>
          </p:spPr>
          <p:txBody>
            <a:bodyPr wrap="square" rtlCol="0">
              <a:spAutoFit/>
            </a:bodyPr>
            <a:lstStyle/>
            <a:p>
              <a:pPr algn="ctr"/>
              <a:r>
                <a:rPr kumimoji="1" lang="en-US" altLang="zh-CN" sz="1400" dirty="0">
                  <a:latin typeface="Arial"/>
                  <a:cs typeface="Arial"/>
                </a:rPr>
                <a:t>Application’s IO</a:t>
              </a:r>
            </a:p>
            <a:p>
              <a:pPr algn="ctr"/>
              <a:r>
                <a:rPr kumimoji="1" lang="en-US" altLang="zh-CN" sz="1400" dirty="0">
                  <a:latin typeface="Arial"/>
                  <a:cs typeface="Arial"/>
                </a:rPr>
                <a:t>Characteristics</a:t>
              </a:r>
              <a:endParaRPr kumimoji="1" lang="zh-CN" altLang="en-US" sz="1400" dirty="0">
                <a:latin typeface="Arial"/>
                <a:cs typeface="Arial"/>
              </a:endParaRPr>
            </a:p>
          </p:txBody>
        </p:sp>
      </p:grpSp>
      <p:sp>
        <p:nvSpPr>
          <p:cNvPr id="17" name="圆角矩形 16"/>
          <p:cNvSpPr/>
          <p:nvPr/>
        </p:nvSpPr>
        <p:spPr>
          <a:xfrm>
            <a:off x="251520" y="3513230"/>
            <a:ext cx="8352928" cy="1782666"/>
          </a:xfrm>
          <a:prstGeom prst="roundRect">
            <a:avLst/>
          </a:prstGeom>
          <a:noFill/>
          <a:ln w="19050"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18" name="文本框 155"/>
          <p:cNvSpPr txBox="1"/>
          <p:nvPr/>
        </p:nvSpPr>
        <p:spPr>
          <a:xfrm>
            <a:off x="6948264" y="5437700"/>
            <a:ext cx="1234086" cy="307777"/>
          </a:xfrm>
          <a:prstGeom prst="rect">
            <a:avLst/>
          </a:prstGeom>
          <a:noFill/>
          <a:ln w="19050">
            <a:noFill/>
          </a:ln>
        </p:spPr>
        <p:txBody>
          <a:bodyPr wrap="square" rtlCol="0">
            <a:spAutoFit/>
          </a:bodyPr>
          <a:lstStyle/>
          <a:p>
            <a:pPr algn="ctr"/>
            <a:r>
              <a:rPr kumimoji="1" lang="en-US" altLang="zh-CN" sz="1400" dirty="0" smtClean="0">
                <a:latin typeface="Arial"/>
                <a:cs typeface="Arial"/>
              </a:rPr>
              <a:t>Query Result</a:t>
            </a:r>
            <a:endParaRPr kumimoji="1" lang="zh-CN" altLang="en-US" sz="1400" dirty="0">
              <a:latin typeface="Arial"/>
              <a:cs typeface="Arial"/>
            </a:endParaRPr>
          </a:p>
        </p:txBody>
      </p:sp>
      <p:sp>
        <p:nvSpPr>
          <p:cNvPr id="19" name="文档 182"/>
          <p:cNvSpPr/>
          <p:nvPr/>
        </p:nvSpPr>
        <p:spPr>
          <a:xfrm>
            <a:off x="6641408" y="5830997"/>
            <a:ext cx="1789425" cy="461248"/>
          </a:xfrm>
          <a:prstGeom prst="flowChartDocumen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a:solidFill>
                  <a:srgbClr val="000000"/>
                </a:solidFill>
                <a:latin typeface="Arial"/>
                <a:cs typeface="Arial"/>
              </a:rPr>
              <a:t>Recommended I/O Configuration</a:t>
            </a:r>
            <a:endParaRPr kumimoji="1" lang="zh-CN" altLang="en-US" sz="1400" dirty="0">
              <a:solidFill>
                <a:srgbClr val="000000"/>
              </a:solidFill>
              <a:latin typeface="Arial"/>
              <a:cs typeface="Arial"/>
            </a:endParaRPr>
          </a:p>
        </p:txBody>
      </p:sp>
      <p:cxnSp>
        <p:nvCxnSpPr>
          <p:cNvPr id="21" name="直线箭头连接符 364"/>
          <p:cNvCxnSpPr>
            <a:stCxn id="8" idx="3"/>
            <a:endCxn id="12" idx="1"/>
          </p:cNvCxnSpPr>
          <p:nvPr/>
        </p:nvCxnSpPr>
        <p:spPr>
          <a:xfrm flipV="1">
            <a:off x="2122250" y="4010058"/>
            <a:ext cx="556023" cy="1281"/>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22" name="组 379"/>
          <p:cNvGrpSpPr/>
          <p:nvPr/>
        </p:nvGrpSpPr>
        <p:grpSpPr>
          <a:xfrm>
            <a:off x="2729642" y="5643899"/>
            <a:ext cx="1859614" cy="665421"/>
            <a:chOff x="8738198" y="2931097"/>
            <a:chExt cx="2085795" cy="781605"/>
          </a:xfrm>
          <a:solidFill>
            <a:schemeClr val="bg1"/>
          </a:solidFill>
        </p:grpSpPr>
        <p:sp>
          <p:nvSpPr>
            <p:cNvPr id="23" name="云形 22"/>
            <p:cNvSpPr/>
            <p:nvPr/>
          </p:nvSpPr>
          <p:spPr>
            <a:xfrm>
              <a:off x="8738198" y="2931097"/>
              <a:ext cx="2085795" cy="781605"/>
            </a:xfrm>
            <a:prstGeom prst="cloud">
              <a:avLst/>
            </a:prstGeom>
            <a:grp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24" name="文本框 376"/>
            <p:cNvSpPr txBox="1"/>
            <p:nvPr/>
          </p:nvSpPr>
          <p:spPr>
            <a:xfrm>
              <a:off x="8965968" y="3120638"/>
              <a:ext cx="1369583" cy="361516"/>
            </a:xfrm>
            <a:prstGeom prst="rect">
              <a:avLst/>
            </a:prstGeom>
            <a:grpFill/>
            <a:ln>
              <a:solidFill>
                <a:schemeClr val="bg1"/>
              </a:solidFill>
            </a:ln>
          </p:spPr>
          <p:txBody>
            <a:bodyPr wrap="square" rtlCol="0">
              <a:spAutoFit/>
            </a:bodyPr>
            <a:lstStyle/>
            <a:p>
              <a:r>
                <a:rPr kumimoji="1" lang="en-US" altLang="zh-CN" sz="1400" dirty="0">
                  <a:latin typeface="Arial"/>
                  <a:cs typeface="Arial"/>
                </a:rPr>
                <a:t>Target Cloud</a:t>
              </a:r>
              <a:endParaRPr kumimoji="1" lang="zh-CN" altLang="en-US" sz="1400" dirty="0">
                <a:latin typeface="Arial"/>
                <a:cs typeface="Arial"/>
              </a:endParaRPr>
            </a:p>
          </p:txBody>
        </p:sp>
      </p:grpSp>
      <p:grpSp>
        <p:nvGrpSpPr>
          <p:cNvPr id="25" name="组 115"/>
          <p:cNvGrpSpPr/>
          <p:nvPr/>
        </p:nvGrpSpPr>
        <p:grpSpPr>
          <a:xfrm>
            <a:off x="539552" y="4593349"/>
            <a:ext cx="4010779" cy="428087"/>
            <a:chOff x="7501113" y="2722580"/>
            <a:chExt cx="6123901" cy="430888"/>
          </a:xfrm>
        </p:grpSpPr>
        <p:sp>
          <p:nvSpPr>
            <p:cNvPr id="26" name="矩形 25"/>
            <p:cNvSpPr/>
            <p:nvPr/>
          </p:nvSpPr>
          <p:spPr>
            <a:xfrm>
              <a:off x="7501113" y="2722580"/>
              <a:ext cx="3390637" cy="430888"/>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smtClean="0">
                  <a:solidFill>
                    <a:srgbClr val="000000"/>
                  </a:solidFill>
                  <a:latin typeface="Arial"/>
                  <a:cs typeface="Arial"/>
                </a:rPr>
                <a:t>I/O </a:t>
              </a:r>
              <a:r>
                <a:rPr kumimoji="1" lang="en-US" altLang="zh-CN" sz="1400" dirty="0">
                  <a:solidFill>
                    <a:srgbClr val="000000"/>
                  </a:solidFill>
                  <a:latin typeface="Arial"/>
                  <a:cs typeface="Arial"/>
                </a:rPr>
                <a:t>Characteristic</a:t>
              </a:r>
            </a:p>
          </p:txBody>
        </p:sp>
        <p:sp>
          <p:nvSpPr>
            <p:cNvPr id="27" name="矩形 26"/>
            <p:cNvSpPr/>
            <p:nvPr/>
          </p:nvSpPr>
          <p:spPr>
            <a:xfrm>
              <a:off x="10892323" y="2724064"/>
              <a:ext cx="2732691" cy="429404"/>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smtClean="0">
                  <a:solidFill>
                    <a:srgbClr val="000000"/>
                  </a:solidFill>
                  <a:latin typeface="Arial"/>
                  <a:cs typeface="Arial"/>
                </a:rPr>
                <a:t>I/O </a:t>
              </a:r>
              <a:r>
                <a:rPr kumimoji="1" lang="en-US" altLang="zh-CN" sz="1400" dirty="0">
                  <a:solidFill>
                    <a:srgbClr val="000000"/>
                  </a:solidFill>
                  <a:latin typeface="Arial"/>
                  <a:cs typeface="Arial"/>
                </a:rPr>
                <a:t>Configuration</a:t>
              </a:r>
              <a:endParaRPr kumimoji="1" lang="zh-CN" altLang="en-US" sz="1400" dirty="0">
                <a:solidFill>
                  <a:srgbClr val="000000"/>
                </a:solidFill>
                <a:latin typeface="Arial"/>
                <a:cs typeface="Arial"/>
              </a:endParaRPr>
            </a:p>
          </p:txBody>
        </p:sp>
      </p:grpSp>
      <p:cxnSp>
        <p:nvCxnSpPr>
          <p:cNvPr id="28" name="直线箭头连接符 381"/>
          <p:cNvCxnSpPr>
            <a:stCxn id="12" idx="2"/>
            <a:endCxn id="26" idx="0"/>
          </p:cNvCxnSpPr>
          <p:nvPr/>
        </p:nvCxnSpPr>
        <p:spPr>
          <a:xfrm flipH="1">
            <a:off x="1649882" y="4249074"/>
            <a:ext cx="1826912" cy="344275"/>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直线箭头连接符 384"/>
          <p:cNvCxnSpPr>
            <a:stCxn id="12" idx="2"/>
            <a:endCxn id="27" idx="0"/>
          </p:cNvCxnSpPr>
          <p:nvPr/>
        </p:nvCxnSpPr>
        <p:spPr>
          <a:xfrm>
            <a:off x="3476794" y="4249074"/>
            <a:ext cx="178665" cy="345749"/>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0" name="文本框 403"/>
          <p:cNvSpPr txBox="1"/>
          <p:nvPr/>
        </p:nvSpPr>
        <p:spPr>
          <a:xfrm flipH="1">
            <a:off x="2209564" y="5673302"/>
            <a:ext cx="624884" cy="307777"/>
          </a:xfrm>
          <a:prstGeom prst="rect">
            <a:avLst/>
          </a:prstGeom>
          <a:noFill/>
          <a:ln w="19050">
            <a:noFill/>
          </a:ln>
        </p:spPr>
        <p:txBody>
          <a:bodyPr wrap="square" rtlCol="0">
            <a:spAutoFit/>
          </a:bodyPr>
          <a:lstStyle/>
          <a:p>
            <a:pPr algn="ctr"/>
            <a:r>
              <a:rPr kumimoji="1" lang="en-US" altLang="zh-CN" sz="1400" dirty="0">
                <a:latin typeface="Arial"/>
                <a:cs typeface="Arial"/>
              </a:rPr>
              <a:t>Run</a:t>
            </a:r>
            <a:endParaRPr kumimoji="1" lang="zh-CN" altLang="en-US" sz="1400" dirty="0">
              <a:latin typeface="Arial"/>
              <a:cs typeface="Arial"/>
            </a:endParaRPr>
          </a:p>
        </p:txBody>
      </p:sp>
      <p:sp>
        <p:nvSpPr>
          <p:cNvPr id="31" name="文本框 404"/>
          <p:cNvSpPr txBox="1"/>
          <p:nvPr/>
        </p:nvSpPr>
        <p:spPr>
          <a:xfrm flipH="1">
            <a:off x="2737435" y="5245652"/>
            <a:ext cx="973612" cy="307777"/>
          </a:xfrm>
          <a:prstGeom prst="rect">
            <a:avLst/>
          </a:prstGeom>
          <a:noFill/>
          <a:ln w="19050">
            <a:noFill/>
          </a:ln>
        </p:spPr>
        <p:txBody>
          <a:bodyPr wrap="square" rtlCol="0">
            <a:spAutoFit/>
          </a:bodyPr>
          <a:lstStyle/>
          <a:p>
            <a:pPr algn="ctr"/>
            <a:r>
              <a:rPr kumimoji="1" lang="en-US" altLang="zh-CN" sz="1400" dirty="0">
                <a:latin typeface="Arial"/>
                <a:cs typeface="Arial"/>
              </a:rPr>
              <a:t>Configure</a:t>
            </a:r>
            <a:endParaRPr kumimoji="1" lang="zh-CN" altLang="en-US" sz="1400" dirty="0">
              <a:latin typeface="Arial"/>
              <a:cs typeface="Arial"/>
            </a:endParaRPr>
          </a:p>
        </p:txBody>
      </p:sp>
      <p:sp>
        <p:nvSpPr>
          <p:cNvPr id="32" name="磁盘 412"/>
          <p:cNvSpPr/>
          <p:nvPr/>
        </p:nvSpPr>
        <p:spPr>
          <a:xfrm>
            <a:off x="4716016" y="4475490"/>
            <a:ext cx="1069581" cy="683751"/>
          </a:xfrm>
          <a:prstGeom prst="flowChartMagneticDisk">
            <a:avLst/>
          </a:prstGeom>
          <a:solidFill>
            <a:srgbClr val="BFBFBF"/>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000000"/>
              </a:solidFill>
              <a:latin typeface="Arial"/>
              <a:cs typeface="Arial"/>
            </a:endParaRPr>
          </a:p>
        </p:txBody>
      </p:sp>
      <p:sp>
        <p:nvSpPr>
          <p:cNvPr id="33" name="文本框 415"/>
          <p:cNvSpPr txBox="1"/>
          <p:nvPr/>
        </p:nvSpPr>
        <p:spPr>
          <a:xfrm>
            <a:off x="4745898" y="4646193"/>
            <a:ext cx="1053103" cy="523220"/>
          </a:xfrm>
          <a:prstGeom prst="rect">
            <a:avLst/>
          </a:prstGeom>
          <a:noFill/>
        </p:spPr>
        <p:txBody>
          <a:bodyPr wrap="square" rtlCol="0">
            <a:spAutoFit/>
          </a:bodyPr>
          <a:lstStyle/>
          <a:p>
            <a:pPr algn="ctr"/>
            <a:r>
              <a:rPr kumimoji="1" lang="en-US" altLang="zh-CN" sz="1400" b="1" dirty="0">
                <a:solidFill>
                  <a:srgbClr val="000000"/>
                </a:solidFill>
                <a:latin typeface="Arial"/>
                <a:cs typeface="Arial"/>
              </a:rPr>
              <a:t>Training Database</a:t>
            </a:r>
            <a:endParaRPr kumimoji="1" lang="zh-CN" altLang="en-US" sz="1400" b="1" dirty="0">
              <a:latin typeface="Arial"/>
              <a:cs typeface="Arial"/>
            </a:endParaRPr>
          </a:p>
        </p:txBody>
      </p:sp>
      <p:sp>
        <p:nvSpPr>
          <p:cNvPr id="34" name="文本框 424"/>
          <p:cNvSpPr txBox="1"/>
          <p:nvPr/>
        </p:nvSpPr>
        <p:spPr>
          <a:xfrm flipH="1">
            <a:off x="1110657" y="5265145"/>
            <a:ext cx="577342" cy="307777"/>
          </a:xfrm>
          <a:prstGeom prst="rect">
            <a:avLst/>
          </a:prstGeom>
          <a:noFill/>
          <a:ln w="19050">
            <a:noFill/>
          </a:ln>
        </p:spPr>
        <p:txBody>
          <a:bodyPr wrap="square" rtlCol="0">
            <a:spAutoFit/>
          </a:bodyPr>
          <a:lstStyle/>
          <a:p>
            <a:pPr algn="ctr"/>
            <a:r>
              <a:rPr kumimoji="1" lang="en-US" altLang="zh-CN" sz="1400" dirty="0">
                <a:latin typeface="Arial"/>
                <a:cs typeface="Arial"/>
              </a:rPr>
              <a:t>Input</a:t>
            </a:r>
            <a:endParaRPr kumimoji="1" lang="zh-CN" altLang="en-US" sz="1400" dirty="0">
              <a:latin typeface="Arial"/>
              <a:cs typeface="Arial"/>
            </a:endParaRPr>
          </a:p>
        </p:txBody>
      </p:sp>
      <p:sp>
        <p:nvSpPr>
          <p:cNvPr id="35" name="文本框 435"/>
          <p:cNvSpPr txBox="1"/>
          <p:nvPr/>
        </p:nvSpPr>
        <p:spPr>
          <a:xfrm flipH="1">
            <a:off x="5971181" y="4523748"/>
            <a:ext cx="617043" cy="307777"/>
          </a:xfrm>
          <a:prstGeom prst="rect">
            <a:avLst/>
          </a:prstGeom>
          <a:noFill/>
          <a:ln w="19050">
            <a:noFill/>
          </a:ln>
        </p:spPr>
        <p:txBody>
          <a:bodyPr wrap="square" rtlCol="0">
            <a:spAutoFit/>
          </a:bodyPr>
          <a:lstStyle/>
          <a:p>
            <a:pPr algn="ctr"/>
            <a:r>
              <a:rPr kumimoji="1" lang="en-US" altLang="zh-CN" sz="1400" dirty="0" smtClean="0">
                <a:latin typeface="Arial"/>
                <a:cs typeface="Arial"/>
              </a:rPr>
              <a:t>Train</a:t>
            </a:r>
            <a:endParaRPr kumimoji="1" lang="zh-CN" altLang="en-US" sz="1400" dirty="0">
              <a:latin typeface="Arial"/>
              <a:cs typeface="Arial"/>
            </a:endParaRPr>
          </a:p>
        </p:txBody>
      </p:sp>
      <p:sp>
        <p:nvSpPr>
          <p:cNvPr id="36" name="文本框 439"/>
          <p:cNvSpPr txBox="1"/>
          <p:nvPr/>
        </p:nvSpPr>
        <p:spPr>
          <a:xfrm flipH="1">
            <a:off x="4572000" y="5653724"/>
            <a:ext cx="709599" cy="307777"/>
          </a:xfrm>
          <a:prstGeom prst="rect">
            <a:avLst/>
          </a:prstGeom>
          <a:noFill/>
          <a:ln w="19050">
            <a:noFill/>
          </a:ln>
        </p:spPr>
        <p:txBody>
          <a:bodyPr wrap="square" rtlCol="0">
            <a:spAutoFit/>
          </a:bodyPr>
          <a:lstStyle/>
          <a:p>
            <a:pPr algn="ctr"/>
            <a:r>
              <a:rPr kumimoji="1" lang="en-US" altLang="zh-CN" sz="1400" dirty="0" smtClean="0">
                <a:latin typeface="Arial"/>
                <a:cs typeface="Arial"/>
              </a:rPr>
              <a:t>Insert</a:t>
            </a:r>
            <a:endParaRPr kumimoji="1" lang="zh-CN" altLang="en-US" sz="1400" dirty="0">
              <a:latin typeface="Arial"/>
              <a:cs typeface="Arial"/>
            </a:endParaRPr>
          </a:p>
        </p:txBody>
      </p:sp>
      <p:cxnSp>
        <p:nvCxnSpPr>
          <p:cNvPr id="37" name="直线箭头连接符 183"/>
          <p:cNvCxnSpPr>
            <a:stCxn id="6" idx="6"/>
            <a:endCxn id="23" idx="2"/>
          </p:cNvCxnSpPr>
          <p:nvPr/>
        </p:nvCxnSpPr>
        <p:spPr>
          <a:xfrm flipV="1">
            <a:off x="2130639" y="5976610"/>
            <a:ext cx="604771" cy="556"/>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直线箭头连接符 189"/>
          <p:cNvCxnSpPr>
            <a:stCxn id="26" idx="2"/>
            <a:endCxn id="6" idx="0"/>
          </p:cNvCxnSpPr>
          <p:nvPr/>
        </p:nvCxnSpPr>
        <p:spPr>
          <a:xfrm flipH="1">
            <a:off x="1637005" y="5021436"/>
            <a:ext cx="12877" cy="795197"/>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肘形连接符 38"/>
          <p:cNvCxnSpPr>
            <a:stCxn id="23" idx="0"/>
            <a:endCxn id="32" idx="3"/>
          </p:cNvCxnSpPr>
          <p:nvPr/>
        </p:nvCxnSpPr>
        <p:spPr>
          <a:xfrm flipV="1">
            <a:off x="4587706" y="5159241"/>
            <a:ext cx="663101" cy="817369"/>
          </a:xfrm>
          <a:prstGeom prst="bentConnector2">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0" name="直线箭头连接符 2"/>
          <p:cNvCxnSpPr>
            <a:stCxn id="27" idx="2"/>
            <a:endCxn id="23" idx="3"/>
          </p:cNvCxnSpPr>
          <p:nvPr/>
        </p:nvCxnSpPr>
        <p:spPr>
          <a:xfrm>
            <a:off x="3655459" y="5021436"/>
            <a:ext cx="3990" cy="660509"/>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直线箭头连接符 76"/>
          <p:cNvCxnSpPr>
            <a:stCxn id="32" idx="4"/>
          </p:cNvCxnSpPr>
          <p:nvPr/>
        </p:nvCxnSpPr>
        <p:spPr>
          <a:xfrm flipV="1">
            <a:off x="5785597" y="4809373"/>
            <a:ext cx="874635" cy="7993"/>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文本框 82"/>
          <p:cNvSpPr txBox="1"/>
          <p:nvPr/>
        </p:nvSpPr>
        <p:spPr>
          <a:xfrm flipH="1">
            <a:off x="6997193" y="3177283"/>
            <a:ext cx="1366088" cy="276999"/>
          </a:xfrm>
          <a:prstGeom prst="rect">
            <a:avLst/>
          </a:prstGeom>
          <a:noFill/>
          <a:ln w="19050">
            <a:noFill/>
          </a:ln>
        </p:spPr>
        <p:txBody>
          <a:bodyPr wrap="square" rtlCol="0">
            <a:spAutoFit/>
          </a:bodyPr>
          <a:lstStyle/>
          <a:p>
            <a:pPr algn="ctr"/>
            <a:r>
              <a:rPr kumimoji="1" lang="en-US" altLang="zh-CN" sz="1200" dirty="0" smtClean="0">
                <a:latin typeface="Arial"/>
                <a:cs typeface="Arial"/>
              </a:rPr>
              <a:t>Query Conditions</a:t>
            </a:r>
            <a:endParaRPr kumimoji="1" lang="zh-CN" altLang="en-US" sz="1200" dirty="0">
              <a:latin typeface="Arial"/>
              <a:cs typeface="Arial"/>
            </a:endParaRPr>
          </a:p>
        </p:txBody>
      </p:sp>
      <p:cxnSp>
        <p:nvCxnSpPr>
          <p:cNvPr id="44" name="直线箭头连接符 139"/>
          <p:cNvCxnSpPr>
            <a:stCxn id="7" idx="2"/>
          </p:cNvCxnSpPr>
          <p:nvPr/>
        </p:nvCxnSpPr>
        <p:spPr>
          <a:xfrm flipH="1">
            <a:off x="1412355" y="3208461"/>
            <a:ext cx="12428" cy="503194"/>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直线箭头连接符 245"/>
          <p:cNvCxnSpPr>
            <a:stCxn id="10" idx="2"/>
            <a:endCxn id="19" idx="0"/>
          </p:cNvCxnSpPr>
          <p:nvPr/>
        </p:nvCxnSpPr>
        <p:spPr>
          <a:xfrm>
            <a:off x="7525746" y="5129269"/>
            <a:ext cx="10375" cy="701728"/>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6" name="矩形 45"/>
          <p:cNvSpPr/>
          <p:nvPr/>
        </p:nvSpPr>
        <p:spPr>
          <a:xfrm>
            <a:off x="1198150" y="5799144"/>
            <a:ext cx="890586" cy="338554"/>
          </a:xfrm>
          <a:prstGeom prst="rect">
            <a:avLst/>
          </a:prstGeom>
        </p:spPr>
        <p:txBody>
          <a:bodyPr wrap="square">
            <a:spAutoFit/>
          </a:bodyPr>
          <a:lstStyle/>
          <a:p>
            <a:pPr algn="ctr"/>
            <a:r>
              <a:rPr kumimoji="1" lang="en-US" altLang="zh-CN" sz="1600" dirty="0" smtClean="0">
                <a:solidFill>
                  <a:srgbClr val="000000"/>
                </a:solidFill>
                <a:latin typeface="Arial"/>
                <a:cs typeface="Arial"/>
              </a:rPr>
              <a:t>IOR</a:t>
            </a:r>
            <a:endParaRPr kumimoji="1" lang="zh-CN" altLang="en-US" sz="1600" dirty="0">
              <a:solidFill>
                <a:srgbClr val="000000"/>
              </a:solidFill>
              <a:latin typeface="Arial"/>
              <a:cs typeface="Arial"/>
            </a:endParaRPr>
          </a:p>
        </p:txBody>
      </p:sp>
      <p:cxnSp>
        <p:nvCxnSpPr>
          <p:cNvPr id="47" name="直线箭头连接符 121"/>
          <p:cNvCxnSpPr>
            <a:stCxn id="15" idx="2"/>
            <a:endCxn id="10" idx="0"/>
          </p:cNvCxnSpPr>
          <p:nvPr/>
        </p:nvCxnSpPr>
        <p:spPr>
          <a:xfrm>
            <a:off x="7523746" y="3139217"/>
            <a:ext cx="2000" cy="950076"/>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标题 1"/>
          <p:cNvSpPr>
            <a:spLocks noGrp="1"/>
          </p:cNvSpPr>
          <p:nvPr>
            <p:ph type="title"/>
          </p:nvPr>
        </p:nvSpPr>
        <p:spPr/>
        <p:txBody>
          <a:bodyPr/>
          <a:lstStyle/>
          <a:p>
            <a:r>
              <a:rPr lang="en-US" altLang="zh-CN" dirty="0" smtClean="0"/>
              <a:t>Overview</a:t>
            </a:r>
            <a:endParaRPr lang="zh-CN" altLang="en-US" dirty="0"/>
          </a:p>
        </p:txBody>
      </p:sp>
      <p:sp>
        <p:nvSpPr>
          <p:cNvPr id="2" name="灯片编号占位符 1"/>
          <p:cNvSpPr>
            <a:spLocks noGrp="1"/>
          </p:cNvSpPr>
          <p:nvPr>
            <p:ph type="sldNum" sz="quarter" idx="12"/>
          </p:nvPr>
        </p:nvSpPr>
        <p:spPr/>
        <p:txBody>
          <a:bodyPr/>
          <a:lstStyle/>
          <a:p>
            <a:fld id="{0C913308-F349-4B6D-A68A-DD1791B4A57B}" type="slidenum">
              <a:rPr lang="zh-CN" altLang="en-US" smtClean="0"/>
              <a:pPr/>
              <a:t>12</a:t>
            </a:fld>
            <a:endParaRPr lang="zh-CN" altLang="en-US"/>
          </a:p>
        </p:txBody>
      </p:sp>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4" name="日期占位符 3"/>
          <p:cNvSpPr>
            <a:spLocks noGrp="1"/>
          </p:cNvSpPr>
          <p:nvPr>
            <p:ph type="dt" sz="half" idx="10"/>
          </p:nvPr>
        </p:nvSpPr>
        <p:spPr/>
        <p:txBody>
          <a:bodyPr/>
          <a:lstStyle/>
          <a:p>
            <a:fld id="{E6DE005F-934B-1247-B5EC-A039F36AA972}" type="datetime1">
              <a:rPr lang="en-US" altLang="zh-CN" smtClean="0"/>
              <a:t>11/20/13</a:t>
            </a:fld>
            <a:endParaRPr lang="zh-CN" altLang="en-US"/>
          </a:p>
        </p:txBody>
      </p:sp>
      <p:sp>
        <p:nvSpPr>
          <p:cNvPr id="5" name="圆角矩形 4"/>
          <p:cNvSpPr/>
          <p:nvPr/>
        </p:nvSpPr>
        <p:spPr>
          <a:xfrm>
            <a:off x="107504" y="1556792"/>
            <a:ext cx="4320480" cy="2892541"/>
          </a:xfrm>
          <a:prstGeom prst="roundRect">
            <a:avLst/>
          </a:prstGeom>
          <a:noFill/>
          <a:ln w="3810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50" name="文本框 49"/>
          <p:cNvSpPr txBox="1"/>
          <p:nvPr/>
        </p:nvSpPr>
        <p:spPr>
          <a:xfrm>
            <a:off x="4860032" y="3513229"/>
            <a:ext cx="1512168" cy="461665"/>
          </a:xfrm>
          <a:prstGeom prst="rect">
            <a:avLst/>
          </a:prstGeom>
          <a:noFill/>
        </p:spPr>
        <p:txBody>
          <a:bodyPr wrap="square" rtlCol="0" anchor="t">
            <a:spAutoFit/>
          </a:bodyPr>
          <a:lstStyle/>
          <a:p>
            <a:r>
              <a:rPr kumimoji="1" lang="en-US" altLang="zh-CN" sz="2400" b="1" dirty="0">
                <a:solidFill>
                  <a:schemeClr val="tx2"/>
                </a:solidFill>
                <a:latin typeface="+mn-ea"/>
                <a:cs typeface="Arial"/>
              </a:rPr>
              <a:t>ACIC</a:t>
            </a:r>
            <a:endParaRPr kumimoji="1" lang="zh-CN" altLang="en-US" sz="2400" b="1" dirty="0">
              <a:solidFill>
                <a:schemeClr val="tx2"/>
              </a:solidFill>
              <a:latin typeface="+mn-ea"/>
              <a:cs typeface="Arial"/>
            </a:endParaRPr>
          </a:p>
        </p:txBody>
      </p:sp>
      <p:grpSp>
        <p:nvGrpSpPr>
          <p:cNvPr id="69" name="组 68"/>
          <p:cNvGrpSpPr/>
          <p:nvPr/>
        </p:nvGrpSpPr>
        <p:grpSpPr>
          <a:xfrm>
            <a:off x="95174" y="1830529"/>
            <a:ext cx="3396706" cy="928173"/>
            <a:chOff x="95174" y="1830529"/>
            <a:chExt cx="3396706" cy="928173"/>
          </a:xfrm>
        </p:grpSpPr>
        <p:sp>
          <p:nvSpPr>
            <p:cNvPr id="57" name="文本框 56"/>
            <p:cNvSpPr txBox="1"/>
            <p:nvPr/>
          </p:nvSpPr>
          <p:spPr>
            <a:xfrm>
              <a:off x="95174" y="1830529"/>
              <a:ext cx="1774145" cy="584776"/>
            </a:xfrm>
            <a:prstGeom prst="rect">
              <a:avLst/>
            </a:prstGeom>
            <a:noFill/>
            <a:ln w="19050">
              <a:noFill/>
            </a:ln>
          </p:spPr>
          <p:txBody>
            <a:bodyPr wrap="square" rtlCol="0">
              <a:spAutoFit/>
            </a:bodyPr>
            <a:lstStyle/>
            <a:p>
              <a:pPr algn="ctr"/>
              <a:r>
                <a:rPr kumimoji="1" lang="en-US" altLang="zh-CN" sz="1600" dirty="0">
                  <a:latin typeface="Arial"/>
                  <a:cs typeface="Arial"/>
                </a:rPr>
                <a:t>Cloud System</a:t>
              </a:r>
            </a:p>
            <a:p>
              <a:pPr algn="ctr"/>
              <a:r>
                <a:rPr kumimoji="1" lang="en-US" altLang="zh-CN" sz="1600" dirty="0">
                  <a:latin typeface="Arial"/>
                  <a:cs typeface="Arial"/>
                </a:rPr>
                <a:t>I/O </a:t>
              </a:r>
              <a:r>
                <a:rPr kumimoji="1" lang="en-US" altLang="zh-CN" sz="1600" dirty="0" smtClean="0">
                  <a:latin typeface="Arial"/>
                  <a:cs typeface="Arial"/>
                </a:rPr>
                <a:t>Configuration</a:t>
              </a:r>
              <a:endParaRPr kumimoji="1" lang="en-US" altLang="zh-CN" sz="1600" dirty="0">
                <a:latin typeface="Arial"/>
                <a:cs typeface="Arial"/>
              </a:endParaRPr>
            </a:p>
          </p:txBody>
        </p:sp>
        <p:sp>
          <p:nvSpPr>
            <p:cNvPr id="58" name="文本框 57"/>
            <p:cNvSpPr txBox="1"/>
            <p:nvPr/>
          </p:nvSpPr>
          <p:spPr>
            <a:xfrm>
              <a:off x="1907704" y="1844824"/>
              <a:ext cx="1512168" cy="584776"/>
            </a:xfrm>
            <a:prstGeom prst="rect">
              <a:avLst/>
            </a:prstGeom>
            <a:noFill/>
            <a:ln w="19050">
              <a:noFill/>
            </a:ln>
          </p:spPr>
          <p:txBody>
            <a:bodyPr wrap="square" rtlCol="0">
              <a:spAutoFit/>
            </a:bodyPr>
            <a:lstStyle/>
            <a:p>
              <a:pPr algn="ctr"/>
              <a:r>
                <a:rPr kumimoji="1" lang="en-US" altLang="zh-CN" sz="1600" dirty="0">
                  <a:latin typeface="Arial"/>
                  <a:cs typeface="Arial"/>
                </a:rPr>
                <a:t>Application I/O</a:t>
              </a:r>
            </a:p>
            <a:p>
              <a:pPr algn="ctr"/>
              <a:r>
                <a:rPr kumimoji="1" lang="en-US" altLang="zh-CN" sz="1600" dirty="0" smtClean="0">
                  <a:latin typeface="Arial"/>
                  <a:cs typeface="Arial"/>
                </a:rPr>
                <a:t>Characteristic</a:t>
              </a:r>
            </a:p>
          </p:txBody>
        </p:sp>
        <p:cxnSp>
          <p:nvCxnSpPr>
            <p:cNvPr id="60" name="直线箭头连接符 139"/>
            <p:cNvCxnSpPr>
              <a:stCxn id="62" idx="2"/>
              <a:endCxn id="7" idx="0"/>
            </p:cNvCxnSpPr>
            <p:nvPr/>
          </p:nvCxnSpPr>
          <p:spPr>
            <a:xfrm>
              <a:off x="1007604" y="2420888"/>
              <a:ext cx="417179" cy="337814"/>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2" name="矩形 61"/>
            <p:cNvSpPr/>
            <p:nvPr/>
          </p:nvSpPr>
          <p:spPr>
            <a:xfrm>
              <a:off x="179512" y="1844824"/>
              <a:ext cx="1656184" cy="57606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63" name="矩形 62"/>
            <p:cNvSpPr/>
            <p:nvPr/>
          </p:nvSpPr>
          <p:spPr>
            <a:xfrm>
              <a:off x="1979712" y="1844824"/>
              <a:ext cx="1512168" cy="57606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cxnSp>
          <p:nvCxnSpPr>
            <p:cNvPr id="65" name="直线箭头连接符 139"/>
            <p:cNvCxnSpPr>
              <a:stCxn id="58" idx="2"/>
              <a:endCxn id="7" idx="0"/>
            </p:cNvCxnSpPr>
            <p:nvPr/>
          </p:nvCxnSpPr>
          <p:spPr>
            <a:xfrm flipH="1">
              <a:off x="1424783" y="2429600"/>
              <a:ext cx="1239005" cy="329102"/>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ustDataLst>
      <p:tags r:id="rId1"/>
    </p:custDataLst>
    <p:extLst>
      <p:ext uri="{BB962C8B-B14F-4D97-AF65-F5344CB8AC3E}">
        <p14:creationId xmlns:p14="http://schemas.microsoft.com/office/powerpoint/2010/main" val="3124417826"/>
      </p:ext>
    </p:extLst>
  </p:cSld>
  <p:clrMapOvr>
    <a:masterClrMapping/>
  </p:clrMapOvr>
  <mc:AlternateContent xmlns:mc="http://schemas.openxmlformats.org/markup-compatibility/2006" xmlns:p14="http://schemas.microsoft.com/office/powerpoint/2010/main">
    <mc:Choice Requires="p14">
      <p:transition spd="slow" p14:dur="2000" advTm="167139"/>
    </mc:Choice>
    <mc:Fallback xmlns="">
      <p:transition xmlns:p14="http://schemas.microsoft.com/office/powerpoint/2010/main" spd="slow" advTm="16713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1" presetClass="entr" presetSubtype="0" fill="hold" nodeType="withEffect">
                                  <p:stCondLst>
                                    <p:cond delay="0"/>
                                  </p:stCondLst>
                                  <p:childTnLst>
                                    <p:set>
                                      <p:cBhvr>
                                        <p:cTn id="9"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Dimension Reducer</a:t>
            </a:r>
            <a:endParaRPr lang="en-US" altLang="zh-CN" dirty="0"/>
          </a:p>
        </p:txBody>
      </p:sp>
      <p:sp>
        <p:nvSpPr>
          <p:cNvPr id="5" name="内容占位符 2"/>
          <p:cNvSpPr>
            <a:spLocks noGrp="1"/>
          </p:cNvSpPr>
          <p:nvPr>
            <p:ph idx="1"/>
          </p:nvPr>
        </p:nvSpPr>
        <p:spPr>
          <a:xfrm>
            <a:off x="457200" y="1600200"/>
            <a:ext cx="8229600" cy="532656"/>
          </a:xfrm>
        </p:spPr>
        <p:txBody>
          <a:bodyPr/>
          <a:lstStyle/>
          <a:p>
            <a:pPr lvl="1"/>
            <a:r>
              <a:rPr lang="en-US" altLang="zh-CN" dirty="0" smtClean="0"/>
              <a:t>Identify relative importance of </a:t>
            </a:r>
            <a:r>
              <a:rPr lang="en-US" altLang="zh-CN" dirty="0"/>
              <a:t>parameters (PB Matrix </a:t>
            </a:r>
            <a:r>
              <a:rPr lang="en-US" altLang="zh-CN" baseline="30000" dirty="0"/>
              <a:t>[Plackett’46</a:t>
            </a:r>
            <a:r>
              <a:rPr lang="en-US" altLang="zh-CN" baseline="30000" dirty="0" smtClean="0"/>
              <a:t>]</a:t>
            </a:r>
            <a:r>
              <a:rPr lang="en-US" altLang="zh-CN" dirty="0" smtClean="0"/>
              <a:t>)</a:t>
            </a:r>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13</a:t>
            </a:fld>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3836070456"/>
              </p:ext>
            </p:extLst>
          </p:nvPr>
        </p:nvGraphicFramePr>
        <p:xfrm>
          <a:off x="987090" y="2420888"/>
          <a:ext cx="7560838" cy="3600912"/>
        </p:xfrm>
        <a:graphic>
          <a:graphicData uri="http://schemas.openxmlformats.org/drawingml/2006/table">
            <a:tbl>
              <a:tblPr firstRow="1" bandRow="1">
                <a:tableStyleId>{5C22544A-7EE6-4342-B048-85BDC9FD1C3A}</a:tableStyleId>
              </a:tblPr>
              <a:tblGrid>
                <a:gridCol w="1451068"/>
                <a:gridCol w="997202"/>
                <a:gridCol w="936104"/>
                <a:gridCol w="936104"/>
                <a:gridCol w="936104"/>
                <a:gridCol w="936104"/>
                <a:gridCol w="1368152"/>
              </a:tblGrid>
              <a:tr h="356635">
                <a:tc rowSpan="2">
                  <a:txBody>
                    <a:bodyPr/>
                    <a:lstStyle/>
                    <a:p>
                      <a:pPr algn="ctr"/>
                      <a:r>
                        <a:rPr lang="en-US" altLang="zh-CN" sz="1800" dirty="0" smtClean="0">
                          <a:latin typeface="+mn-lt"/>
                        </a:rPr>
                        <a:t>Row</a:t>
                      </a:r>
                      <a:endParaRPr lang="zh-CN" altLang="en-US" sz="1800"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gridSpan="5">
                  <a:txBody>
                    <a:bodyPr/>
                    <a:lstStyle/>
                    <a:p>
                      <a:pPr algn="ctr"/>
                      <a:r>
                        <a:rPr lang="en-US" altLang="zh-CN" sz="1800" dirty="0" smtClean="0">
                          <a:latin typeface="+mn-lt"/>
                        </a:rPr>
                        <a:t>Parameters</a:t>
                      </a:r>
                      <a:endParaRPr lang="zh-CN" altLang="en-US" sz="1800"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sz="1800" b="1" kern="1200" dirty="0" err="1" smtClean="0">
                          <a:solidFill>
                            <a:schemeClr val="lt1"/>
                          </a:solidFill>
                          <a:latin typeface="+mn-lt"/>
                          <a:ea typeface="+mn-ea"/>
                          <a:cs typeface="+mn-cs"/>
                        </a:rPr>
                        <a:t>Perf</a:t>
                      </a:r>
                      <a:r>
                        <a:rPr lang="en-US" altLang="zh-CN" sz="1800" b="1" kern="1200" dirty="0" smtClean="0">
                          <a:solidFill>
                            <a:schemeClr val="lt1"/>
                          </a:solidFill>
                          <a:latin typeface="+mn-lt"/>
                          <a:ea typeface="+mn-ea"/>
                          <a:cs typeface="+mn-cs"/>
                        </a:rPr>
                        <a:t>. Value</a:t>
                      </a:r>
                      <a:endParaRPr lang="zh-CN" altLang="en-US" sz="1800" b="1" kern="1200" dirty="0">
                        <a:solidFill>
                          <a:schemeClr val="lt1"/>
                        </a:solidFill>
                        <a:latin typeface="+mn-lt"/>
                        <a:ea typeface="+mn-ea"/>
                        <a:cs typeface="+mn-cs"/>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548669">
                <a:tc vMerge="1">
                  <a:txBody>
                    <a:bodyPr/>
                    <a:lstStyle/>
                    <a:p>
                      <a:endParaRPr lang="zh-CN" altLang="en-US"/>
                    </a:p>
                  </a:txBody>
                  <a:tcPr/>
                </a:tc>
                <a:tc>
                  <a:txBody>
                    <a:bodyPr/>
                    <a:lstStyle/>
                    <a:p>
                      <a:pPr algn="ctr"/>
                      <a:r>
                        <a:rPr lang="en-US" altLang="zh-CN" sz="1800" b="1" dirty="0" smtClean="0">
                          <a:latin typeface="+mn-lt"/>
                        </a:rPr>
                        <a:t>A</a:t>
                      </a:r>
                      <a:endParaRPr lang="zh-CN" altLang="en-US" sz="1800" b="1"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en-US" altLang="zh-CN" sz="1800" b="1" dirty="0" smtClean="0">
                          <a:latin typeface="+mn-lt"/>
                        </a:rPr>
                        <a:t>B</a:t>
                      </a:r>
                      <a:endParaRPr lang="zh-CN" altLang="en-US" sz="1800" b="1"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en-US" altLang="zh-CN" sz="1800" b="1" dirty="0" smtClean="0">
                          <a:latin typeface="+mn-lt"/>
                        </a:rPr>
                        <a:t>C</a:t>
                      </a:r>
                      <a:endParaRPr lang="zh-CN" altLang="en-US" sz="1800" b="1"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en-US" altLang="zh-CN" sz="1800" b="1" dirty="0" smtClean="0">
                          <a:latin typeface="+mn-lt"/>
                        </a:rPr>
                        <a:t>D</a:t>
                      </a:r>
                      <a:endParaRPr lang="zh-CN" altLang="en-US" sz="1800" b="1"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en-US" altLang="zh-CN" sz="1800" b="1" dirty="0" smtClean="0">
                          <a:latin typeface="+mn-lt"/>
                        </a:rPr>
                        <a:t>E</a:t>
                      </a:r>
                      <a:endParaRPr lang="zh-CN" altLang="en-US" sz="1800" b="1" dirty="0">
                        <a:latin typeface="+mn-lt"/>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vMerge="1">
                  <a:txBody>
                    <a:bodyPr/>
                    <a:lstStyle/>
                    <a:p>
                      <a:endParaRPr lang="zh-CN" altLang="en-US"/>
                    </a:p>
                  </a:txBody>
                  <a:tcPr/>
                </a:tc>
              </a:tr>
              <a:tr h="255474">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600" b="1" i="0" u="none" strike="noStrike" dirty="0" smtClean="0">
                          <a:solidFill>
                            <a:srgbClr val="000000"/>
                          </a:solidFill>
                          <a:effectLst/>
                          <a:latin typeface="+mn-lt"/>
                        </a:rPr>
                        <a:t>19</a:t>
                      </a:r>
                      <a:endParaRPr lang="en-US" altLang="zh-CN" sz="16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2</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a:solidFill>
                            <a:srgbClr val="000000"/>
                          </a:solidFill>
                          <a:effectLst/>
                          <a:latin typeface="+mn-lt"/>
                        </a:rPr>
                        <a:t>21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3</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a:solidFill>
                            <a:srgbClr val="000000"/>
                          </a:solidFill>
                          <a:effectLst/>
                          <a:latin typeface="+mn-lt"/>
                        </a:rPr>
                        <a:t>2</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4</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a:solidFill>
                            <a:srgbClr val="000000"/>
                          </a:solidFill>
                          <a:effectLst/>
                          <a:latin typeface="+mn-lt"/>
                        </a:rPr>
                        <a:t>11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5</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a:solidFill>
                            <a:srgbClr val="000000"/>
                          </a:solidFill>
                          <a:effectLst/>
                          <a:latin typeface="+mn-lt"/>
                        </a:rPr>
                        <a:t>72</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6</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a:solidFill>
                            <a:srgbClr val="000000"/>
                          </a:solidFill>
                          <a:effectLst/>
                          <a:latin typeface="+mn-lt"/>
                        </a:rPr>
                        <a:t>100</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7</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a:solidFill>
                            <a:srgbClr val="000000"/>
                          </a:solidFill>
                          <a:effectLst/>
                          <a:latin typeface="+mn-lt"/>
                        </a:rPr>
                        <a:t>8</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255474">
                <a:tc>
                  <a:txBody>
                    <a:bodyPr/>
                    <a:lstStyle/>
                    <a:p>
                      <a:pPr algn="ctr" fontAlgn="b"/>
                      <a:r>
                        <a:rPr lang="en-US" altLang="zh-CN" sz="1400" b="0" i="0" u="none" strike="noStrike" dirty="0">
                          <a:solidFill>
                            <a:srgbClr val="000000"/>
                          </a:solidFill>
                          <a:effectLst/>
                          <a:latin typeface="+mn-lt"/>
                        </a:rPr>
                        <a:t>8</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mn-lt"/>
                        </a:rPr>
                        <a:t>-1</a:t>
                      </a: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altLang="zh-CN" sz="1600" b="1" i="0" u="none" strike="noStrike" dirty="0" smtClean="0">
                          <a:solidFill>
                            <a:srgbClr val="000000"/>
                          </a:solidFill>
                          <a:effectLst/>
                          <a:latin typeface="+mn-lt"/>
                        </a:rPr>
                        <a:t>3</a:t>
                      </a:r>
                      <a:endParaRPr lang="en-US" altLang="zh-CN" sz="16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r>
              <a:tr h="358846">
                <a:tc>
                  <a:txBody>
                    <a:bodyPr/>
                    <a:lstStyle/>
                    <a:p>
                      <a:pPr algn="ctr" fontAlgn="b"/>
                      <a:r>
                        <a:rPr lang="en-US" altLang="zh-CN" sz="1800" b="0" i="1" u="none" strike="noStrike" dirty="0" smtClean="0">
                          <a:solidFill>
                            <a:srgbClr val="000000"/>
                          </a:solidFill>
                          <a:effectLst/>
                          <a:latin typeface="+mn-lt"/>
                        </a:rPr>
                        <a:t>Effect</a:t>
                      </a:r>
                      <a:r>
                        <a:rPr lang="en-US" altLang="zh-CN" sz="1800" b="0" i="1" u="none" strike="noStrike" baseline="0" dirty="0" smtClean="0">
                          <a:solidFill>
                            <a:srgbClr val="000000"/>
                          </a:solidFill>
                          <a:effectLst/>
                          <a:latin typeface="+mn-lt"/>
                        </a:rPr>
                        <a:t> Value</a:t>
                      </a:r>
                      <a:endParaRPr lang="en-US" altLang="zh-CN" sz="1800" b="0" i="1"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accent5">
                        <a:lumMod val="20000"/>
                        <a:lumOff val="80000"/>
                      </a:schemeClr>
                    </a:solidFill>
                  </a:tcPr>
                </a:tc>
                <a:tc>
                  <a:txBody>
                    <a:bodyPr/>
                    <a:lstStyle/>
                    <a:p>
                      <a:pPr algn="ctr" fontAlgn="b"/>
                      <a:r>
                        <a:rPr lang="en-US" altLang="zh-CN" sz="1800" b="0" i="0" u="none" strike="noStrike" dirty="0" smtClean="0">
                          <a:solidFill>
                            <a:schemeClr val="tx1"/>
                          </a:solidFill>
                          <a:effectLst/>
                          <a:latin typeface="+mn-lt"/>
                        </a:rPr>
                        <a:t>40</a:t>
                      </a:r>
                      <a:endParaRPr lang="en-US" altLang="zh-CN" sz="1800" b="0" i="0" u="none" strike="noStrike" dirty="0">
                        <a:solidFill>
                          <a:schemeClr val="tx1"/>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0" i="0" u="none" strike="noStrike" dirty="0" smtClean="0">
                          <a:solidFill>
                            <a:schemeClr val="tx1"/>
                          </a:solidFill>
                          <a:effectLst/>
                          <a:latin typeface="+mn-lt"/>
                        </a:rPr>
                        <a:t>4</a:t>
                      </a:r>
                      <a:endParaRPr lang="en-US" altLang="zh-CN" sz="1800" b="0" i="0" u="none" strike="noStrike" dirty="0">
                        <a:solidFill>
                          <a:schemeClr val="tx1"/>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0" i="0" u="none" strike="noStrike" dirty="0" smtClean="0">
                          <a:solidFill>
                            <a:schemeClr val="tx1"/>
                          </a:solidFill>
                          <a:effectLst/>
                          <a:latin typeface="+mn-lt"/>
                        </a:rPr>
                        <a:t>48</a:t>
                      </a:r>
                      <a:endParaRPr lang="en-US" altLang="zh-CN" sz="1800" b="0" i="0" u="none" strike="noStrike" dirty="0">
                        <a:solidFill>
                          <a:schemeClr val="tx1"/>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0" i="0" u="none" strike="noStrike" dirty="0" smtClean="0">
                          <a:solidFill>
                            <a:schemeClr val="tx1"/>
                          </a:solidFill>
                          <a:effectLst/>
                          <a:latin typeface="+mn-lt"/>
                        </a:rPr>
                        <a:t>152</a:t>
                      </a:r>
                      <a:endParaRPr lang="en-US" altLang="zh-CN" sz="1800" b="0" i="0" u="none" strike="noStrike" dirty="0">
                        <a:solidFill>
                          <a:schemeClr val="tx1"/>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0" i="0" u="none" strike="noStrike" dirty="0" smtClean="0">
                          <a:solidFill>
                            <a:srgbClr val="000000"/>
                          </a:solidFill>
                          <a:effectLst/>
                          <a:latin typeface="+mn-lt"/>
                        </a:rPr>
                        <a:t>28</a:t>
                      </a:r>
                      <a:endParaRPr lang="en-US" altLang="zh-CN"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endParaRPr lang="en-US" altLang="zh-CN" sz="1200" b="1" i="0" u="none" strike="noStrike" dirty="0">
                        <a:ln>
                          <a:solidFill>
                            <a:schemeClr val="bg1"/>
                          </a:solidFill>
                        </a:ln>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noFill/>
                  </a:tcPr>
                </a:tc>
              </a:tr>
              <a:tr h="282907">
                <a:tc>
                  <a:txBody>
                    <a:bodyPr/>
                    <a:lstStyle/>
                    <a:p>
                      <a:pPr algn="ctr" fontAlgn="b"/>
                      <a:r>
                        <a:rPr lang="en-US" altLang="zh-CN" sz="1800" b="1" i="1" u="none" strike="noStrike" dirty="0" smtClean="0">
                          <a:solidFill>
                            <a:srgbClr val="000000"/>
                          </a:solidFill>
                          <a:effectLst/>
                          <a:latin typeface="+mn-lt"/>
                        </a:rPr>
                        <a:t>Rank</a:t>
                      </a:r>
                      <a:endParaRPr lang="en-US" altLang="zh-CN" sz="1800" b="1" i="1"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accent5">
                        <a:lumMod val="40000"/>
                        <a:lumOff val="60000"/>
                      </a:schemeClr>
                    </a:solidFill>
                  </a:tcPr>
                </a:tc>
                <a:tc>
                  <a:txBody>
                    <a:bodyPr/>
                    <a:lstStyle/>
                    <a:p>
                      <a:pPr algn="ctr" fontAlgn="b"/>
                      <a:r>
                        <a:rPr lang="en-US" altLang="zh-CN" sz="1800" b="1" i="0" u="none" strike="noStrike" dirty="0" smtClean="0">
                          <a:solidFill>
                            <a:srgbClr val="000000"/>
                          </a:solidFill>
                          <a:effectLst/>
                          <a:latin typeface="+mn-lt"/>
                        </a:rPr>
                        <a:t>3</a:t>
                      </a:r>
                      <a:endParaRPr lang="en-US" altLang="zh-CN" sz="18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1" i="0" u="none" strike="noStrike" dirty="0" smtClean="0">
                          <a:solidFill>
                            <a:srgbClr val="000000"/>
                          </a:solidFill>
                          <a:effectLst/>
                          <a:latin typeface="+mn-lt"/>
                        </a:rPr>
                        <a:t>5</a:t>
                      </a:r>
                      <a:endParaRPr lang="en-US" altLang="zh-CN" sz="18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1" i="0" u="none" strike="noStrike" dirty="0" smtClean="0">
                          <a:solidFill>
                            <a:srgbClr val="000000"/>
                          </a:solidFill>
                          <a:effectLst/>
                          <a:latin typeface="+mn-lt"/>
                        </a:rPr>
                        <a:t>2</a:t>
                      </a:r>
                      <a:endParaRPr lang="en-US" altLang="zh-CN" sz="18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1" i="0" u="none" strike="noStrike" dirty="0" smtClean="0">
                          <a:solidFill>
                            <a:srgbClr val="000000"/>
                          </a:solidFill>
                          <a:effectLst/>
                          <a:latin typeface="+mn-lt"/>
                        </a:rPr>
                        <a:t>1</a:t>
                      </a:r>
                      <a:endParaRPr lang="en-US" altLang="zh-CN" sz="18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altLang="zh-CN" sz="1800" b="1" i="0" u="none" strike="noStrike" dirty="0" smtClean="0">
                          <a:solidFill>
                            <a:srgbClr val="000000"/>
                          </a:solidFill>
                          <a:effectLst/>
                          <a:latin typeface="+mn-lt"/>
                        </a:rPr>
                        <a:t>4</a:t>
                      </a:r>
                      <a:endParaRPr lang="en-US" altLang="zh-CN" sz="1800" b="1"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endParaRPr lang="en-US" altLang="zh-CN" sz="1200" b="1" i="0" u="none" strike="noStrike" dirty="0">
                        <a:ln>
                          <a:solidFill>
                            <a:schemeClr val="bg1"/>
                          </a:solidFill>
                        </a:ln>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矩形 5"/>
          <p:cNvSpPr/>
          <p:nvPr/>
        </p:nvSpPr>
        <p:spPr>
          <a:xfrm>
            <a:off x="1923192" y="6084002"/>
            <a:ext cx="5616624" cy="369332"/>
          </a:xfrm>
          <a:prstGeom prst="rect">
            <a:avLst/>
          </a:prstGeom>
        </p:spPr>
        <p:txBody>
          <a:bodyPr wrap="square">
            <a:spAutoFit/>
          </a:bodyPr>
          <a:lstStyle/>
          <a:p>
            <a:r>
              <a:rPr lang="en-US" altLang="zh-CN" dirty="0"/>
              <a:t>Sample PB design working with N = 5 and </a:t>
            </a:r>
            <a:r>
              <a:rPr lang="en-US" altLang="zh-CN" dirty="0" smtClean="0"/>
              <a:t>N’ </a:t>
            </a:r>
            <a:r>
              <a:rPr lang="en-US" altLang="zh-CN" dirty="0"/>
              <a:t>= 8</a:t>
            </a:r>
            <a:endParaRPr lang="zh-CN" altLang="en-US" dirty="0"/>
          </a:p>
        </p:txBody>
      </p:sp>
      <p:sp>
        <p:nvSpPr>
          <p:cNvPr id="4" name="页脚占位符 3"/>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11" name="日期占位符 10"/>
          <p:cNvSpPr>
            <a:spLocks noGrp="1"/>
          </p:cNvSpPr>
          <p:nvPr>
            <p:ph type="dt" sz="half" idx="10"/>
          </p:nvPr>
        </p:nvSpPr>
        <p:spPr/>
        <p:txBody>
          <a:bodyPr/>
          <a:lstStyle/>
          <a:p>
            <a:fld id="{53E919B5-D19B-3446-9612-4727BF2FBBB1}" type="datetime1">
              <a:rPr lang="en-US" altLang="zh-CN" smtClean="0"/>
              <a:t>11/20/13</a:t>
            </a:fld>
            <a:endParaRPr lang="zh-CN" altLang="en-US"/>
          </a:p>
        </p:txBody>
      </p:sp>
      <p:sp>
        <p:nvSpPr>
          <p:cNvPr id="12" name="矩形 11"/>
          <p:cNvSpPr/>
          <p:nvPr/>
        </p:nvSpPr>
        <p:spPr>
          <a:xfrm>
            <a:off x="971600" y="3341758"/>
            <a:ext cx="6241402" cy="208611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3" name="矩形 12"/>
          <p:cNvSpPr/>
          <p:nvPr/>
        </p:nvSpPr>
        <p:spPr>
          <a:xfrm>
            <a:off x="7166537" y="3341758"/>
            <a:ext cx="1486891" cy="21325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4" name="矩形 13"/>
          <p:cNvSpPr/>
          <p:nvPr/>
        </p:nvSpPr>
        <p:spPr>
          <a:xfrm>
            <a:off x="971600" y="5388962"/>
            <a:ext cx="6241403" cy="33320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5" name="矩形 14"/>
          <p:cNvSpPr/>
          <p:nvPr/>
        </p:nvSpPr>
        <p:spPr>
          <a:xfrm>
            <a:off x="971600" y="5707974"/>
            <a:ext cx="6241403" cy="33320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7" name="圆角矩形 6"/>
          <p:cNvSpPr/>
          <p:nvPr/>
        </p:nvSpPr>
        <p:spPr>
          <a:xfrm>
            <a:off x="4515480" y="3357248"/>
            <a:ext cx="648072" cy="2016224"/>
          </a:xfrm>
          <a:prstGeom prst="roundRect">
            <a:avLst/>
          </a:prstGeom>
          <a:noFill/>
          <a:ln w="28575"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6" name="圆角矩形 15"/>
          <p:cNvSpPr/>
          <p:nvPr/>
        </p:nvSpPr>
        <p:spPr>
          <a:xfrm>
            <a:off x="7395800" y="3357248"/>
            <a:ext cx="936104" cy="2016224"/>
          </a:xfrm>
          <a:prstGeom prst="roundRect">
            <a:avLst/>
          </a:prstGeom>
          <a:noFill/>
          <a:ln w="28575"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8" name="矩形 7"/>
          <p:cNvSpPr/>
          <p:nvPr/>
        </p:nvSpPr>
        <p:spPr>
          <a:xfrm>
            <a:off x="4587488" y="5445480"/>
            <a:ext cx="441422" cy="369332"/>
          </a:xfrm>
          <a:prstGeom prst="rect">
            <a:avLst/>
          </a:prstGeom>
        </p:spPr>
        <p:txBody>
          <a:bodyPr wrap="none">
            <a:spAutoFit/>
          </a:bodyPr>
          <a:lstStyle/>
          <a:p>
            <a:pPr algn="ctr" fontAlgn="b"/>
            <a:r>
              <a:rPr lang="en-US" altLang="zh-CN" b="1" dirty="0"/>
              <a:t>48</a:t>
            </a:r>
          </a:p>
        </p:txBody>
      </p:sp>
      <p:sp>
        <p:nvSpPr>
          <p:cNvPr id="10" name="文本框 9"/>
          <p:cNvSpPr txBox="1"/>
          <p:nvPr/>
        </p:nvSpPr>
        <p:spPr>
          <a:xfrm>
            <a:off x="4283968" y="2060848"/>
            <a:ext cx="1152128" cy="369332"/>
          </a:xfrm>
          <a:prstGeom prst="rect">
            <a:avLst/>
          </a:prstGeom>
          <a:noFill/>
        </p:spPr>
        <p:txBody>
          <a:bodyPr wrap="square" rtlCol="0">
            <a:spAutoFit/>
          </a:bodyPr>
          <a:lstStyle/>
          <a:p>
            <a:r>
              <a:rPr kumimoji="1" lang="en-US" altLang="zh-CN" dirty="0" smtClean="0"/>
              <a:t>[4, 100]</a:t>
            </a:r>
            <a:endParaRPr kumimoji="1" lang="zh-CN" altLang="en-US" dirty="0"/>
          </a:p>
        </p:txBody>
      </p:sp>
    </p:spTree>
    <p:custDataLst>
      <p:tags r:id="rId1"/>
    </p:custDataLst>
    <p:extLst>
      <p:ext uri="{BB962C8B-B14F-4D97-AF65-F5344CB8AC3E}">
        <p14:creationId xmlns:p14="http://schemas.microsoft.com/office/powerpoint/2010/main" val="594622503"/>
      </p:ext>
    </p:extLst>
  </p:cSld>
  <p:clrMapOvr>
    <a:masterClrMapping/>
  </p:clrMapOvr>
  <mc:AlternateContent xmlns:mc="http://schemas.openxmlformats.org/markup-compatibility/2006" xmlns:p14="http://schemas.microsoft.com/office/powerpoint/2010/main">
    <mc:Choice Requires="p14">
      <p:transition spd="slow" p14:dur="2000" advTm="11737"/>
    </mc:Choice>
    <mc:Fallback xmlns="">
      <p:transition xmlns:p14="http://schemas.microsoft.com/office/powerpoint/2010/main" spd="slow" advTm="1173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0" nodeType="clickEffect">
                                  <p:stCondLst>
                                    <p:cond delay="0"/>
                                  </p:stCondLst>
                                  <p:childTnLst>
                                    <p:animEffect transition="out" filter="blinds(horizontal)">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 presetClass="exit" presetSubtype="10" fill="hold" grpId="0" nodeType="clickEffect">
                                  <p:stCondLst>
                                    <p:cond delay="0"/>
                                  </p:stCondLst>
                                  <p:childTnLst>
                                    <p:animEffect transition="out" filter="blinds(horizontal)">
                                      <p:cBhvr>
                                        <p:cTn id="40" dur="500"/>
                                        <p:tgtEl>
                                          <p:spTgt spid="15"/>
                                        </p:tgtEl>
                                      </p:cBhvr>
                                    </p:animEffect>
                                    <p:set>
                                      <p:cBhvr>
                                        <p:cTn id="41"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7" grpId="0" animBg="1"/>
      <p:bldP spid="16" grpId="0" animBg="1"/>
      <p:bldP spid="8" grpId="0"/>
      <p:bldP spid="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Parameter Ranks</a:t>
            </a:r>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14</a:t>
            </a:fld>
            <a:endParaRPr lang="zh-CN" altLang="en-US"/>
          </a:p>
        </p:txBody>
      </p:sp>
      <p:graphicFrame>
        <p:nvGraphicFramePr>
          <p:cNvPr id="7" name="表格 6"/>
          <p:cNvGraphicFramePr>
            <a:graphicFrameLocks noGrp="1"/>
          </p:cNvGraphicFramePr>
          <p:nvPr>
            <p:extLst>
              <p:ext uri="{D42A27DB-BD31-4B8C-83A1-F6EECF244321}">
                <p14:modId xmlns:p14="http://schemas.microsoft.com/office/powerpoint/2010/main" val="2745505179"/>
              </p:ext>
            </p:extLst>
          </p:nvPr>
        </p:nvGraphicFramePr>
        <p:xfrm>
          <a:off x="1403648" y="1700808"/>
          <a:ext cx="6768753" cy="4752527"/>
        </p:xfrm>
        <a:graphic>
          <a:graphicData uri="http://schemas.openxmlformats.org/drawingml/2006/table">
            <a:tbl>
              <a:tblPr firstRow="1" bandRow="1">
                <a:tableStyleId>{5C22544A-7EE6-4342-B048-85BDC9FD1C3A}</a:tableStyleId>
              </a:tblPr>
              <a:tblGrid>
                <a:gridCol w="1080120"/>
                <a:gridCol w="2592288"/>
                <a:gridCol w="3096345"/>
              </a:tblGrid>
              <a:tr h="347456">
                <a:tc>
                  <a:txBody>
                    <a:bodyPr/>
                    <a:lstStyle/>
                    <a:p>
                      <a:pPr algn="ctr"/>
                      <a:r>
                        <a:rPr lang="en-US" altLang="zh-CN" sz="1600" dirty="0" smtClean="0"/>
                        <a:t>Rank</a:t>
                      </a:r>
                      <a:endParaRPr lang="zh-CN" altLang="en-US" sz="1600" dirty="0"/>
                    </a:p>
                  </a:txBody>
                  <a:tcPr/>
                </a:tc>
                <a:tc>
                  <a:txBody>
                    <a:bodyPr/>
                    <a:lstStyle/>
                    <a:p>
                      <a:pPr marL="0" algn="ctr" rtl="0" eaLnBrk="1" fontAlgn="b" latinLnBrk="0" hangingPunct="1"/>
                      <a:r>
                        <a:rPr kumimoji="0" lang="en-US" altLang="zh-CN" sz="1400" u="none" strike="noStrike" kern="1200" dirty="0" smtClean="0">
                          <a:effectLst/>
                        </a:rPr>
                        <a:t>Name</a:t>
                      </a:r>
                      <a:endParaRPr kumimoji="0" lang="zh-CN" altLang="en-US" sz="1400" u="none" strike="noStrike" kern="1200" dirty="0">
                        <a:solidFill>
                          <a:schemeClr val="dk1"/>
                        </a:solidFill>
                        <a:effectLst/>
                        <a:latin typeface="+mn-lt"/>
                        <a:ea typeface="+mn-ea"/>
                        <a:cs typeface="+mn-cs"/>
                      </a:endParaRPr>
                    </a:p>
                  </a:txBody>
                  <a:tcPr/>
                </a:tc>
                <a:tc>
                  <a:txBody>
                    <a:bodyPr/>
                    <a:lstStyle/>
                    <a:p>
                      <a:pPr algn="ctr"/>
                      <a:r>
                        <a:rPr lang="en-US" altLang="zh-CN" sz="1600" dirty="0" smtClean="0"/>
                        <a:t>Value</a:t>
                      </a:r>
                      <a:endParaRPr lang="zh-CN" altLang="en-US" sz="1600" dirty="0"/>
                    </a:p>
                  </a:txBody>
                  <a:tcPr/>
                </a:tc>
              </a:tr>
              <a:tr h="300616">
                <a:tc>
                  <a:txBody>
                    <a:bodyPr/>
                    <a:lstStyle/>
                    <a:p>
                      <a:pPr algn="ctr" fontAlgn="b"/>
                      <a:r>
                        <a:rPr lang="en-US" altLang="zh-CN" sz="1400" u="none" strike="noStrike" dirty="0" smtClean="0">
                          <a:effectLst/>
                        </a:rPr>
                        <a:t>1</a:t>
                      </a:r>
                      <a:endParaRPr lang="en-US" altLang="zh-CN" sz="1400" b="0" i="0" u="none" strike="noStrike" dirty="0">
                        <a:solidFill>
                          <a:srgbClr val="000000"/>
                        </a:solidFill>
                        <a:effectLst/>
                        <a:latin typeface="+mn-lt"/>
                      </a:endParaRPr>
                    </a:p>
                  </a:txBody>
                  <a:tcPr marL="9525" marR="9525" marT="9525" marB="0" anchor="ctr"/>
                </a:tc>
                <a:tc>
                  <a:txBody>
                    <a:bodyPr/>
                    <a:lstStyle/>
                    <a:p>
                      <a:pPr marL="0" algn="l" rtl="0" eaLnBrk="1" fontAlgn="b" latinLnBrk="0" hangingPunct="1"/>
                      <a:r>
                        <a:rPr kumimoji="0" lang="en-US" sz="1400" b="1" u="none" strike="noStrike" kern="1200" dirty="0" smtClean="0">
                          <a:effectLst/>
                        </a:rPr>
                        <a:t>Data size</a:t>
                      </a:r>
                      <a:endParaRPr kumimoji="0" lang="en-US" sz="1400" b="1" u="none" strike="noStrike" kern="1200" dirty="0">
                        <a:solidFill>
                          <a:schemeClr val="dk1"/>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{1, 4, 16, 32, 128, 512} MB</a:t>
                      </a:r>
                      <a:endParaRPr lang="en-US" altLang="zh-CN" sz="1400" b="0" i="0" u="none" strike="noStrike" dirty="0" smtClean="0">
                        <a:solidFill>
                          <a:srgbClr val="000000"/>
                        </a:solidFill>
                        <a:effectLst/>
                        <a:latin typeface="+mn-lt"/>
                      </a:endParaRPr>
                    </a:p>
                  </a:txBody>
                  <a:tcPr marL="144000" marR="9525" marT="9525" marB="0" anchor="ctr"/>
                </a:tc>
              </a:tr>
              <a:tr h="288032">
                <a:tc>
                  <a:txBody>
                    <a:bodyPr/>
                    <a:lstStyle/>
                    <a:p>
                      <a:pPr algn="ctr" fontAlgn="b"/>
                      <a:r>
                        <a:rPr lang="en-US" altLang="zh-CN" sz="1400" u="none" strike="noStrike" dirty="0" smtClean="0">
                          <a:effectLst/>
                        </a:rPr>
                        <a:t>2</a:t>
                      </a:r>
                      <a:endParaRPr lang="en-US" altLang="zh-CN"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altLang="zh-CN" sz="1400" b="1" u="none" strike="noStrike" kern="1200" dirty="0" smtClean="0">
                          <a:effectLst/>
                        </a:rPr>
                        <a:t>Read and/or write</a:t>
                      </a:r>
                      <a:endParaRPr kumimoji="0" lang="en-US" altLang="zh-CN" sz="1400" b="1" u="none" strike="noStrike" kern="1200" dirty="0" smtClean="0">
                        <a:solidFill>
                          <a:schemeClr val="dk1"/>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{read, write} </a:t>
                      </a:r>
                      <a:endParaRPr lang="en-US" altLang="zh-CN" sz="1400" b="0" i="0" u="none" strike="noStrike" dirty="0" smtClean="0">
                        <a:solidFill>
                          <a:srgbClr val="000000"/>
                        </a:solidFill>
                        <a:effectLst/>
                        <a:latin typeface="+mn-lt"/>
                      </a:endParaRPr>
                    </a:p>
                  </a:txBody>
                  <a:tcPr marL="144000" marR="9525" marT="9525" marB="0" anchor="ctr"/>
                </a:tc>
              </a:tr>
              <a:tr h="298492">
                <a:tc>
                  <a:txBody>
                    <a:bodyPr/>
                    <a:lstStyle/>
                    <a:p>
                      <a:pPr algn="ctr" fontAlgn="b"/>
                      <a:r>
                        <a:rPr lang="en-US" sz="1400" u="none" strike="noStrike" dirty="0" smtClean="0">
                          <a:effectLst/>
                        </a:rPr>
                        <a:t>3</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dirty="0" smtClean="0">
                          <a:effectLst/>
                        </a:rPr>
                        <a:t>I/O server number</a:t>
                      </a:r>
                      <a:endParaRPr lang="en-US" altLang="zh-CN" sz="1400" b="1" i="0" u="none" strike="noStrike" dirty="0" smtClean="0">
                        <a:solidFill>
                          <a:srgbClr val="000000"/>
                        </a:solidFill>
                        <a:effectLst/>
                        <a:latin typeface="+mn-lt"/>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{1, 2, 4}</a:t>
                      </a:r>
                      <a:endParaRPr lang="en-US" altLang="zh-CN" sz="1400" b="0" i="0" u="none" strike="noStrike" dirty="0" smtClean="0">
                        <a:solidFill>
                          <a:srgbClr val="000000"/>
                        </a:solidFill>
                        <a:effectLst/>
                        <a:latin typeface="+mn-lt"/>
                      </a:endParaRPr>
                    </a:p>
                  </a:txBody>
                  <a:tcPr marL="144000" marR="9525" marT="9525" marB="0" anchor="ctr"/>
                </a:tc>
              </a:tr>
              <a:tr h="276061">
                <a:tc>
                  <a:txBody>
                    <a:bodyPr/>
                    <a:lstStyle/>
                    <a:p>
                      <a:pPr algn="ctr" fontAlgn="b"/>
                      <a:r>
                        <a:rPr lang="en-US" altLang="zh-CN" sz="1400" u="none" strike="noStrike" dirty="0" smtClean="0">
                          <a:effectLst/>
                        </a:rPr>
                        <a:t>4</a:t>
                      </a:r>
                      <a:endParaRPr lang="en-US" altLang="zh-CN"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altLang="zh-CN" sz="1400" b="1" u="none" strike="noStrike" kern="1200" dirty="0" smtClean="0">
                          <a:effectLst/>
                        </a:rPr>
                        <a:t>Number of I/O processes</a:t>
                      </a:r>
                      <a:endParaRPr kumimoji="0" lang="en-US" altLang="zh-CN" sz="1400" b="1" u="none" strike="noStrike" kern="1200" dirty="0" smtClean="0">
                        <a:solidFill>
                          <a:schemeClr val="dk1"/>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{32, 64, 128, 256}</a:t>
                      </a:r>
                      <a:endParaRPr lang="en-US" altLang="zh-CN" sz="1400" b="0" i="0" u="none" strike="noStrike" dirty="0" smtClean="0">
                        <a:solidFill>
                          <a:srgbClr val="000000"/>
                        </a:solidFill>
                        <a:effectLst/>
                        <a:latin typeface="+mn-lt"/>
                      </a:endParaRPr>
                    </a:p>
                  </a:txBody>
                  <a:tcPr marL="144000" marR="9525" marT="9525" marB="0" anchor="ctr"/>
                </a:tc>
              </a:tr>
              <a:tr h="289543">
                <a:tc>
                  <a:txBody>
                    <a:bodyPr/>
                    <a:lstStyle/>
                    <a:p>
                      <a:pPr algn="ctr" fontAlgn="b"/>
                      <a:r>
                        <a:rPr lang="en-US" sz="1400" u="none" strike="noStrike" dirty="0" smtClean="0">
                          <a:effectLst/>
                        </a:rPr>
                        <a:t>5</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dirty="0" smtClean="0">
                          <a:effectLst/>
                        </a:rPr>
                        <a:t>File system</a:t>
                      </a:r>
                      <a:endParaRPr kumimoji="0" lang="en-US" sz="1400" b="1" u="none" strike="noStrike" kern="1200" dirty="0">
                        <a:solidFill>
                          <a:schemeClr val="dk1"/>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{NFS, PVFS2} </a:t>
                      </a:r>
                      <a:endParaRPr lang="en-US" sz="1400" b="0" i="0" u="none" strike="noStrike" dirty="0">
                        <a:solidFill>
                          <a:srgbClr val="000000"/>
                        </a:solidFill>
                        <a:effectLst/>
                        <a:latin typeface="+mn-lt"/>
                      </a:endParaRPr>
                    </a:p>
                  </a:txBody>
                  <a:tcPr marL="144000" marR="9525" marT="9525" marB="0" anchor="ctr"/>
                </a:tc>
              </a:tr>
              <a:tr h="288032">
                <a:tc>
                  <a:txBody>
                    <a:bodyPr/>
                    <a:lstStyle/>
                    <a:p>
                      <a:pPr algn="ctr" fontAlgn="b"/>
                      <a:r>
                        <a:rPr lang="en-US" sz="1400" u="none" strike="noStrike" dirty="0" smtClean="0">
                          <a:effectLst/>
                        </a:rPr>
                        <a:t>6</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dirty="0" smtClean="0">
                          <a:effectLst/>
                        </a:rPr>
                        <a:t>Stripe size</a:t>
                      </a:r>
                      <a:endParaRPr lang="en-US" altLang="zh-CN" sz="1400" b="1" i="0" u="none" strike="noStrike" dirty="0" smtClean="0">
                        <a:solidFill>
                          <a:srgbClr val="000000"/>
                        </a:solidFill>
                        <a:effectLst/>
                        <a:latin typeface="+mn-lt"/>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{64KB, 4MB}</a:t>
                      </a:r>
                      <a:endParaRPr lang="en-US" altLang="zh-CN" sz="1400" b="0" i="0" u="none" strike="noStrike" dirty="0" smtClean="0">
                        <a:solidFill>
                          <a:srgbClr val="000000"/>
                        </a:solidFill>
                        <a:effectLst/>
                        <a:latin typeface="+mn-lt"/>
                      </a:endParaRPr>
                    </a:p>
                  </a:txBody>
                  <a:tcPr marL="144000" marR="9525" marT="9525" marB="0" anchor="ctr"/>
                </a:tc>
              </a:tr>
              <a:tr h="288032">
                <a:tc>
                  <a:txBody>
                    <a:bodyPr/>
                    <a:lstStyle/>
                    <a:p>
                      <a:pPr algn="ctr" fontAlgn="b"/>
                      <a:r>
                        <a:rPr lang="en-US" sz="1400" u="none" strike="noStrike" dirty="0" smtClean="0">
                          <a:effectLst/>
                        </a:rPr>
                        <a:t>7</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dirty="0" smtClean="0">
                          <a:effectLst/>
                        </a:rPr>
                        <a:t>Placement</a:t>
                      </a:r>
                      <a:endParaRPr lang="en-US" altLang="zh-CN" sz="1400" b="1" i="0" u="none" strike="noStrike" dirty="0" smtClean="0">
                        <a:solidFill>
                          <a:srgbClr val="000000"/>
                        </a:solidFill>
                        <a:effectLst/>
                        <a:latin typeface="+mn-lt"/>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{part-time, dedicated} </a:t>
                      </a:r>
                      <a:endParaRPr lang="en-US" altLang="zh-CN" sz="1400" b="0" i="0" u="none" strike="noStrike" dirty="0" smtClean="0">
                        <a:solidFill>
                          <a:srgbClr val="000000"/>
                        </a:solidFill>
                        <a:effectLst/>
                        <a:latin typeface="+mn-lt"/>
                      </a:endParaRPr>
                    </a:p>
                  </a:txBody>
                  <a:tcPr marL="144000" marR="9525" marT="9525" marB="0" anchor="ctr"/>
                </a:tc>
              </a:tr>
              <a:tr h="288032">
                <a:tc>
                  <a:txBody>
                    <a:bodyPr/>
                    <a:lstStyle/>
                    <a:p>
                      <a:pPr algn="ctr" fontAlgn="b"/>
                      <a:r>
                        <a:rPr lang="en-US" sz="1400" u="none" strike="noStrike" dirty="0" smtClean="0">
                          <a:effectLst/>
                        </a:rPr>
                        <a:t>8</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altLang="zh-CN" sz="1400" b="1" u="none" strike="noStrike" kern="1200" dirty="0" smtClean="0">
                          <a:effectLst/>
                        </a:rPr>
                        <a:t>Request size</a:t>
                      </a:r>
                      <a:endParaRPr kumimoji="0" lang="en-US" altLang="zh-CN" sz="1400" b="1" u="none" strike="noStrike" kern="1200" dirty="0" smtClean="0">
                        <a:solidFill>
                          <a:schemeClr val="dk1"/>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{256KB, 4MB,16MB, 128MB}</a:t>
                      </a:r>
                    </a:p>
                  </a:txBody>
                  <a:tcPr marL="144000" marR="9525" marT="9525" marB="0" anchor="ctr"/>
                </a:tc>
              </a:tr>
              <a:tr h="288032">
                <a:tc>
                  <a:txBody>
                    <a:bodyPr/>
                    <a:lstStyle/>
                    <a:p>
                      <a:pPr algn="ctr" fontAlgn="b"/>
                      <a:r>
                        <a:rPr lang="en-US" sz="1400" u="none" strike="noStrike" dirty="0" smtClean="0">
                          <a:effectLst/>
                        </a:rPr>
                        <a:t>9</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altLang="zh-CN" sz="1400" b="1" u="none" strike="noStrike" kern="1200" dirty="0" smtClean="0">
                          <a:effectLst/>
                        </a:rPr>
                        <a:t>I/O interface</a:t>
                      </a:r>
                      <a:endParaRPr kumimoji="0" lang="en-US" altLang="zh-CN" sz="1400" b="1" u="none" strike="noStrike" kern="1200" dirty="0" smtClean="0">
                        <a:solidFill>
                          <a:schemeClr val="dk1"/>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effectLst/>
                        </a:rPr>
                        <a:t>{POSIX, MPIIO}</a:t>
                      </a:r>
                      <a:endParaRPr lang="en-US" altLang="zh-CN" sz="1400" b="0" i="0" u="none" strike="noStrike" dirty="0" smtClean="0">
                        <a:solidFill>
                          <a:srgbClr val="000000"/>
                        </a:solidFill>
                        <a:effectLst/>
                        <a:latin typeface="+mn-lt"/>
                      </a:endParaRPr>
                    </a:p>
                  </a:txBody>
                  <a:tcPr marL="144000" marR="9525" marT="9525" marB="0" anchor="ctr"/>
                </a:tc>
              </a:tr>
              <a:tr h="288032">
                <a:tc>
                  <a:txBody>
                    <a:bodyPr/>
                    <a:lstStyle/>
                    <a:p>
                      <a:pPr algn="ctr" fontAlgn="b"/>
                      <a:r>
                        <a:rPr lang="en-US" sz="1400" u="none" strike="noStrike" dirty="0" smtClean="0">
                          <a:effectLst/>
                        </a:rPr>
                        <a:t>10</a:t>
                      </a:r>
                      <a:endParaRPr lang="en-US" sz="14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u="none" strike="noStrike" dirty="0" smtClean="0">
                          <a:effectLst/>
                        </a:rPr>
                        <a:t>Disk device</a:t>
                      </a:r>
                      <a:endParaRPr lang="en-US" altLang="zh-CN" sz="1400" b="1" i="0" u="none" strike="noStrike" dirty="0" smtClean="0">
                        <a:solidFill>
                          <a:srgbClr val="000000"/>
                        </a:solidFill>
                        <a:effectLst/>
                        <a:latin typeface="+mn-lt"/>
                      </a:endParaRPr>
                    </a:p>
                  </a:txBody>
                  <a:tcPr marL="144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u="none" strike="noStrike" dirty="0" smtClean="0">
                          <a:effectLst/>
                        </a:rPr>
                        <a:t>{EBS, ephemeral}</a:t>
                      </a:r>
                      <a:endParaRPr lang="en-US" altLang="zh-CN" sz="1400" b="0" i="0" u="none" strike="noStrike" dirty="0" smtClean="0">
                        <a:solidFill>
                          <a:srgbClr val="000000"/>
                        </a:solidFill>
                        <a:effectLst/>
                        <a:latin typeface="+mn-lt"/>
                      </a:endParaRPr>
                    </a:p>
                  </a:txBody>
                  <a:tcPr marL="144000" anchor="ctr"/>
                </a:tc>
              </a:tr>
              <a:tr h="343272">
                <a:tc>
                  <a:txBody>
                    <a:bodyPr/>
                    <a:lstStyle/>
                    <a:p>
                      <a:pPr algn="ctr" fontAlgn="b"/>
                      <a:r>
                        <a:rPr lang="en-US" sz="1400" u="none" strike="noStrike" dirty="0" smtClean="0">
                          <a:solidFill>
                            <a:schemeClr val="bg1">
                              <a:lumMod val="50000"/>
                            </a:schemeClr>
                          </a:solidFill>
                          <a:effectLst/>
                        </a:rPr>
                        <a:t>11</a:t>
                      </a:r>
                      <a:endParaRPr lang="en-US" sz="1400" b="0" i="0" u="none" strike="noStrike" dirty="0">
                        <a:solidFill>
                          <a:schemeClr val="bg1">
                            <a:lumMod val="50000"/>
                          </a:schemeClr>
                        </a:solidFill>
                        <a:effectLst/>
                        <a:latin typeface="+mn-lt"/>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altLang="zh-CN" sz="1400" b="1" u="none" strike="noStrike" kern="1200" dirty="0" smtClean="0">
                          <a:solidFill>
                            <a:schemeClr val="bg1">
                              <a:lumMod val="50000"/>
                            </a:schemeClr>
                          </a:solidFill>
                          <a:effectLst/>
                        </a:rPr>
                        <a:t>Collective</a:t>
                      </a:r>
                      <a:endParaRPr lang="en-US" sz="1400" b="1" i="0" u="none" strike="noStrike" dirty="0">
                        <a:solidFill>
                          <a:schemeClr val="bg1">
                            <a:lumMod val="50000"/>
                          </a:schemeClr>
                        </a:solidFill>
                        <a:effectLst/>
                        <a:latin typeface="+mn-lt"/>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dirty="0" smtClean="0">
                          <a:solidFill>
                            <a:schemeClr val="bg1">
                              <a:lumMod val="50000"/>
                            </a:schemeClr>
                          </a:solidFill>
                          <a:effectLst/>
                        </a:rPr>
                        <a:t>{yes, no} </a:t>
                      </a:r>
                      <a:endParaRPr lang="en-US" sz="1400" b="0" i="0" u="none" strike="noStrike" dirty="0">
                        <a:solidFill>
                          <a:schemeClr val="bg1">
                            <a:lumMod val="50000"/>
                          </a:schemeClr>
                        </a:solidFill>
                        <a:effectLst/>
                        <a:latin typeface="+mn-lt"/>
                      </a:endParaRPr>
                    </a:p>
                  </a:txBody>
                  <a:tcPr marL="144000" marR="9525" marT="9525" marB="0" anchor="ctr"/>
                </a:tc>
              </a:tr>
              <a:tr h="28803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bg1">
                              <a:lumMod val="50000"/>
                            </a:schemeClr>
                          </a:solidFill>
                          <a:effectLst/>
                        </a:rPr>
                        <a:t>12</a:t>
                      </a:r>
                      <a:endParaRPr lang="en-US" sz="1400" u="none" strike="noStrike" kern="1200" dirty="0">
                        <a:solidFill>
                          <a:schemeClr val="bg1">
                            <a:lumMod val="50000"/>
                          </a:schemeClr>
                        </a:solidFill>
                        <a:effectLst/>
                        <a:latin typeface="+mn-lt"/>
                        <a:ea typeface="+mn-ea"/>
                        <a:cs typeface="+mn-cs"/>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u="none" strike="noStrike" kern="1200" dirty="0">
                          <a:solidFill>
                            <a:schemeClr val="bg1">
                              <a:lumMod val="50000"/>
                            </a:schemeClr>
                          </a:solidFill>
                          <a:effectLst/>
                        </a:rPr>
                        <a:t>Instance type</a:t>
                      </a:r>
                      <a:endParaRPr lang="en-US" sz="1400" b="1" u="none" strike="noStrike" kern="1200" dirty="0">
                        <a:solidFill>
                          <a:schemeClr val="bg1">
                            <a:lumMod val="50000"/>
                          </a:schemeClr>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bg1">
                              <a:lumMod val="50000"/>
                            </a:schemeClr>
                          </a:solidFill>
                          <a:effectLst/>
                        </a:rPr>
                        <a:t>{</a:t>
                      </a:r>
                      <a:r>
                        <a:rPr lang="en-US" sz="1400" u="none" strike="noStrike" kern="1200" dirty="0">
                          <a:solidFill>
                            <a:schemeClr val="bg1">
                              <a:lumMod val="50000"/>
                            </a:schemeClr>
                          </a:solidFill>
                          <a:effectLst/>
                        </a:rPr>
                        <a:t>cc1.4xlarge, cc2.8xlarge}</a:t>
                      </a:r>
                      <a:endParaRPr lang="en-US" sz="1400" u="none" strike="noStrike" kern="1200" dirty="0">
                        <a:solidFill>
                          <a:schemeClr val="bg1">
                            <a:lumMod val="50000"/>
                          </a:schemeClr>
                        </a:solidFill>
                        <a:effectLst/>
                        <a:latin typeface="+mn-lt"/>
                        <a:ea typeface="+mn-ea"/>
                        <a:cs typeface="+mn-cs"/>
                      </a:endParaRPr>
                    </a:p>
                  </a:txBody>
                  <a:tcPr marL="144000" marR="9525" marT="9525" marB="0" anchor="ctr"/>
                </a:tc>
              </a:tr>
              <a:tr h="28803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bg1">
                              <a:lumMod val="50000"/>
                            </a:schemeClr>
                          </a:solidFill>
                          <a:effectLst/>
                        </a:rPr>
                        <a:t>13</a:t>
                      </a:r>
                      <a:endParaRPr lang="en-US" sz="1400" u="none" strike="noStrike" kern="1200" dirty="0">
                        <a:solidFill>
                          <a:schemeClr val="bg1">
                            <a:lumMod val="50000"/>
                          </a:schemeClr>
                        </a:solidFill>
                        <a:effectLst/>
                        <a:latin typeface="+mn-lt"/>
                        <a:ea typeface="+mn-ea"/>
                        <a:cs typeface="+mn-cs"/>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kern="1200" dirty="0" smtClean="0">
                          <a:solidFill>
                            <a:schemeClr val="bg1">
                              <a:lumMod val="50000"/>
                            </a:schemeClr>
                          </a:solidFill>
                          <a:effectLst/>
                        </a:rPr>
                        <a:t>I/O iteration count</a:t>
                      </a:r>
                      <a:endParaRPr lang="en-US" sz="1400" b="1" u="none" strike="noStrike" kern="1200" dirty="0">
                        <a:solidFill>
                          <a:schemeClr val="bg1">
                            <a:lumMod val="50000"/>
                          </a:schemeClr>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chemeClr val="bg1">
                              <a:lumMod val="50000"/>
                            </a:schemeClr>
                          </a:solidFill>
                          <a:effectLst/>
                        </a:rPr>
                        <a:t>{1, 10, 100}</a:t>
                      </a:r>
                      <a:endParaRPr lang="en-US" altLang="zh-CN" sz="1400" u="none" strike="noStrike" kern="1200" dirty="0" smtClean="0">
                        <a:solidFill>
                          <a:schemeClr val="bg1">
                            <a:lumMod val="50000"/>
                          </a:schemeClr>
                        </a:solidFill>
                        <a:effectLst/>
                        <a:latin typeface="+mn-lt"/>
                        <a:ea typeface="+mn-ea"/>
                        <a:cs typeface="+mn-cs"/>
                      </a:endParaRPr>
                    </a:p>
                  </a:txBody>
                  <a:tcPr marL="144000" marR="9525" marT="9525" marB="0" anchor="ctr"/>
                </a:tc>
              </a:tr>
              <a:tr h="28803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bg1">
                              <a:lumMod val="50000"/>
                            </a:schemeClr>
                          </a:solidFill>
                          <a:effectLst/>
                        </a:rPr>
                        <a:t>14</a:t>
                      </a:r>
                      <a:endParaRPr lang="en-US" sz="1400" u="none" strike="noStrike" kern="1200" dirty="0">
                        <a:solidFill>
                          <a:schemeClr val="bg1">
                            <a:lumMod val="50000"/>
                          </a:schemeClr>
                        </a:solidFill>
                        <a:effectLst/>
                        <a:latin typeface="+mn-lt"/>
                        <a:ea typeface="+mn-ea"/>
                        <a:cs typeface="+mn-cs"/>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kern="1200" dirty="0" smtClean="0">
                          <a:solidFill>
                            <a:schemeClr val="bg1">
                              <a:lumMod val="50000"/>
                            </a:schemeClr>
                          </a:solidFill>
                          <a:effectLst/>
                        </a:rPr>
                        <a:t>Number of all processes </a:t>
                      </a:r>
                      <a:endParaRPr lang="en-US" sz="1400" b="1" u="none" strike="noStrike" kern="1200" dirty="0">
                        <a:solidFill>
                          <a:schemeClr val="bg1">
                            <a:lumMod val="50000"/>
                          </a:schemeClr>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chemeClr val="bg1">
                              <a:lumMod val="50000"/>
                            </a:schemeClr>
                          </a:solidFill>
                          <a:effectLst/>
                        </a:rPr>
                        <a:t>{32, 64, 128, 256}</a:t>
                      </a:r>
                      <a:endParaRPr lang="en-US" altLang="zh-CN" sz="1400" u="none" strike="noStrike" kern="1200" dirty="0" smtClean="0">
                        <a:solidFill>
                          <a:schemeClr val="bg1">
                            <a:lumMod val="50000"/>
                          </a:schemeClr>
                        </a:solidFill>
                        <a:effectLst/>
                        <a:latin typeface="+mn-lt"/>
                        <a:ea typeface="+mn-ea"/>
                        <a:cs typeface="+mn-cs"/>
                      </a:endParaRPr>
                    </a:p>
                  </a:txBody>
                  <a:tcPr marL="144000" marR="9525" marT="9525" marB="0" anchor="ctr"/>
                </a:tc>
              </a:tr>
              <a:tr h="28803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bg1">
                              <a:lumMod val="50000"/>
                            </a:schemeClr>
                          </a:solidFill>
                          <a:effectLst/>
                        </a:rPr>
                        <a:t>15</a:t>
                      </a:r>
                      <a:endParaRPr lang="en-US" sz="1400" u="none" strike="noStrike" kern="1200" dirty="0">
                        <a:solidFill>
                          <a:schemeClr val="bg1">
                            <a:lumMod val="50000"/>
                          </a:schemeClr>
                        </a:solidFill>
                        <a:effectLst/>
                        <a:latin typeface="+mn-lt"/>
                        <a:ea typeface="+mn-ea"/>
                        <a:cs typeface="+mn-cs"/>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b="1" u="none" strike="noStrike" kern="1200" dirty="0" smtClean="0">
                          <a:solidFill>
                            <a:schemeClr val="bg1">
                              <a:lumMod val="50000"/>
                            </a:schemeClr>
                          </a:solidFill>
                          <a:effectLst/>
                        </a:rPr>
                        <a:t>File sharing</a:t>
                      </a:r>
                      <a:endParaRPr lang="en-US" altLang="zh-CN" sz="1400" b="1" u="none" strike="noStrike" kern="1200" dirty="0" smtClean="0">
                        <a:solidFill>
                          <a:schemeClr val="bg1">
                            <a:lumMod val="50000"/>
                          </a:schemeClr>
                        </a:solidFill>
                        <a:effectLst/>
                        <a:latin typeface="+mn-lt"/>
                        <a:ea typeface="+mn-ea"/>
                        <a:cs typeface="+mn-cs"/>
                      </a:endParaRPr>
                    </a:p>
                  </a:txBody>
                  <a:tcPr marL="144000"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chemeClr val="bg1">
                              <a:lumMod val="50000"/>
                            </a:schemeClr>
                          </a:solidFill>
                          <a:effectLst/>
                        </a:rPr>
                        <a:t>{share, individual}</a:t>
                      </a:r>
                      <a:endParaRPr lang="en-US" altLang="zh-CN" sz="1400" u="none" strike="noStrike" kern="1200" dirty="0" smtClean="0">
                        <a:solidFill>
                          <a:schemeClr val="bg1">
                            <a:lumMod val="50000"/>
                          </a:schemeClr>
                        </a:solidFill>
                        <a:effectLst/>
                        <a:latin typeface="+mn-lt"/>
                        <a:ea typeface="+mn-ea"/>
                        <a:cs typeface="+mn-cs"/>
                      </a:endParaRPr>
                    </a:p>
                  </a:txBody>
                  <a:tcPr marL="144000" marR="9525" marT="9525" marB="0" anchor="ctr"/>
                </a:tc>
              </a:tr>
            </a:tbl>
          </a:graphicData>
        </a:graphic>
      </p:graphicFrame>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5" name="日期占位符 4"/>
          <p:cNvSpPr>
            <a:spLocks noGrp="1"/>
          </p:cNvSpPr>
          <p:nvPr>
            <p:ph type="dt" sz="half" idx="10"/>
          </p:nvPr>
        </p:nvSpPr>
        <p:spPr/>
        <p:txBody>
          <a:bodyPr/>
          <a:lstStyle/>
          <a:p>
            <a:fld id="{BFCF4BD4-11C6-D345-82BB-795DDCC31386}" type="datetime1">
              <a:rPr lang="en-US" altLang="zh-CN" smtClean="0"/>
              <a:t>11/20/13</a:t>
            </a:fld>
            <a:endParaRPr lang="zh-CN" altLang="en-US"/>
          </a:p>
        </p:txBody>
      </p:sp>
    </p:spTree>
    <p:extLst>
      <p:ext uri="{BB962C8B-B14F-4D97-AF65-F5344CB8AC3E}">
        <p14:creationId xmlns:p14="http://schemas.microsoft.com/office/powerpoint/2010/main" val="3343795956"/>
      </p:ext>
    </p:extLst>
  </p:cSld>
  <p:clrMapOvr>
    <a:masterClrMapping/>
  </p:clrMapOvr>
  <mc:AlternateContent xmlns:mc="http://schemas.openxmlformats.org/markup-compatibility/2006" xmlns:p14="http://schemas.microsoft.com/office/powerpoint/2010/main">
    <mc:Choice Requires="p14">
      <p:transition spd="slow" p14:dur="2000" advTm="35465"/>
    </mc:Choice>
    <mc:Fallback xmlns="">
      <p:transition xmlns:p14="http://schemas.microsoft.com/office/powerpoint/2010/main" spd="slow" advTm="35465"/>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1143370" y="5660396"/>
            <a:ext cx="987269" cy="321065"/>
          </a:xfrm>
          <a:prstGeom prst="ellipse">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a:latin typeface="Arial"/>
              <a:cs typeface="Arial"/>
            </a:endParaRPr>
          </a:p>
        </p:txBody>
      </p:sp>
      <p:sp>
        <p:nvSpPr>
          <p:cNvPr id="7" name="文档 25"/>
          <p:cNvSpPr/>
          <p:nvPr/>
        </p:nvSpPr>
        <p:spPr>
          <a:xfrm>
            <a:off x="591775" y="2602465"/>
            <a:ext cx="1666016" cy="481598"/>
          </a:xfrm>
          <a:prstGeom prst="flowChartDocument">
            <a:avLst/>
          </a:prstGeom>
          <a:solidFill>
            <a:schemeClr val="bg1"/>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a:solidFill>
                  <a:srgbClr val="000000"/>
                </a:solidFill>
                <a:latin typeface="Arial"/>
                <a:cs typeface="Arial"/>
              </a:rPr>
              <a:t>15-Dimension</a:t>
            </a:r>
          </a:p>
          <a:p>
            <a:pPr algn="ctr"/>
            <a:r>
              <a:rPr kumimoji="1" lang="en-US" altLang="zh-CN" sz="1400" dirty="0">
                <a:solidFill>
                  <a:srgbClr val="000000"/>
                </a:solidFill>
                <a:latin typeface="Arial"/>
                <a:cs typeface="Arial"/>
              </a:rPr>
              <a:t>Exploration Space</a:t>
            </a:r>
          </a:p>
        </p:txBody>
      </p:sp>
      <p:sp>
        <p:nvSpPr>
          <p:cNvPr id="8" name="可选流程 48"/>
          <p:cNvSpPr/>
          <p:nvPr/>
        </p:nvSpPr>
        <p:spPr>
          <a:xfrm>
            <a:off x="641348" y="3541848"/>
            <a:ext cx="1480902" cy="626507"/>
          </a:xfrm>
          <a:prstGeom prst="flowChartAlternateProcess">
            <a:avLst/>
          </a:prstGeom>
          <a:solidFill>
            <a:schemeClr val="bg1">
              <a:lumMod val="75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9" name="文本框 46"/>
          <p:cNvSpPr txBox="1"/>
          <p:nvPr/>
        </p:nvSpPr>
        <p:spPr>
          <a:xfrm>
            <a:off x="658857" y="3625860"/>
            <a:ext cx="1498890" cy="523220"/>
          </a:xfrm>
          <a:prstGeom prst="rect">
            <a:avLst/>
          </a:prstGeom>
          <a:noFill/>
          <a:ln w="19050">
            <a:noFill/>
          </a:ln>
        </p:spPr>
        <p:txBody>
          <a:bodyPr wrap="square" rtlCol="0">
            <a:spAutoFit/>
          </a:bodyPr>
          <a:lstStyle/>
          <a:p>
            <a:pPr algn="ctr"/>
            <a:r>
              <a:rPr kumimoji="1" lang="en-US" altLang="zh-CN" sz="1400" b="1" dirty="0">
                <a:solidFill>
                  <a:srgbClr val="000000"/>
                </a:solidFill>
                <a:latin typeface="Arial"/>
                <a:cs typeface="Arial"/>
              </a:rPr>
              <a:t>Dimension </a:t>
            </a:r>
            <a:r>
              <a:rPr kumimoji="1" lang="en-US" altLang="zh-CN" sz="1400" b="1" dirty="0" smtClean="0">
                <a:solidFill>
                  <a:srgbClr val="000000"/>
                </a:solidFill>
                <a:latin typeface="Arial"/>
                <a:cs typeface="Arial"/>
              </a:rPr>
              <a:t>Reducer</a:t>
            </a:r>
            <a:endParaRPr kumimoji="1" lang="en-US" altLang="zh-CN" sz="1400" b="1" dirty="0">
              <a:solidFill>
                <a:srgbClr val="000000"/>
              </a:solidFill>
              <a:latin typeface="Arial"/>
              <a:cs typeface="Arial"/>
            </a:endParaRPr>
          </a:p>
        </p:txBody>
      </p:sp>
      <p:sp>
        <p:nvSpPr>
          <p:cNvPr id="10" name="可选流程 63"/>
          <p:cNvSpPr/>
          <p:nvPr/>
        </p:nvSpPr>
        <p:spPr>
          <a:xfrm>
            <a:off x="6635509" y="4005064"/>
            <a:ext cx="1780473" cy="967968"/>
          </a:xfrm>
          <a:prstGeom prst="flowChartAlternateProcess">
            <a:avLst/>
          </a:prstGeom>
          <a:solidFill>
            <a:schemeClr val="bg1">
              <a:lumMod val="75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b="1" dirty="0" smtClean="0">
                <a:solidFill>
                  <a:srgbClr val="000000"/>
                </a:solidFill>
                <a:latin typeface="Arial"/>
                <a:cs typeface="Arial"/>
              </a:rPr>
              <a:t>Prediction </a:t>
            </a:r>
            <a:r>
              <a:rPr kumimoji="1" lang="en-US" altLang="zh-CN" sz="1400" b="1" dirty="0">
                <a:solidFill>
                  <a:srgbClr val="000000"/>
                </a:solidFill>
                <a:latin typeface="Arial"/>
                <a:cs typeface="Arial"/>
              </a:rPr>
              <a:t>Model</a:t>
            </a:r>
          </a:p>
          <a:p>
            <a:pPr algn="ctr"/>
            <a:r>
              <a:rPr kumimoji="1" lang="en-US" altLang="zh-CN" sz="1200" b="1" dirty="0" smtClean="0">
                <a:solidFill>
                  <a:srgbClr val="000000"/>
                </a:solidFill>
                <a:latin typeface="Arial"/>
                <a:cs typeface="Arial"/>
              </a:rPr>
              <a:t>(CART)</a:t>
            </a:r>
            <a:endParaRPr kumimoji="1" lang="zh-CN" altLang="en-US" sz="1200" b="1" dirty="0">
              <a:solidFill>
                <a:srgbClr val="000000"/>
              </a:solidFill>
              <a:latin typeface="Arial"/>
              <a:cs typeface="Arial"/>
            </a:endParaRPr>
          </a:p>
        </p:txBody>
      </p:sp>
      <p:grpSp>
        <p:nvGrpSpPr>
          <p:cNvPr id="11" name="组 118"/>
          <p:cNvGrpSpPr/>
          <p:nvPr/>
        </p:nvGrpSpPr>
        <p:grpSpPr>
          <a:xfrm>
            <a:off x="2617952" y="3559693"/>
            <a:ext cx="1666016" cy="569563"/>
            <a:chOff x="5166784" y="2732071"/>
            <a:chExt cx="1549496" cy="2522654"/>
          </a:xfrm>
          <a:noFill/>
        </p:grpSpPr>
        <p:sp>
          <p:nvSpPr>
            <p:cNvPr id="12" name="文档 117"/>
            <p:cNvSpPr/>
            <p:nvPr/>
          </p:nvSpPr>
          <p:spPr>
            <a:xfrm>
              <a:off x="5222886" y="2814859"/>
              <a:ext cx="1485346" cy="2439866"/>
            </a:xfrm>
            <a:prstGeom prst="flowChartDocument">
              <a:avLst/>
            </a:prstGeom>
            <a:grp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latin typeface="Arial"/>
                <a:cs typeface="Arial"/>
              </a:endParaRPr>
            </a:p>
          </p:txBody>
        </p:sp>
        <p:sp>
          <p:nvSpPr>
            <p:cNvPr id="13" name="文本框 114"/>
            <p:cNvSpPr txBox="1"/>
            <p:nvPr/>
          </p:nvSpPr>
          <p:spPr>
            <a:xfrm>
              <a:off x="5166784" y="2732071"/>
              <a:ext cx="1549496" cy="1722113"/>
            </a:xfrm>
            <a:prstGeom prst="rect">
              <a:avLst/>
            </a:prstGeom>
            <a:grpFill/>
            <a:ln w="19050">
              <a:noFill/>
            </a:ln>
          </p:spPr>
          <p:txBody>
            <a:bodyPr wrap="square" rtlCol="0">
              <a:spAutoFit/>
            </a:bodyPr>
            <a:lstStyle/>
            <a:p>
              <a:pPr algn="ctr"/>
              <a:r>
                <a:rPr kumimoji="1" lang="en-US" altLang="zh-CN" sz="1400" dirty="0">
                  <a:latin typeface="Arial"/>
                  <a:cs typeface="Arial"/>
                </a:rPr>
                <a:t>Reduced</a:t>
              </a:r>
            </a:p>
            <a:p>
              <a:pPr algn="ctr"/>
              <a:r>
                <a:rPr kumimoji="1" lang="en-US" altLang="zh-CN" sz="1400" dirty="0" smtClean="0">
                  <a:latin typeface="Arial"/>
                  <a:cs typeface="Arial"/>
                </a:rPr>
                <a:t>Exploration </a:t>
              </a:r>
              <a:r>
                <a:rPr kumimoji="1" lang="en-US" altLang="zh-CN" sz="1400" dirty="0">
                  <a:latin typeface="Arial"/>
                  <a:cs typeface="Arial"/>
                </a:rPr>
                <a:t>Sets</a:t>
              </a:r>
              <a:endParaRPr kumimoji="1" lang="zh-CN" altLang="en-US" sz="1400" dirty="0">
                <a:latin typeface="Arial"/>
                <a:cs typeface="Arial"/>
              </a:endParaRPr>
            </a:p>
          </p:txBody>
        </p:sp>
      </p:grpSp>
      <p:grpSp>
        <p:nvGrpSpPr>
          <p:cNvPr id="14" name="组合 13"/>
          <p:cNvGrpSpPr/>
          <p:nvPr/>
        </p:nvGrpSpPr>
        <p:grpSpPr>
          <a:xfrm>
            <a:off x="6776224" y="2476769"/>
            <a:ext cx="1542607" cy="540986"/>
            <a:chOff x="5602235" y="1624444"/>
            <a:chExt cx="1635073" cy="666531"/>
          </a:xfrm>
        </p:grpSpPr>
        <p:sp>
          <p:nvSpPr>
            <p:cNvPr id="15" name="文档 112"/>
            <p:cNvSpPr/>
            <p:nvPr/>
          </p:nvSpPr>
          <p:spPr>
            <a:xfrm>
              <a:off x="5602235" y="1642903"/>
              <a:ext cx="1584658" cy="648072"/>
            </a:xfrm>
            <a:prstGeom prst="flowChartDocumen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a:latin typeface="Arial"/>
                <a:cs typeface="Arial"/>
              </a:endParaRPr>
            </a:p>
          </p:txBody>
        </p:sp>
        <p:sp>
          <p:nvSpPr>
            <p:cNvPr id="16" name="文本框 119"/>
            <p:cNvSpPr txBox="1"/>
            <p:nvPr/>
          </p:nvSpPr>
          <p:spPr>
            <a:xfrm>
              <a:off x="5602235" y="1624444"/>
              <a:ext cx="1635073" cy="479050"/>
            </a:xfrm>
            <a:prstGeom prst="rect">
              <a:avLst/>
            </a:prstGeom>
            <a:noFill/>
            <a:ln w="19050">
              <a:noFill/>
            </a:ln>
          </p:spPr>
          <p:txBody>
            <a:bodyPr wrap="square" rtlCol="0">
              <a:spAutoFit/>
            </a:bodyPr>
            <a:lstStyle/>
            <a:p>
              <a:pPr algn="ctr"/>
              <a:r>
                <a:rPr kumimoji="1" lang="en-US" altLang="zh-CN" sz="1400" dirty="0">
                  <a:latin typeface="Arial"/>
                  <a:cs typeface="Arial"/>
                </a:rPr>
                <a:t>Application’s IO</a:t>
              </a:r>
            </a:p>
            <a:p>
              <a:pPr algn="ctr"/>
              <a:r>
                <a:rPr kumimoji="1" lang="en-US" altLang="zh-CN" sz="1400" dirty="0">
                  <a:latin typeface="Arial"/>
                  <a:cs typeface="Arial"/>
                </a:rPr>
                <a:t>Characteristics</a:t>
              </a:r>
              <a:endParaRPr kumimoji="1" lang="zh-CN" altLang="en-US" sz="1400" dirty="0">
                <a:latin typeface="Arial"/>
                <a:cs typeface="Arial"/>
              </a:endParaRPr>
            </a:p>
          </p:txBody>
        </p:sp>
      </p:grpSp>
      <p:sp>
        <p:nvSpPr>
          <p:cNvPr id="17" name="圆角矩形 16"/>
          <p:cNvSpPr/>
          <p:nvPr/>
        </p:nvSpPr>
        <p:spPr>
          <a:xfrm>
            <a:off x="251520" y="3356993"/>
            <a:ext cx="8352928" cy="1782666"/>
          </a:xfrm>
          <a:prstGeom prst="roundRect">
            <a:avLst/>
          </a:prstGeom>
          <a:noFill/>
          <a:ln w="19050"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18" name="文本框 155"/>
          <p:cNvSpPr txBox="1"/>
          <p:nvPr/>
        </p:nvSpPr>
        <p:spPr>
          <a:xfrm>
            <a:off x="6948264" y="5281463"/>
            <a:ext cx="1234086" cy="307777"/>
          </a:xfrm>
          <a:prstGeom prst="rect">
            <a:avLst/>
          </a:prstGeom>
          <a:noFill/>
          <a:ln w="19050">
            <a:noFill/>
          </a:ln>
        </p:spPr>
        <p:txBody>
          <a:bodyPr wrap="square" rtlCol="0">
            <a:spAutoFit/>
          </a:bodyPr>
          <a:lstStyle/>
          <a:p>
            <a:pPr algn="ctr"/>
            <a:r>
              <a:rPr kumimoji="1" lang="en-US" altLang="zh-CN" sz="1400" dirty="0" smtClean="0">
                <a:latin typeface="Arial"/>
                <a:cs typeface="Arial"/>
              </a:rPr>
              <a:t>Query Result</a:t>
            </a:r>
            <a:endParaRPr kumimoji="1" lang="zh-CN" altLang="en-US" sz="1400" dirty="0">
              <a:latin typeface="Arial"/>
              <a:cs typeface="Arial"/>
            </a:endParaRPr>
          </a:p>
        </p:txBody>
      </p:sp>
      <p:sp>
        <p:nvSpPr>
          <p:cNvPr id="19" name="文档 182"/>
          <p:cNvSpPr/>
          <p:nvPr/>
        </p:nvSpPr>
        <p:spPr>
          <a:xfrm>
            <a:off x="6641408" y="5674760"/>
            <a:ext cx="1789425" cy="461248"/>
          </a:xfrm>
          <a:prstGeom prst="flowChartDocumen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a:solidFill>
                  <a:srgbClr val="000000"/>
                </a:solidFill>
                <a:latin typeface="Arial"/>
                <a:cs typeface="Arial"/>
              </a:rPr>
              <a:t>Recommended I/O Configuration</a:t>
            </a:r>
            <a:endParaRPr kumimoji="1" lang="zh-CN" altLang="en-US" sz="1400" dirty="0">
              <a:solidFill>
                <a:srgbClr val="000000"/>
              </a:solidFill>
              <a:latin typeface="Arial"/>
              <a:cs typeface="Arial"/>
            </a:endParaRPr>
          </a:p>
        </p:txBody>
      </p:sp>
      <p:cxnSp>
        <p:nvCxnSpPr>
          <p:cNvPr id="21" name="直线箭头连接符 364"/>
          <p:cNvCxnSpPr>
            <a:stCxn id="8" idx="3"/>
            <a:endCxn id="12" idx="1"/>
          </p:cNvCxnSpPr>
          <p:nvPr/>
        </p:nvCxnSpPr>
        <p:spPr>
          <a:xfrm flipV="1">
            <a:off x="2122250" y="3853821"/>
            <a:ext cx="556023" cy="1281"/>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22" name="组 379"/>
          <p:cNvGrpSpPr/>
          <p:nvPr/>
        </p:nvGrpSpPr>
        <p:grpSpPr>
          <a:xfrm>
            <a:off x="2729642" y="5487662"/>
            <a:ext cx="1859614" cy="665421"/>
            <a:chOff x="8738198" y="2931097"/>
            <a:chExt cx="2085795" cy="781605"/>
          </a:xfrm>
          <a:solidFill>
            <a:schemeClr val="bg1"/>
          </a:solidFill>
        </p:grpSpPr>
        <p:sp>
          <p:nvSpPr>
            <p:cNvPr id="23" name="云形 22"/>
            <p:cNvSpPr/>
            <p:nvPr/>
          </p:nvSpPr>
          <p:spPr>
            <a:xfrm>
              <a:off x="8738198" y="2931097"/>
              <a:ext cx="2085795" cy="781605"/>
            </a:xfrm>
            <a:prstGeom prst="cloud">
              <a:avLst/>
            </a:prstGeom>
            <a:grp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24" name="文本框 376"/>
            <p:cNvSpPr txBox="1"/>
            <p:nvPr/>
          </p:nvSpPr>
          <p:spPr>
            <a:xfrm>
              <a:off x="8965968" y="3120638"/>
              <a:ext cx="1369583" cy="361516"/>
            </a:xfrm>
            <a:prstGeom prst="rect">
              <a:avLst/>
            </a:prstGeom>
            <a:grpFill/>
            <a:ln>
              <a:solidFill>
                <a:schemeClr val="bg1"/>
              </a:solidFill>
            </a:ln>
          </p:spPr>
          <p:txBody>
            <a:bodyPr wrap="square" rtlCol="0">
              <a:spAutoFit/>
            </a:bodyPr>
            <a:lstStyle/>
            <a:p>
              <a:r>
                <a:rPr kumimoji="1" lang="en-US" altLang="zh-CN" sz="1400" dirty="0">
                  <a:latin typeface="Arial"/>
                  <a:cs typeface="Arial"/>
                </a:rPr>
                <a:t>Target Cloud</a:t>
              </a:r>
              <a:endParaRPr kumimoji="1" lang="zh-CN" altLang="en-US" sz="1400" dirty="0">
                <a:latin typeface="Arial"/>
                <a:cs typeface="Arial"/>
              </a:endParaRPr>
            </a:p>
          </p:txBody>
        </p:sp>
      </p:grpSp>
      <p:grpSp>
        <p:nvGrpSpPr>
          <p:cNvPr id="25" name="组 115"/>
          <p:cNvGrpSpPr/>
          <p:nvPr/>
        </p:nvGrpSpPr>
        <p:grpSpPr>
          <a:xfrm>
            <a:off x="539552" y="4437112"/>
            <a:ext cx="4010779" cy="428087"/>
            <a:chOff x="7501113" y="2722580"/>
            <a:chExt cx="6123901" cy="430888"/>
          </a:xfrm>
        </p:grpSpPr>
        <p:sp>
          <p:nvSpPr>
            <p:cNvPr id="26" name="矩形 25"/>
            <p:cNvSpPr/>
            <p:nvPr/>
          </p:nvSpPr>
          <p:spPr>
            <a:xfrm>
              <a:off x="7501113" y="2722580"/>
              <a:ext cx="3390637" cy="430888"/>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smtClean="0">
                  <a:solidFill>
                    <a:srgbClr val="000000"/>
                  </a:solidFill>
                  <a:latin typeface="Arial"/>
                  <a:cs typeface="Arial"/>
                </a:rPr>
                <a:t>I/O </a:t>
              </a:r>
              <a:r>
                <a:rPr kumimoji="1" lang="en-US" altLang="zh-CN" sz="1400" dirty="0">
                  <a:solidFill>
                    <a:srgbClr val="000000"/>
                  </a:solidFill>
                  <a:latin typeface="Arial"/>
                  <a:cs typeface="Arial"/>
                </a:rPr>
                <a:t>Characteristic</a:t>
              </a:r>
            </a:p>
          </p:txBody>
        </p:sp>
        <p:sp>
          <p:nvSpPr>
            <p:cNvPr id="27" name="矩形 26"/>
            <p:cNvSpPr/>
            <p:nvPr/>
          </p:nvSpPr>
          <p:spPr>
            <a:xfrm>
              <a:off x="10892323" y="2724064"/>
              <a:ext cx="2732691" cy="429404"/>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smtClean="0">
                  <a:solidFill>
                    <a:srgbClr val="000000"/>
                  </a:solidFill>
                  <a:latin typeface="Arial"/>
                  <a:cs typeface="Arial"/>
                </a:rPr>
                <a:t>I/O </a:t>
              </a:r>
              <a:r>
                <a:rPr kumimoji="1" lang="en-US" altLang="zh-CN" sz="1400" dirty="0">
                  <a:solidFill>
                    <a:srgbClr val="000000"/>
                  </a:solidFill>
                  <a:latin typeface="Arial"/>
                  <a:cs typeface="Arial"/>
                </a:rPr>
                <a:t>Configuration</a:t>
              </a:r>
              <a:endParaRPr kumimoji="1" lang="zh-CN" altLang="en-US" sz="1400" dirty="0">
                <a:solidFill>
                  <a:srgbClr val="000000"/>
                </a:solidFill>
                <a:latin typeface="Arial"/>
                <a:cs typeface="Arial"/>
              </a:endParaRPr>
            </a:p>
          </p:txBody>
        </p:sp>
      </p:grpSp>
      <p:cxnSp>
        <p:nvCxnSpPr>
          <p:cNvPr id="28" name="直线箭头连接符 381"/>
          <p:cNvCxnSpPr>
            <a:stCxn id="12" idx="2"/>
            <a:endCxn id="26" idx="0"/>
          </p:cNvCxnSpPr>
          <p:nvPr/>
        </p:nvCxnSpPr>
        <p:spPr>
          <a:xfrm flipH="1">
            <a:off x="1649882" y="4092837"/>
            <a:ext cx="1826912" cy="344275"/>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直线箭头连接符 384"/>
          <p:cNvCxnSpPr>
            <a:stCxn id="12" idx="2"/>
            <a:endCxn id="27" idx="0"/>
          </p:cNvCxnSpPr>
          <p:nvPr/>
        </p:nvCxnSpPr>
        <p:spPr>
          <a:xfrm>
            <a:off x="3476794" y="4092837"/>
            <a:ext cx="178665" cy="345749"/>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0" name="文本框 403"/>
          <p:cNvSpPr txBox="1"/>
          <p:nvPr/>
        </p:nvSpPr>
        <p:spPr>
          <a:xfrm flipH="1">
            <a:off x="2209564" y="5517065"/>
            <a:ext cx="624884" cy="307777"/>
          </a:xfrm>
          <a:prstGeom prst="rect">
            <a:avLst/>
          </a:prstGeom>
          <a:noFill/>
          <a:ln w="19050">
            <a:noFill/>
          </a:ln>
        </p:spPr>
        <p:txBody>
          <a:bodyPr wrap="square" rtlCol="0">
            <a:spAutoFit/>
          </a:bodyPr>
          <a:lstStyle/>
          <a:p>
            <a:pPr algn="ctr"/>
            <a:r>
              <a:rPr kumimoji="1" lang="en-US" altLang="zh-CN" sz="1400" dirty="0">
                <a:latin typeface="Arial"/>
                <a:cs typeface="Arial"/>
              </a:rPr>
              <a:t>Run</a:t>
            </a:r>
            <a:endParaRPr kumimoji="1" lang="zh-CN" altLang="en-US" sz="1400" dirty="0">
              <a:latin typeface="Arial"/>
              <a:cs typeface="Arial"/>
            </a:endParaRPr>
          </a:p>
        </p:txBody>
      </p:sp>
      <p:sp>
        <p:nvSpPr>
          <p:cNvPr id="31" name="文本框 404"/>
          <p:cNvSpPr txBox="1"/>
          <p:nvPr/>
        </p:nvSpPr>
        <p:spPr>
          <a:xfrm flipH="1">
            <a:off x="2737435" y="5089415"/>
            <a:ext cx="973612" cy="307777"/>
          </a:xfrm>
          <a:prstGeom prst="rect">
            <a:avLst/>
          </a:prstGeom>
          <a:noFill/>
          <a:ln w="19050">
            <a:noFill/>
          </a:ln>
        </p:spPr>
        <p:txBody>
          <a:bodyPr wrap="square" rtlCol="0">
            <a:spAutoFit/>
          </a:bodyPr>
          <a:lstStyle/>
          <a:p>
            <a:pPr algn="ctr"/>
            <a:r>
              <a:rPr kumimoji="1" lang="en-US" altLang="zh-CN" sz="1400" dirty="0">
                <a:latin typeface="Arial"/>
                <a:cs typeface="Arial"/>
              </a:rPr>
              <a:t>Configure</a:t>
            </a:r>
            <a:endParaRPr kumimoji="1" lang="zh-CN" altLang="en-US" sz="1400" dirty="0">
              <a:latin typeface="Arial"/>
              <a:cs typeface="Arial"/>
            </a:endParaRPr>
          </a:p>
        </p:txBody>
      </p:sp>
      <p:sp>
        <p:nvSpPr>
          <p:cNvPr id="32" name="磁盘 412"/>
          <p:cNvSpPr/>
          <p:nvPr/>
        </p:nvSpPr>
        <p:spPr>
          <a:xfrm>
            <a:off x="4716016" y="4319253"/>
            <a:ext cx="1069581" cy="683751"/>
          </a:xfrm>
          <a:prstGeom prst="flowChartMagneticDisk">
            <a:avLst/>
          </a:prstGeom>
          <a:solidFill>
            <a:srgbClr val="BFBFBF"/>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000000"/>
              </a:solidFill>
              <a:latin typeface="Arial"/>
              <a:cs typeface="Arial"/>
            </a:endParaRPr>
          </a:p>
        </p:txBody>
      </p:sp>
      <p:sp>
        <p:nvSpPr>
          <p:cNvPr id="33" name="文本框 415"/>
          <p:cNvSpPr txBox="1"/>
          <p:nvPr/>
        </p:nvSpPr>
        <p:spPr>
          <a:xfrm>
            <a:off x="4745898" y="4489956"/>
            <a:ext cx="1053103" cy="523220"/>
          </a:xfrm>
          <a:prstGeom prst="rect">
            <a:avLst/>
          </a:prstGeom>
          <a:noFill/>
        </p:spPr>
        <p:txBody>
          <a:bodyPr wrap="square" rtlCol="0">
            <a:spAutoFit/>
          </a:bodyPr>
          <a:lstStyle/>
          <a:p>
            <a:pPr algn="ctr"/>
            <a:r>
              <a:rPr kumimoji="1" lang="en-US" altLang="zh-CN" sz="1400" b="1" dirty="0">
                <a:solidFill>
                  <a:srgbClr val="000000"/>
                </a:solidFill>
                <a:latin typeface="Arial"/>
                <a:cs typeface="Arial"/>
              </a:rPr>
              <a:t>Training Database</a:t>
            </a:r>
            <a:endParaRPr kumimoji="1" lang="zh-CN" altLang="en-US" sz="1400" b="1" dirty="0">
              <a:latin typeface="Arial"/>
              <a:cs typeface="Arial"/>
            </a:endParaRPr>
          </a:p>
        </p:txBody>
      </p:sp>
      <p:sp>
        <p:nvSpPr>
          <p:cNvPr id="34" name="文本框 424"/>
          <p:cNvSpPr txBox="1"/>
          <p:nvPr/>
        </p:nvSpPr>
        <p:spPr>
          <a:xfrm flipH="1">
            <a:off x="1110657" y="5108908"/>
            <a:ext cx="577342" cy="307777"/>
          </a:xfrm>
          <a:prstGeom prst="rect">
            <a:avLst/>
          </a:prstGeom>
          <a:noFill/>
          <a:ln w="19050">
            <a:noFill/>
          </a:ln>
        </p:spPr>
        <p:txBody>
          <a:bodyPr wrap="square" rtlCol="0">
            <a:spAutoFit/>
          </a:bodyPr>
          <a:lstStyle/>
          <a:p>
            <a:pPr algn="ctr"/>
            <a:r>
              <a:rPr kumimoji="1" lang="en-US" altLang="zh-CN" sz="1400" dirty="0">
                <a:latin typeface="Arial"/>
                <a:cs typeface="Arial"/>
              </a:rPr>
              <a:t>Input</a:t>
            </a:r>
            <a:endParaRPr kumimoji="1" lang="zh-CN" altLang="en-US" sz="1400" dirty="0">
              <a:latin typeface="Arial"/>
              <a:cs typeface="Arial"/>
            </a:endParaRPr>
          </a:p>
        </p:txBody>
      </p:sp>
      <p:sp>
        <p:nvSpPr>
          <p:cNvPr id="35" name="文本框 435"/>
          <p:cNvSpPr txBox="1"/>
          <p:nvPr/>
        </p:nvSpPr>
        <p:spPr>
          <a:xfrm flipH="1">
            <a:off x="5971181" y="4367511"/>
            <a:ext cx="617043" cy="307777"/>
          </a:xfrm>
          <a:prstGeom prst="rect">
            <a:avLst/>
          </a:prstGeom>
          <a:noFill/>
          <a:ln w="19050">
            <a:noFill/>
          </a:ln>
        </p:spPr>
        <p:txBody>
          <a:bodyPr wrap="square" rtlCol="0">
            <a:spAutoFit/>
          </a:bodyPr>
          <a:lstStyle/>
          <a:p>
            <a:pPr algn="ctr"/>
            <a:r>
              <a:rPr kumimoji="1" lang="en-US" altLang="zh-CN" sz="1400" dirty="0" smtClean="0">
                <a:latin typeface="Arial"/>
                <a:cs typeface="Arial"/>
              </a:rPr>
              <a:t>Train</a:t>
            </a:r>
            <a:endParaRPr kumimoji="1" lang="zh-CN" altLang="en-US" sz="1400" dirty="0">
              <a:latin typeface="Arial"/>
              <a:cs typeface="Arial"/>
            </a:endParaRPr>
          </a:p>
        </p:txBody>
      </p:sp>
      <p:sp>
        <p:nvSpPr>
          <p:cNvPr id="36" name="文本框 439"/>
          <p:cNvSpPr txBox="1"/>
          <p:nvPr/>
        </p:nvSpPr>
        <p:spPr>
          <a:xfrm flipH="1">
            <a:off x="4572000" y="5497487"/>
            <a:ext cx="709599" cy="307777"/>
          </a:xfrm>
          <a:prstGeom prst="rect">
            <a:avLst/>
          </a:prstGeom>
          <a:noFill/>
          <a:ln w="19050">
            <a:noFill/>
          </a:ln>
        </p:spPr>
        <p:txBody>
          <a:bodyPr wrap="square" rtlCol="0">
            <a:spAutoFit/>
          </a:bodyPr>
          <a:lstStyle/>
          <a:p>
            <a:pPr algn="ctr"/>
            <a:r>
              <a:rPr kumimoji="1" lang="en-US" altLang="zh-CN" sz="1400" dirty="0" smtClean="0">
                <a:latin typeface="Arial"/>
                <a:cs typeface="Arial"/>
              </a:rPr>
              <a:t>Insert</a:t>
            </a:r>
            <a:endParaRPr kumimoji="1" lang="zh-CN" altLang="en-US" sz="1400" dirty="0">
              <a:latin typeface="Arial"/>
              <a:cs typeface="Arial"/>
            </a:endParaRPr>
          </a:p>
        </p:txBody>
      </p:sp>
      <p:cxnSp>
        <p:nvCxnSpPr>
          <p:cNvPr id="37" name="直线箭头连接符 183"/>
          <p:cNvCxnSpPr>
            <a:stCxn id="6" idx="6"/>
            <a:endCxn id="23" idx="2"/>
          </p:cNvCxnSpPr>
          <p:nvPr/>
        </p:nvCxnSpPr>
        <p:spPr>
          <a:xfrm flipV="1">
            <a:off x="2130639" y="5820373"/>
            <a:ext cx="604771" cy="556"/>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直线箭头连接符 189"/>
          <p:cNvCxnSpPr>
            <a:stCxn id="26" idx="2"/>
            <a:endCxn id="6" idx="0"/>
          </p:cNvCxnSpPr>
          <p:nvPr/>
        </p:nvCxnSpPr>
        <p:spPr>
          <a:xfrm flipH="1">
            <a:off x="1637005" y="4865199"/>
            <a:ext cx="12877" cy="795197"/>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肘形连接符 38"/>
          <p:cNvCxnSpPr>
            <a:stCxn id="23" idx="0"/>
            <a:endCxn id="32" idx="3"/>
          </p:cNvCxnSpPr>
          <p:nvPr/>
        </p:nvCxnSpPr>
        <p:spPr>
          <a:xfrm flipV="1">
            <a:off x="4587706" y="5003004"/>
            <a:ext cx="663101" cy="817369"/>
          </a:xfrm>
          <a:prstGeom prst="bentConnector2">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0" name="直线箭头连接符 2"/>
          <p:cNvCxnSpPr>
            <a:stCxn id="27" idx="2"/>
            <a:endCxn id="23" idx="3"/>
          </p:cNvCxnSpPr>
          <p:nvPr/>
        </p:nvCxnSpPr>
        <p:spPr>
          <a:xfrm>
            <a:off x="3655459" y="4865199"/>
            <a:ext cx="3990" cy="660509"/>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直线箭头连接符 76"/>
          <p:cNvCxnSpPr>
            <a:stCxn id="32" idx="4"/>
          </p:cNvCxnSpPr>
          <p:nvPr/>
        </p:nvCxnSpPr>
        <p:spPr>
          <a:xfrm flipV="1">
            <a:off x="5785597" y="4653136"/>
            <a:ext cx="874635" cy="7993"/>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文本框 82"/>
          <p:cNvSpPr txBox="1"/>
          <p:nvPr/>
        </p:nvSpPr>
        <p:spPr>
          <a:xfrm flipH="1">
            <a:off x="6997193" y="3021046"/>
            <a:ext cx="1366088" cy="276999"/>
          </a:xfrm>
          <a:prstGeom prst="rect">
            <a:avLst/>
          </a:prstGeom>
          <a:noFill/>
          <a:ln w="19050">
            <a:noFill/>
          </a:ln>
        </p:spPr>
        <p:txBody>
          <a:bodyPr wrap="square" rtlCol="0">
            <a:spAutoFit/>
          </a:bodyPr>
          <a:lstStyle/>
          <a:p>
            <a:pPr algn="ctr"/>
            <a:r>
              <a:rPr kumimoji="1" lang="en-US" altLang="zh-CN" sz="1200" dirty="0" smtClean="0">
                <a:latin typeface="Arial"/>
                <a:cs typeface="Arial"/>
              </a:rPr>
              <a:t>Query Conditions</a:t>
            </a:r>
            <a:endParaRPr kumimoji="1" lang="zh-CN" altLang="en-US" sz="1200" dirty="0">
              <a:latin typeface="Arial"/>
              <a:cs typeface="Arial"/>
            </a:endParaRPr>
          </a:p>
        </p:txBody>
      </p:sp>
      <p:cxnSp>
        <p:nvCxnSpPr>
          <p:cNvPr id="44" name="直线箭头连接符 139"/>
          <p:cNvCxnSpPr>
            <a:stCxn id="7" idx="2"/>
          </p:cNvCxnSpPr>
          <p:nvPr/>
        </p:nvCxnSpPr>
        <p:spPr>
          <a:xfrm flipH="1">
            <a:off x="1412355" y="3052224"/>
            <a:ext cx="12428" cy="503194"/>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直线箭头连接符 245"/>
          <p:cNvCxnSpPr>
            <a:stCxn id="10" idx="2"/>
            <a:endCxn id="19" idx="0"/>
          </p:cNvCxnSpPr>
          <p:nvPr/>
        </p:nvCxnSpPr>
        <p:spPr>
          <a:xfrm>
            <a:off x="7525746" y="4973032"/>
            <a:ext cx="10375" cy="701728"/>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6" name="矩形 45"/>
          <p:cNvSpPr/>
          <p:nvPr/>
        </p:nvSpPr>
        <p:spPr>
          <a:xfrm>
            <a:off x="1198150" y="5642907"/>
            <a:ext cx="890586" cy="338554"/>
          </a:xfrm>
          <a:prstGeom prst="rect">
            <a:avLst/>
          </a:prstGeom>
        </p:spPr>
        <p:txBody>
          <a:bodyPr wrap="square">
            <a:spAutoFit/>
          </a:bodyPr>
          <a:lstStyle/>
          <a:p>
            <a:pPr algn="ctr"/>
            <a:r>
              <a:rPr kumimoji="1" lang="en-US" altLang="zh-CN" sz="1600" dirty="0" smtClean="0">
                <a:solidFill>
                  <a:srgbClr val="000000"/>
                </a:solidFill>
                <a:latin typeface="Arial"/>
                <a:cs typeface="Arial"/>
              </a:rPr>
              <a:t>IOR</a:t>
            </a:r>
            <a:endParaRPr kumimoji="1" lang="zh-CN" altLang="en-US" sz="1600" dirty="0">
              <a:solidFill>
                <a:srgbClr val="000000"/>
              </a:solidFill>
              <a:latin typeface="Arial"/>
              <a:cs typeface="Arial"/>
            </a:endParaRPr>
          </a:p>
        </p:txBody>
      </p:sp>
      <p:cxnSp>
        <p:nvCxnSpPr>
          <p:cNvPr id="47" name="直线箭头连接符 121"/>
          <p:cNvCxnSpPr>
            <a:stCxn id="15" idx="2"/>
            <a:endCxn id="10" idx="0"/>
          </p:cNvCxnSpPr>
          <p:nvPr/>
        </p:nvCxnSpPr>
        <p:spPr>
          <a:xfrm>
            <a:off x="7523746" y="2982980"/>
            <a:ext cx="2000" cy="1022084"/>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标题 1"/>
          <p:cNvSpPr>
            <a:spLocks noGrp="1"/>
          </p:cNvSpPr>
          <p:nvPr>
            <p:ph type="title"/>
          </p:nvPr>
        </p:nvSpPr>
        <p:spPr/>
        <p:txBody>
          <a:bodyPr/>
          <a:lstStyle/>
          <a:p>
            <a:r>
              <a:rPr lang="en-US" altLang="zh-CN" dirty="0" smtClean="0"/>
              <a:t>Overview</a:t>
            </a:r>
            <a:endParaRPr lang="zh-CN" altLang="en-US" dirty="0"/>
          </a:p>
        </p:txBody>
      </p:sp>
      <p:sp>
        <p:nvSpPr>
          <p:cNvPr id="2" name="灯片编号占位符 1"/>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4" name="日期占位符 3"/>
          <p:cNvSpPr>
            <a:spLocks noGrp="1"/>
          </p:cNvSpPr>
          <p:nvPr>
            <p:ph type="dt" sz="half" idx="10"/>
          </p:nvPr>
        </p:nvSpPr>
        <p:spPr/>
        <p:txBody>
          <a:bodyPr/>
          <a:lstStyle/>
          <a:p>
            <a:fld id="{E6DE005F-934B-1247-B5EC-A039F36AA972}" type="datetime1">
              <a:rPr lang="en-US" altLang="zh-CN" smtClean="0"/>
              <a:t>11/20/13</a:t>
            </a:fld>
            <a:endParaRPr lang="zh-CN" altLang="en-US"/>
          </a:p>
        </p:txBody>
      </p:sp>
      <p:sp>
        <p:nvSpPr>
          <p:cNvPr id="5" name="圆角矩形 4"/>
          <p:cNvSpPr/>
          <p:nvPr/>
        </p:nvSpPr>
        <p:spPr>
          <a:xfrm>
            <a:off x="251520" y="2420888"/>
            <a:ext cx="4176464" cy="1872208"/>
          </a:xfrm>
          <a:prstGeom prst="roundRect">
            <a:avLst/>
          </a:prstGeom>
          <a:noFill/>
          <a:ln w="3810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50" name="圆角矩形 49"/>
          <p:cNvSpPr/>
          <p:nvPr/>
        </p:nvSpPr>
        <p:spPr>
          <a:xfrm>
            <a:off x="251520" y="4221088"/>
            <a:ext cx="5904656" cy="2376264"/>
          </a:xfrm>
          <a:prstGeom prst="roundRect">
            <a:avLst/>
          </a:prstGeom>
          <a:noFill/>
          <a:ln w="3810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51" name="圆角矩形 50"/>
          <p:cNvSpPr/>
          <p:nvPr/>
        </p:nvSpPr>
        <p:spPr>
          <a:xfrm>
            <a:off x="6012161" y="614374"/>
            <a:ext cx="2808312" cy="5622938"/>
          </a:xfrm>
          <a:prstGeom prst="roundRect">
            <a:avLst/>
          </a:prstGeom>
          <a:noFill/>
          <a:ln w="3810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grpSp>
        <p:nvGrpSpPr>
          <p:cNvPr id="69" name="组 68"/>
          <p:cNvGrpSpPr/>
          <p:nvPr/>
        </p:nvGrpSpPr>
        <p:grpSpPr>
          <a:xfrm>
            <a:off x="6815196" y="692696"/>
            <a:ext cx="1440160" cy="1793433"/>
            <a:chOff x="6815196" y="692696"/>
            <a:chExt cx="1440160" cy="1793433"/>
          </a:xfrm>
        </p:grpSpPr>
        <p:grpSp>
          <p:nvGrpSpPr>
            <p:cNvPr id="52" name="组 51"/>
            <p:cNvGrpSpPr/>
            <p:nvPr/>
          </p:nvGrpSpPr>
          <p:grpSpPr>
            <a:xfrm>
              <a:off x="6815196" y="692696"/>
              <a:ext cx="1440160" cy="720080"/>
              <a:chOff x="3563888" y="2636912"/>
              <a:chExt cx="1440160" cy="720080"/>
            </a:xfrm>
          </p:grpSpPr>
          <p:sp>
            <p:nvSpPr>
              <p:cNvPr id="53" name="椭圆 52"/>
              <p:cNvSpPr/>
              <p:nvPr/>
            </p:nvSpPr>
            <p:spPr>
              <a:xfrm>
                <a:off x="3563888" y="2636912"/>
                <a:ext cx="1440160" cy="720080"/>
              </a:xfrm>
              <a:prstGeom prst="ellipse">
                <a:avLst/>
              </a:prstGeom>
              <a:solidFill>
                <a:schemeClr val="accent3"/>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54" name="文本框 53"/>
              <p:cNvSpPr txBox="1"/>
              <p:nvPr/>
            </p:nvSpPr>
            <p:spPr>
              <a:xfrm>
                <a:off x="3635896" y="2708920"/>
                <a:ext cx="1304184" cy="584776"/>
              </a:xfrm>
              <a:prstGeom prst="rect">
                <a:avLst/>
              </a:prstGeom>
              <a:noFill/>
              <a:ln w="19050">
                <a:noFill/>
              </a:ln>
            </p:spPr>
            <p:txBody>
              <a:bodyPr wrap="square" rtlCol="0">
                <a:spAutoFit/>
              </a:bodyPr>
              <a:lstStyle/>
              <a:p>
                <a:pPr algn="ctr"/>
                <a:r>
                  <a:rPr kumimoji="1" lang="en-US" altLang="zh-CN" sz="1600" dirty="0">
                    <a:latin typeface="Arial"/>
                    <a:cs typeface="Arial"/>
                  </a:rPr>
                  <a:t>Target HPC</a:t>
                </a:r>
              </a:p>
              <a:p>
                <a:pPr algn="ctr"/>
                <a:r>
                  <a:rPr kumimoji="1" lang="en-US" altLang="zh-CN" sz="1600" dirty="0">
                    <a:latin typeface="Arial"/>
                    <a:cs typeface="Arial"/>
                  </a:rPr>
                  <a:t>Application</a:t>
                </a:r>
                <a:endParaRPr kumimoji="1" lang="zh-CN" altLang="en-US" sz="1600" dirty="0">
                  <a:latin typeface="Arial"/>
                  <a:cs typeface="Arial"/>
                </a:endParaRPr>
              </a:p>
            </p:txBody>
          </p:sp>
        </p:grpSp>
        <p:sp>
          <p:nvSpPr>
            <p:cNvPr id="55" name="圆角矩形 54"/>
            <p:cNvSpPr/>
            <p:nvPr/>
          </p:nvSpPr>
          <p:spPr>
            <a:xfrm>
              <a:off x="6903991" y="1774192"/>
              <a:ext cx="1266553" cy="406392"/>
            </a:xfrm>
            <a:prstGeom prst="round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600" dirty="0">
                  <a:solidFill>
                    <a:srgbClr val="000000"/>
                  </a:solidFill>
                  <a:latin typeface="Arial"/>
                  <a:cs typeface="Arial"/>
                </a:rPr>
                <a:t>IO Profiler</a:t>
              </a:r>
              <a:endParaRPr kumimoji="1" lang="zh-CN" altLang="en-US" sz="1600" dirty="0">
                <a:solidFill>
                  <a:srgbClr val="000000"/>
                </a:solidFill>
                <a:latin typeface="Arial"/>
                <a:cs typeface="Arial"/>
              </a:endParaRPr>
            </a:p>
          </p:txBody>
        </p:sp>
        <p:cxnSp>
          <p:nvCxnSpPr>
            <p:cNvPr id="56" name="直线箭头连接符 55"/>
            <p:cNvCxnSpPr>
              <a:stCxn id="53" idx="4"/>
              <a:endCxn id="55" idx="0"/>
            </p:cNvCxnSpPr>
            <p:nvPr/>
          </p:nvCxnSpPr>
          <p:spPr>
            <a:xfrm>
              <a:off x="7535276" y="1412776"/>
              <a:ext cx="1992" cy="361416"/>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直线箭头连接符 56"/>
            <p:cNvCxnSpPr>
              <a:stCxn id="55" idx="2"/>
            </p:cNvCxnSpPr>
            <p:nvPr/>
          </p:nvCxnSpPr>
          <p:spPr>
            <a:xfrm>
              <a:off x="7537268" y="2180584"/>
              <a:ext cx="813" cy="305545"/>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9" name="文本框 58"/>
          <p:cNvSpPr txBox="1"/>
          <p:nvPr/>
        </p:nvSpPr>
        <p:spPr>
          <a:xfrm>
            <a:off x="4716016" y="3284984"/>
            <a:ext cx="1512168" cy="461665"/>
          </a:xfrm>
          <a:prstGeom prst="rect">
            <a:avLst/>
          </a:prstGeom>
          <a:noFill/>
        </p:spPr>
        <p:txBody>
          <a:bodyPr wrap="square" rtlCol="0" anchor="t">
            <a:spAutoFit/>
          </a:bodyPr>
          <a:lstStyle/>
          <a:p>
            <a:r>
              <a:rPr kumimoji="1" lang="en-US" altLang="zh-CN" sz="2400" b="1" dirty="0">
                <a:solidFill>
                  <a:schemeClr val="tx2"/>
                </a:solidFill>
                <a:latin typeface="+mn-ea"/>
                <a:cs typeface="Arial"/>
              </a:rPr>
              <a:t>ACIC</a:t>
            </a:r>
            <a:endParaRPr kumimoji="1" lang="zh-CN" altLang="en-US" sz="2400" b="1" dirty="0">
              <a:solidFill>
                <a:schemeClr val="tx2"/>
              </a:solidFill>
              <a:latin typeface="+mn-ea"/>
              <a:cs typeface="Arial"/>
            </a:endParaRPr>
          </a:p>
        </p:txBody>
      </p:sp>
      <p:sp>
        <p:nvSpPr>
          <p:cNvPr id="60" name="矩形 59"/>
          <p:cNvSpPr/>
          <p:nvPr/>
        </p:nvSpPr>
        <p:spPr>
          <a:xfrm>
            <a:off x="7092280" y="4736177"/>
            <a:ext cx="963124" cy="276999"/>
          </a:xfrm>
          <a:prstGeom prst="rect">
            <a:avLst/>
          </a:prstGeom>
        </p:spPr>
        <p:txBody>
          <a:bodyPr wrap="none">
            <a:spAutoFit/>
          </a:bodyPr>
          <a:lstStyle/>
          <a:p>
            <a:r>
              <a:rPr lang="en-US" altLang="zh-CN" baseline="30000" dirty="0"/>
              <a:t>[Olshen’84]</a:t>
            </a:r>
          </a:p>
        </p:txBody>
      </p:sp>
      <p:sp>
        <p:nvSpPr>
          <p:cNvPr id="65" name="矩形 64"/>
          <p:cNvSpPr/>
          <p:nvPr/>
        </p:nvSpPr>
        <p:spPr>
          <a:xfrm>
            <a:off x="1259632" y="6032321"/>
            <a:ext cx="809236" cy="276999"/>
          </a:xfrm>
          <a:prstGeom prst="rect">
            <a:avLst/>
          </a:prstGeom>
        </p:spPr>
        <p:txBody>
          <a:bodyPr wrap="none">
            <a:spAutoFit/>
          </a:bodyPr>
          <a:lstStyle/>
          <a:p>
            <a:r>
              <a:rPr lang="en-US" altLang="zh-CN" baseline="30000" dirty="0"/>
              <a:t>[shan’08]</a:t>
            </a:r>
            <a:endParaRPr lang="zh-CN" altLang="en-US" dirty="0"/>
          </a:p>
        </p:txBody>
      </p:sp>
      <p:grpSp>
        <p:nvGrpSpPr>
          <p:cNvPr id="68" name="组 67"/>
          <p:cNvGrpSpPr/>
          <p:nvPr/>
        </p:nvGrpSpPr>
        <p:grpSpPr>
          <a:xfrm>
            <a:off x="4222318" y="4988518"/>
            <a:ext cx="2232248" cy="1450523"/>
            <a:chOff x="4222318" y="4988518"/>
            <a:chExt cx="2232248" cy="1450523"/>
          </a:xfrm>
        </p:grpSpPr>
        <p:sp>
          <p:nvSpPr>
            <p:cNvPr id="66" name="上箭头 65"/>
            <p:cNvSpPr/>
            <p:nvPr/>
          </p:nvSpPr>
          <p:spPr>
            <a:xfrm>
              <a:off x="5045480" y="4988518"/>
              <a:ext cx="432048" cy="1080120"/>
            </a:xfrm>
            <a:prstGeom prst="upArrow">
              <a:avLst>
                <a:gd name="adj1" fmla="val 37217"/>
                <a:gd name="adj2" fmla="val 50000"/>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67" name="文本框 66"/>
            <p:cNvSpPr txBox="1"/>
            <p:nvPr/>
          </p:nvSpPr>
          <p:spPr>
            <a:xfrm>
              <a:off x="4222318" y="6069709"/>
              <a:ext cx="2232248" cy="369332"/>
            </a:xfrm>
            <a:prstGeom prst="rect">
              <a:avLst/>
            </a:prstGeom>
            <a:noFill/>
          </p:spPr>
          <p:txBody>
            <a:bodyPr wrap="square" rtlCol="0" anchor="t">
              <a:spAutoFit/>
            </a:bodyPr>
            <a:lstStyle/>
            <a:p>
              <a:r>
                <a:rPr kumimoji="1" lang="en-US" altLang="zh-CN" b="1" dirty="0" smtClean="0">
                  <a:latin typeface="+mn-ea"/>
                  <a:cs typeface="Arial"/>
                </a:rPr>
                <a:t>Crowd-Sourcing</a:t>
              </a:r>
              <a:endParaRPr kumimoji="1" lang="zh-CN" altLang="en-US" b="1" dirty="0">
                <a:latin typeface="+mn-ea"/>
                <a:cs typeface="Arial"/>
              </a:endParaRPr>
            </a:p>
          </p:txBody>
        </p:sp>
      </p:grpSp>
      <p:cxnSp>
        <p:nvCxnSpPr>
          <p:cNvPr id="71" name="直线箭头连接符 70"/>
          <p:cNvCxnSpPr>
            <a:stCxn id="26" idx="2"/>
            <a:endCxn id="6" idx="0"/>
          </p:cNvCxnSpPr>
          <p:nvPr/>
        </p:nvCxnSpPr>
        <p:spPr>
          <a:xfrm flipH="1">
            <a:off x="1637005" y="4865199"/>
            <a:ext cx="12877" cy="795197"/>
          </a:xfrm>
          <a:prstGeom prst="straightConnector1">
            <a:avLst/>
          </a:prstGeom>
          <a:ln w="38100"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72" name="直线箭头连接符 71"/>
          <p:cNvCxnSpPr>
            <a:stCxn id="27" idx="2"/>
            <a:endCxn id="23" idx="3"/>
          </p:cNvCxnSpPr>
          <p:nvPr/>
        </p:nvCxnSpPr>
        <p:spPr>
          <a:xfrm>
            <a:off x="3655459" y="4865199"/>
            <a:ext cx="3990" cy="660509"/>
          </a:xfrm>
          <a:prstGeom prst="straightConnector1">
            <a:avLst/>
          </a:prstGeom>
          <a:ln w="38100"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467237755"/>
      </p:ext>
    </p:extLst>
  </p:cSld>
  <p:clrMapOvr>
    <a:masterClrMapping/>
  </p:clrMapOvr>
  <mc:AlternateContent xmlns:mc="http://schemas.openxmlformats.org/markup-compatibility/2006" xmlns:p14="http://schemas.microsoft.com/office/powerpoint/2010/main">
    <mc:Choice Requires="p14">
      <p:transition spd="slow" p14:dur="2000" advTm="256038"/>
    </mc:Choice>
    <mc:Fallback xmlns="">
      <p:transition xmlns:p14="http://schemas.microsoft.com/office/powerpoint/2010/main" spd="slow" advTm="25603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dissolve">
                                      <p:cBhvr>
                                        <p:cTn id="12" dur="500"/>
                                        <p:tgtEl>
                                          <p:spTgt spid="5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1" nodeType="clickEffect">
                                  <p:stCondLst>
                                    <p:cond delay="0"/>
                                  </p:stCondLst>
                                  <p:childTnLst>
                                    <p:animEffect transition="out" filter="dissolve">
                                      <p:cBhvr>
                                        <p:cTn id="26" dur="500"/>
                                        <p:tgtEl>
                                          <p:spTgt spid="50"/>
                                        </p:tgtEl>
                                      </p:cBhvr>
                                    </p:animEffect>
                                    <p:set>
                                      <p:cBhvr>
                                        <p:cTn id="27" dur="1" fill="hold">
                                          <p:stCondLst>
                                            <p:cond delay="499"/>
                                          </p:stCondLst>
                                        </p:cTn>
                                        <p:tgtEl>
                                          <p:spTgt spid="50"/>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68"/>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dissolve">
                                      <p:cBhvr>
                                        <p:cTn id="34" dur="500"/>
                                        <p:tgtEl>
                                          <p:spTgt spid="51"/>
                                        </p:tgtEl>
                                      </p:cBhvr>
                                    </p:animEffect>
                                  </p:childTnLst>
                                </p:cTn>
                              </p:par>
                              <p:par>
                                <p:cTn id="35" presetID="1" presetClass="entr" presetSubtype="0"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71"/>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7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xit" presetSubtype="0" fill="hold" grpId="1" nodeType="clickEffect">
                                  <p:stCondLst>
                                    <p:cond delay="0"/>
                                  </p:stCondLst>
                                  <p:childTnLst>
                                    <p:animEffect transition="out" filter="dissolve">
                                      <p:cBhvr>
                                        <p:cTn id="44" dur="500"/>
                                        <p:tgtEl>
                                          <p:spTgt spid="51"/>
                                        </p:tgtEl>
                                      </p:cBhvr>
                                    </p:animEffect>
                                    <p:set>
                                      <p:cBhvr>
                                        <p:cTn id="45" dur="1" fill="hold">
                                          <p:stCondLst>
                                            <p:cond delay="499"/>
                                          </p:stCondLst>
                                        </p:cTn>
                                        <p:tgtEl>
                                          <p:spTgt spid="51"/>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0" grpId="0" animBg="1"/>
      <p:bldP spid="50" grpId="1" animBg="1"/>
      <p:bldP spid="51" grpId="0" animBg="1"/>
      <p:bldP spid="5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CART Example</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16</a:t>
            </a:fld>
            <a:endParaRPr lang="zh-CN" altLang="en-US"/>
          </a:p>
        </p:txBody>
      </p:sp>
      <p:grpSp>
        <p:nvGrpSpPr>
          <p:cNvPr id="6" name="组合 5"/>
          <p:cNvGrpSpPr/>
          <p:nvPr/>
        </p:nvGrpSpPr>
        <p:grpSpPr>
          <a:xfrm>
            <a:off x="467544" y="1772816"/>
            <a:ext cx="7558959" cy="4156398"/>
            <a:chOff x="46970" y="2140824"/>
            <a:chExt cx="7765390" cy="4725244"/>
          </a:xfrm>
        </p:grpSpPr>
        <p:sp>
          <p:nvSpPr>
            <p:cNvPr id="7" name="矩形 6"/>
            <p:cNvSpPr/>
            <p:nvPr/>
          </p:nvSpPr>
          <p:spPr>
            <a:xfrm>
              <a:off x="5652120" y="2140824"/>
              <a:ext cx="576064" cy="316068"/>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altLang="zh-CN" sz="2400" dirty="0" smtClean="0">
                  <a:solidFill>
                    <a:schemeClr val="tx1"/>
                  </a:solidFill>
                </a:rPr>
                <a:t>…</a:t>
              </a:r>
              <a:endParaRPr lang="zh-CN" altLang="en-US" sz="2400" dirty="0">
                <a:solidFill>
                  <a:schemeClr val="tx1"/>
                </a:solidFill>
              </a:endParaRPr>
            </a:p>
          </p:txBody>
        </p:sp>
        <p:cxnSp>
          <p:nvCxnSpPr>
            <p:cNvPr id="8" name="直接箭头连接符 7"/>
            <p:cNvCxnSpPr>
              <a:stCxn id="7" idx="2"/>
            </p:cNvCxnSpPr>
            <p:nvPr/>
          </p:nvCxnSpPr>
          <p:spPr>
            <a:xfrm>
              <a:off x="5940152" y="2456892"/>
              <a:ext cx="663250" cy="26041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stCxn id="7" idx="2"/>
            </p:cNvCxnSpPr>
            <p:nvPr/>
          </p:nvCxnSpPr>
          <p:spPr>
            <a:xfrm flipH="1">
              <a:off x="5076058" y="2456892"/>
              <a:ext cx="864095" cy="28803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3562206" y="2720172"/>
              <a:ext cx="1933677" cy="931984"/>
              <a:chOff x="2123728" y="3409255"/>
              <a:chExt cx="1933677" cy="931984"/>
            </a:xfrm>
          </p:grpSpPr>
          <p:grpSp>
            <p:nvGrpSpPr>
              <p:cNvPr id="81" name="组合 80"/>
              <p:cNvGrpSpPr/>
              <p:nvPr/>
            </p:nvGrpSpPr>
            <p:grpSpPr>
              <a:xfrm>
                <a:off x="2123728" y="3465004"/>
                <a:ext cx="1800200" cy="876235"/>
                <a:chOff x="2555776" y="3465004"/>
                <a:chExt cx="1800200" cy="876235"/>
              </a:xfrm>
            </p:grpSpPr>
            <p:sp>
              <p:nvSpPr>
                <p:cNvPr id="83" name="矩形 82"/>
                <p:cNvSpPr/>
                <p:nvPr/>
              </p:nvSpPr>
              <p:spPr>
                <a:xfrm>
                  <a:off x="2555776" y="3465004"/>
                  <a:ext cx="1800200" cy="828092"/>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84" name="直接连接符 83"/>
                <p:cNvCxnSpPr>
                  <a:stCxn id="83" idx="1"/>
                  <a:endCxn id="83" idx="3"/>
                </p:cNvCxnSpPr>
                <p:nvPr/>
              </p:nvCxnSpPr>
              <p:spPr>
                <a:xfrm>
                  <a:off x="2555776" y="3879050"/>
                  <a:ext cx="18002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2555776" y="3645024"/>
                  <a:ext cx="18002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2555776" y="4077072"/>
                  <a:ext cx="18002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987824" y="3625279"/>
                  <a:ext cx="1152128" cy="314909"/>
                </a:xfrm>
                <a:prstGeom prst="rect">
                  <a:avLst/>
                </a:prstGeom>
                <a:noFill/>
              </p:spPr>
              <p:txBody>
                <a:bodyPr wrap="square" rtlCol="0">
                  <a:spAutoFit/>
                </a:bodyPr>
                <a:lstStyle/>
                <a:p>
                  <a:r>
                    <a:rPr lang="en-US" altLang="zh-CN" sz="1200" dirty="0" smtClean="0"/>
                    <a:t>STD = 0.147</a:t>
                  </a:r>
                  <a:endParaRPr lang="zh-CN" altLang="en-US" sz="1200" dirty="0"/>
                </a:p>
              </p:txBody>
            </p:sp>
            <p:sp>
              <p:nvSpPr>
                <p:cNvPr id="88" name="TextBox 87"/>
                <p:cNvSpPr txBox="1"/>
                <p:nvPr/>
              </p:nvSpPr>
              <p:spPr>
                <a:xfrm>
                  <a:off x="2987824" y="3841302"/>
                  <a:ext cx="1152128" cy="314909"/>
                </a:xfrm>
                <a:prstGeom prst="rect">
                  <a:avLst/>
                </a:prstGeom>
                <a:noFill/>
              </p:spPr>
              <p:txBody>
                <a:bodyPr wrap="square" rtlCol="0">
                  <a:spAutoFit/>
                </a:bodyPr>
                <a:lstStyle/>
                <a:p>
                  <a:r>
                    <a:rPr lang="en-US" altLang="zh-CN" sz="1200" dirty="0" smtClean="0"/>
                    <a:t>AVG = 1.9</a:t>
                  </a:r>
                  <a:endParaRPr lang="zh-CN" altLang="en-US" sz="1200" dirty="0"/>
                </a:p>
              </p:txBody>
            </p:sp>
            <p:sp>
              <p:nvSpPr>
                <p:cNvPr id="89" name="TextBox 88"/>
                <p:cNvSpPr txBox="1"/>
                <p:nvPr/>
              </p:nvSpPr>
              <p:spPr>
                <a:xfrm>
                  <a:off x="2555776" y="4026330"/>
                  <a:ext cx="1800200" cy="314909"/>
                </a:xfrm>
                <a:prstGeom prst="rect">
                  <a:avLst/>
                </a:prstGeom>
                <a:noFill/>
              </p:spPr>
              <p:txBody>
                <a:bodyPr wrap="square" rtlCol="0">
                  <a:spAutoFit/>
                </a:bodyPr>
                <a:lstStyle/>
                <a:p>
                  <a:pPr algn="ctr"/>
                  <a:r>
                    <a:rPr lang="en-US" altLang="zh-CN" sz="1200" i="1" dirty="0" smtClean="0"/>
                    <a:t>FILE SYSTEM</a:t>
                  </a:r>
                  <a:endParaRPr lang="zh-CN" altLang="en-US" sz="1200" i="1" dirty="0"/>
                </a:p>
              </p:txBody>
            </p:sp>
          </p:grpSp>
          <p:sp>
            <p:nvSpPr>
              <p:cNvPr id="82" name="TextBox 81"/>
              <p:cNvSpPr txBox="1"/>
              <p:nvPr/>
            </p:nvSpPr>
            <p:spPr>
              <a:xfrm>
                <a:off x="2186556" y="3409255"/>
                <a:ext cx="1870849" cy="314909"/>
              </a:xfrm>
              <a:prstGeom prst="rect">
                <a:avLst/>
              </a:prstGeom>
              <a:noFill/>
            </p:spPr>
            <p:txBody>
              <a:bodyPr wrap="square" rtlCol="0">
                <a:spAutoFit/>
              </a:bodyPr>
              <a:lstStyle/>
              <a:p>
                <a:r>
                  <a:rPr lang="en-US" altLang="zh-CN" sz="1200" b="1" dirty="0" smtClean="0"/>
                  <a:t>REQUEST &lt;= 34MB</a:t>
                </a:r>
                <a:endParaRPr lang="zh-CN" altLang="en-US" sz="1200" b="1" dirty="0"/>
              </a:p>
            </p:txBody>
          </p:sp>
        </p:grpSp>
        <p:grpSp>
          <p:nvGrpSpPr>
            <p:cNvPr id="11" name="组合 10"/>
            <p:cNvGrpSpPr/>
            <p:nvPr/>
          </p:nvGrpSpPr>
          <p:grpSpPr>
            <a:xfrm>
              <a:off x="1907704" y="3861048"/>
              <a:ext cx="1440160" cy="943234"/>
              <a:chOff x="1475656" y="4509120"/>
              <a:chExt cx="1440160" cy="943234"/>
            </a:xfrm>
          </p:grpSpPr>
          <p:sp>
            <p:nvSpPr>
              <p:cNvPr id="73" name="矩形 72"/>
              <p:cNvSpPr/>
              <p:nvPr/>
            </p:nvSpPr>
            <p:spPr>
              <a:xfrm>
                <a:off x="1475656" y="4576121"/>
                <a:ext cx="1440160" cy="828092"/>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74" name="直接连接符 73"/>
              <p:cNvCxnSpPr>
                <a:stCxn id="73" idx="1"/>
                <a:endCxn id="73" idx="3"/>
              </p:cNvCxnSpPr>
              <p:nvPr/>
            </p:nvCxnSpPr>
            <p:spPr>
              <a:xfrm>
                <a:off x="1475656" y="4990167"/>
                <a:ext cx="144016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75656" y="4756141"/>
                <a:ext cx="1440160" cy="1153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475656" y="5188189"/>
                <a:ext cx="144016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691680" y="4736395"/>
                <a:ext cx="1152128" cy="314909"/>
              </a:xfrm>
              <a:prstGeom prst="rect">
                <a:avLst/>
              </a:prstGeom>
              <a:noFill/>
            </p:spPr>
            <p:txBody>
              <a:bodyPr wrap="square" rtlCol="0">
                <a:spAutoFit/>
              </a:bodyPr>
              <a:lstStyle/>
              <a:p>
                <a:r>
                  <a:rPr lang="en-US" altLang="zh-CN" sz="1200" dirty="0" smtClean="0"/>
                  <a:t>STD = 0.069</a:t>
                </a:r>
                <a:endParaRPr lang="zh-CN" altLang="en-US" sz="1200" dirty="0"/>
              </a:p>
            </p:txBody>
          </p:sp>
          <p:sp>
            <p:nvSpPr>
              <p:cNvPr id="78" name="TextBox 77"/>
              <p:cNvSpPr txBox="1"/>
              <p:nvPr/>
            </p:nvSpPr>
            <p:spPr>
              <a:xfrm>
                <a:off x="1763688" y="4952419"/>
                <a:ext cx="1152128" cy="314909"/>
              </a:xfrm>
              <a:prstGeom prst="rect">
                <a:avLst/>
              </a:prstGeom>
              <a:noFill/>
            </p:spPr>
            <p:txBody>
              <a:bodyPr wrap="square" rtlCol="0">
                <a:spAutoFit/>
              </a:bodyPr>
              <a:lstStyle/>
              <a:p>
                <a:r>
                  <a:rPr lang="en-US" altLang="zh-CN" sz="1200" dirty="0" smtClean="0"/>
                  <a:t>AVG = 2.2</a:t>
                </a:r>
                <a:endParaRPr lang="zh-CN" altLang="en-US" sz="1200" dirty="0"/>
              </a:p>
            </p:txBody>
          </p:sp>
          <p:sp>
            <p:nvSpPr>
              <p:cNvPr id="79" name="TextBox 78"/>
              <p:cNvSpPr txBox="1"/>
              <p:nvPr/>
            </p:nvSpPr>
            <p:spPr>
              <a:xfrm>
                <a:off x="1691680" y="5137445"/>
                <a:ext cx="1152128" cy="314909"/>
              </a:xfrm>
              <a:prstGeom prst="rect">
                <a:avLst/>
              </a:prstGeom>
              <a:noFill/>
            </p:spPr>
            <p:txBody>
              <a:bodyPr wrap="square" rtlCol="0">
                <a:spAutoFit/>
              </a:bodyPr>
              <a:lstStyle/>
              <a:p>
                <a:r>
                  <a:rPr lang="en-US" altLang="zh-CN" sz="1200" i="1" dirty="0" smtClean="0"/>
                  <a:t>DATA_SIZE</a:t>
                </a:r>
                <a:endParaRPr lang="zh-CN" altLang="en-US" sz="1200" i="1" dirty="0"/>
              </a:p>
            </p:txBody>
          </p:sp>
          <p:sp>
            <p:nvSpPr>
              <p:cNvPr id="80" name="TextBox 79"/>
              <p:cNvSpPr txBox="1"/>
              <p:nvPr/>
            </p:nvSpPr>
            <p:spPr>
              <a:xfrm>
                <a:off x="1907704" y="4509120"/>
                <a:ext cx="792088" cy="314909"/>
              </a:xfrm>
              <a:prstGeom prst="rect">
                <a:avLst/>
              </a:prstGeom>
              <a:noFill/>
            </p:spPr>
            <p:txBody>
              <a:bodyPr wrap="square" rtlCol="0">
                <a:spAutoFit/>
              </a:bodyPr>
              <a:lstStyle/>
              <a:p>
                <a:r>
                  <a:rPr lang="en-US" altLang="zh-CN" sz="1200" b="1" dirty="0" smtClean="0"/>
                  <a:t>PVFS2</a:t>
                </a:r>
                <a:endParaRPr lang="zh-CN" altLang="en-US" sz="1200" b="1" dirty="0"/>
              </a:p>
            </p:txBody>
          </p:sp>
        </p:grpSp>
        <p:grpSp>
          <p:nvGrpSpPr>
            <p:cNvPr id="12" name="组合 11"/>
            <p:cNvGrpSpPr/>
            <p:nvPr/>
          </p:nvGrpSpPr>
          <p:grpSpPr>
            <a:xfrm>
              <a:off x="5508104" y="3861048"/>
              <a:ext cx="1440160" cy="943234"/>
              <a:chOff x="3851920" y="4509120"/>
              <a:chExt cx="1440160" cy="943234"/>
            </a:xfrm>
          </p:grpSpPr>
          <p:sp>
            <p:nvSpPr>
              <p:cNvPr id="65" name="矩形 64"/>
              <p:cNvSpPr/>
              <p:nvPr/>
            </p:nvSpPr>
            <p:spPr>
              <a:xfrm>
                <a:off x="3851920" y="4576121"/>
                <a:ext cx="1368152" cy="828092"/>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66" name="直接连接符 65"/>
              <p:cNvCxnSpPr>
                <a:stCxn id="65" idx="1"/>
              </p:cNvCxnSpPr>
              <p:nvPr/>
            </p:nvCxnSpPr>
            <p:spPr>
              <a:xfrm>
                <a:off x="3851920" y="4990167"/>
                <a:ext cx="13681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3851920" y="4756141"/>
                <a:ext cx="13681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3851920" y="5188189"/>
                <a:ext cx="13681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067944" y="4736395"/>
                <a:ext cx="1152128" cy="314909"/>
              </a:xfrm>
              <a:prstGeom prst="rect">
                <a:avLst/>
              </a:prstGeom>
              <a:noFill/>
            </p:spPr>
            <p:txBody>
              <a:bodyPr wrap="square" rtlCol="0">
                <a:spAutoFit/>
              </a:bodyPr>
              <a:lstStyle/>
              <a:p>
                <a:r>
                  <a:rPr lang="en-US" altLang="zh-CN" sz="1200" dirty="0" smtClean="0"/>
                  <a:t>STD = 0.202</a:t>
                </a:r>
                <a:endParaRPr lang="zh-CN" altLang="en-US" sz="1200" dirty="0"/>
              </a:p>
            </p:txBody>
          </p:sp>
          <p:sp>
            <p:nvSpPr>
              <p:cNvPr id="70" name="TextBox 69"/>
              <p:cNvSpPr txBox="1"/>
              <p:nvPr/>
            </p:nvSpPr>
            <p:spPr>
              <a:xfrm>
                <a:off x="4139952" y="4952419"/>
                <a:ext cx="1152128" cy="314909"/>
              </a:xfrm>
              <a:prstGeom prst="rect">
                <a:avLst/>
              </a:prstGeom>
              <a:noFill/>
            </p:spPr>
            <p:txBody>
              <a:bodyPr wrap="square" rtlCol="0">
                <a:spAutoFit/>
              </a:bodyPr>
              <a:lstStyle/>
              <a:p>
                <a:r>
                  <a:rPr lang="en-US" altLang="zh-CN" sz="1200" dirty="0" smtClean="0"/>
                  <a:t>AVG = 1.3</a:t>
                </a:r>
                <a:endParaRPr lang="zh-CN" altLang="en-US" sz="1200" dirty="0"/>
              </a:p>
            </p:txBody>
          </p:sp>
          <p:sp>
            <p:nvSpPr>
              <p:cNvPr id="71" name="TextBox 70"/>
              <p:cNvSpPr txBox="1"/>
              <p:nvPr/>
            </p:nvSpPr>
            <p:spPr>
              <a:xfrm>
                <a:off x="4067944" y="5137445"/>
                <a:ext cx="1152128" cy="314909"/>
              </a:xfrm>
              <a:prstGeom prst="rect">
                <a:avLst/>
              </a:prstGeom>
              <a:noFill/>
            </p:spPr>
            <p:txBody>
              <a:bodyPr wrap="square" rtlCol="0">
                <a:spAutoFit/>
              </a:bodyPr>
              <a:lstStyle/>
              <a:p>
                <a:r>
                  <a:rPr lang="en-US" altLang="zh-CN" sz="1200" i="1" dirty="0" smtClean="0"/>
                  <a:t>DATA_SIZE</a:t>
                </a:r>
                <a:endParaRPr lang="zh-CN" altLang="en-US" sz="1200" i="1" dirty="0"/>
              </a:p>
            </p:txBody>
          </p:sp>
          <p:sp>
            <p:nvSpPr>
              <p:cNvPr id="72" name="TextBox 71"/>
              <p:cNvSpPr txBox="1"/>
              <p:nvPr/>
            </p:nvSpPr>
            <p:spPr>
              <a:xfrm>
                <a:off x="4283968" y="4509120"/>
                <a:ext cx="792088" cy="314909"/>
              </a:xfrm>
              <a:prstGeom prst="rect">
                <a:avLst/>
              </a:prstGeom>
              <a:noFill/>
            </p:spPr>
            <p:txBody>
              <a:bodyPr wrap="square" rtlCol="0">
                <a:spAutoFit/>
              </a:bodyPr>
              <a:lstStyle/>
              <a:p>
                <a:r>
                  <a:rPr lang="en-US" altLang="zh-CN" sz="1200" b="1" dirty="0" smtClean="0"/>
                  <a:t>NFS</a:t>
                </a:r>
                <a:endParaRPr lang="zh-CN" altLang="en-US" sz="1200" b="1" dirty="0"/>
              </a:p>
            </p:txBody>
          </p:sp>
        </p:grpSp>
        <p:grpSp>
          <p:nvGrpSpPr>
            <p:cNvPr id="13" name="组合 12"/>
            <p:cNvGrpSpPr/>
            <p:nvPr/>
          </p:nvGrpSpPr>
          <p:grpSpPr>
            <a:xfrm>
              <a:off x="638765" y="4964544"/>
              <a:ext cx="1479490" cy="928920"/>
              <a:chOff x="1214829" y="5608569"/>
              <a:chExt cx="1479490" cy="1006331"/>
            </a:xfrm>
          </p:grpSpPr>
          <p:sp>
            <p:nvSpPr>
              <p:cNvPr id="57" name="矩形 56"/>
              <p:cNvSpPr/>
              <p:nvPr/>
            </p:nvSpPr>
            <p:spPr>
              <a:xfrm>
                <a:off x="1214829" y="5661247"/>
                <a:ext cx="1448959" cy="895095"/>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58" name="直接连接符 57"/>
              <p:cNvCxnSpPr>
                <a:stCxn id="57" idx="1"/>
                <a:endCxn id="57" idx="3"/>
              </p:cNvCxnSpPr>
              <p:nvPr/>
            </p:nvCxnSpPr>
            <p:spPr>
              <a:xfrm>
                <a:off x="1214829" y="6108795"/>
                <a:ext cx="144895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1214830" y="5908269"/>
                <a:ext cx="1448959" cy="112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V="1">
                <a:off x="1214830" y="6340317"/>
                <a:ext cx="1448958" cy="2267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03648" y="5823046"/>
                <a:ext cx="1152128" cy="341151"/>
              </a:xfrm>
              <a:prstGeom prst="rect">
                <a:avLst/>
              </a:prstGeom>
              <a:noFill/>
            </p:spPr>
            <p:txBody>
              <a:bodyPr wrap="square" rtlCol="0">
                <a:spAutoFit/>
              </a:bodyPr>
              <a:lstStyle/>
              <a:p>
                <a:r>
                  <a:rPr lang="en-US" altLang="zh-CN" sz="1200" dirty="0" smtClean="0"/>
                  <a:t>STD = 0.041</a:t>
                </a:r>
                <a:endParaRPr lang="zh-CN" altLang="en-US" sz="1200" dirty="0"/>
              </a:p>
            </p:txBody>
          </p:sp>
          <p:sp>
            <p:nvSpPr>
              <p:cNvPr id="62" name="TextBox 61"/>
              <p:cNvSpPr txBox="1"/>
              <p:nvPr/>
            </p:nvSpPr>
            <p:spPr>
              <a:xfrm>
                <a:off x="1453809" y="6025976"/>
                <a:ext cx="1152128" cy="341151"/>
              </a:xfrm>
              <a:prstGeom prst="rect">
                <a:avLst/>
              </a:prstGeom>
              <a:noFill/>
            </p:spPr>
            <p:txBody>
              <a:bodyPr wrap="square" rtlCol="0">
                <a:spAutoFit/>
              </a:bodyPr>
              <a:lstStyle/>
              <a:p>
                <a:r>
                  <a:rPr lang="en-US" altLang="zh-CN" sz="1200" dirty="0" smtClean="0"/>
                  <a:t>AVG = 2.1</a:t>
                </a:r>
                <a:endParaRPr lang="zh-CN" altLang="en-US" sz="1200" dirty="0"/>
              </a:p>
            </p:txBody>
          </p:sp>
          <p:sp>
            <p:nvSpPr>
              <p:cNvPr id="63" name="TextBox 62"/>
              <p:cNvSpPr txBox="1"/>
              <p:nvPr/>
            </p:nvSpPr>
            <p:spPr>
              <a:xfrm>
                <a:off x="1507287" y="6273748"/>
                <a:ext cx="946998" cy="341152"/>
              </a:xfrm>
              <a:prstGeom prst="rect">
                <a:avLst/>
              </a:prstGeom>
              <a:noFill/>
            </p:spPr>
            <p:txBody>
              <a:bodyPr wrap="square" rtlCol="0">
                <a:spAutoFit/>
              </a:bodyPr>
              <a:lstStyle/>
              <a:p>
                <a:r>
                  <a:rPr lang="en-US" altLang="zh-CN" sz="1200" i="1" dirty="0" smtClean="0"/>
                  <a:t>DEVICE</a:t>
                </a:r>
                <a:endParaRPr lang="zh-CN" altLang="en-US" sz="1200" i="1" dirty="0"/>
              </a:p>
            </p:txBody>
          </p:sp>
          <p:sp>
            <p:nvSpPr>
              <p:cNvPr id="64" name="TextBox 63"/>
              <p:cNvSpPr txBox="1"/>
              <p:nvPr/>
            </p:nvSpPr>
            <p:spPr>
              <a:xfrm>
                <a:off x="1436751" y="5608569"/>
                <a:ext cx="1257568" cy="341151"/>
              </a:xfrm>
              <a:prstGeom prst="rect">
                <a:avLst/>
              </a:prstGeom>
              <a:noFill/>
            </p:spPr>
            <p:txBody>
              <a:bodyPr wrap="square" rtlCol="0">
                <a:spAutoFit/>
              </a:bodyPr>
              <a:lstStyle/>
              <a:p>
                <a:r>
                  <a:rPr lang="en-US" altLang="zh-CN" sz="1200" b="1" dirty="0" smtClean="0"/>
                  <a:t>&lt;= 24MB</a:t>
                </a:r>
                <a:endParaRPr lang="zh-CN" altLang="en-US" sz="1200" b="1" dirty="0"/>
              </a:p>
            </p:txBody>
          </p:sp>
        </p:grpSp>
        <p:grpSp>
          <p:nvGrpSpPr>
            <p:cNvPr id="14" name="组合 13"/>
            <p:cNvGrpSpPr/>
            <p:nvPr/>
          </p:nvGrpSpPr>
          <p:grpSpPr>
            <a:xfrm>
              <a:off x="6588224" y="5024179"/>
              <a:ext cx="1224136" cy="821249"/>
              <a:chOff x="6084168" y="4233242"/>
              <a:chExt cx="1224136" cy="765808"/>
            </a:xfrm>
          </p:grpSpPr>
          <p:sp>
            <p:nvSpPr>
              <p:cNvPr id="51" name="矩形 50"/>
              <p:cNvSpPr/>
              <p:nvPr/>
            </p:nvSpPr>
            <p:spPr>
              <a:xfrm>
                <a:off x="6084168" y="4293095"/>
                <a:ext cx="1152128" cy="676201"/>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52" name="直接连接符 51"/>
              <p:cNvCxnSpPr/>
              <p:nvPr/>
            </p:nvCxnSpPr>
            <p:spPr>
              <a:xfrm>
                <a:off x="6084168" y="4746410"/>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6084168" y="4511543"/>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156176" y="4459900"/>
                <a:ext cx="1152128" cy="293650"/>
              </a:xfrm>
              <a:prstGeom prst="rect">
                <a:avLst/>
              </a:prstGeom>
              <a:noFill/>
            </p:spPr>
            <p:txBody>
              <a:bodyPr wrap="square" rtlCol="0">
                <a:spAutoFit/>
              </a:bodyPr>
              <a:lstStyle/>
              <a:p>
                <a:r>
                  <a:rPr lang="en-US" altLang="zh-CN" sz="1200" dirty="0" smtClean="0"/>
                  <a:t>STD = 0.014</a:t>
                </a:r>
                <a:endParaRPr lang="zh-CN" altLang="en-US" sz="1200" dirty="0"/>
              </a:p>
            </p:txBody>
          </p:sp>
          <p:sp>
            <p:nvSpPr>
              <p:cNvPr id="55" name="TextBox 54"/>
              <p:cNvSpPr txBox="1"/>
              <p:nvPr/>
            </p:nvSpPr>
            <p:spPr>
              <a:xfrm>
                <a:off x="6156176" y="4705400"/>
                <a:ext cx="1152128" cy="293650"/>
              </a:xfrm>
              <a:prstGeom prst="rect">
                <a:avLst/>
              </a:prstGeom>
              <a:noFill/>
            </p:spPr>
            <p:txBody>
              <a:bodyPr wrap="square" rtlCol="0">
                <a:spAutoFit/>
              </a:bodyPr>
              <a:lstStyle/>
              <a:p>
                <a:r>
                  <a:rPr lang="en-US" altLang="zh-CN" sz="1200" dirty="0" smtClean="0"/>
                  <a:t>AVG = 0.8</a:t>
                </a:r>
                <a:endParaRPr lang="zh-CN" altLang="en-US" sz="1200" dirty="0"/>
              </a:p>
            </p:txBody>
          </p:sp>
          <p:sp>
            <p:nvSpPr>
              <p:cNvPr id="56" name="TextBox 55"/>
              <p:cNvSpPr txBox="1"/>
              <p:nvPr/>
            </p:nvSpPr>
            <p:spPr>
              <a:xfrm>
                <a:off x="6156176" y="4233242"/>
                <a:ext cx="1080120" cy="293650"/>
              </a:xfrm>
              <a:prstGeom prst="rect">
                <a:avLst/>
              </a:prstGeom>
              <a:noFill/>
            </p:spPr>
            <p:txBody>
              <a:bodyPr wrap="square" rtlCol="0">
                <a:spAutoFit/>
              </a:bodyPr>
              <a:lstStyle/>
              <a:p>
                <a:r>
                  <a:rPr lang="en-US" altLang="zh-CN" sz="1200" b="1" dirty="0" smtClean="0"/>
                  <a:t>&gt; 24576 KB</a:t>
                </a:r>
                <a:endParaRPr lang="zh-CN" altLang="en-US" sz="1200" b="1" dirty="0"/>
              </a:p>
            </p:txBody>
          </p:sp>
        </p:grpSp>
        <p:grpSp>
          <p:nvGrpSpPr>
            <p:cNvPr id="15" name="组合 14"/>
            <p:cNvGrpSpPr/>
            <p:nvPr/>
          </p:nvGrpSpPr>
          <p:grpSpPr>
            <a:xfrm>
              <a:off x="4788024" y="5013175"/>
              <a:ext cx="1266075" cy="827911"/>
              <a:chOff x="5508104" y="5600492"/>
              <a:chExt cx="1389152" cy="761995"/>
            </a:xfrm>
          </p:grpSpPr>
          <p:sp>
            <p:nvSpPr>
              <p:cNvPr id="45" name="矩形 44"/>
              <p:cNvSpPr/>
              <p:nvPr/>
            </p:nvSpPr>
            <p:spPr>
              <a:xfrm>
                <a:off x="5508104" y="5660345"/>
                <a:ext cx="1343136" cy="676201"/>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46" name="直接连接符 45"/>
              <p:cNvCxnSpPr/>
              <p:nvPr/>
            </p:nvCxnSpPr>
            <p:spPr>
              <a:xfrm flipV="1">
                <a:off x="5508104" y="6104548"/>
                <a:ext cx="1310144" cy="9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5508104" y="5878793"/>
                <a:ext cx="13431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666121" y="5827149"/>
                <a:ext cx="1152128" cy="289837"/>
              </a:xfrm>
              <a:prstGeom prst="rect">
                <a:avLst/>
              </a:prstGeom>
              <a:noFill/>
            </p:spPr>
            <p:txBody>
              <a:bodyPr wrap="square" rtlCol="0">
                <a:spAutoFit/>
              </a:bodyPr>
              <a:lstStyle/>
              <a:p>
                <a:r>
                  <a:rPr lang="en-US" altLang="zh-CN" sz="1200" dirty="0" smtClean="0"/>
                  <a:t>STD = 0.03</a:t>
                </a:r>
                <a:endParaRPr lang="zh-CN" altLang="en-US" sz="1200" dirty="0"/>
              </a:p>
            </p:txBody>
          </p:sp>
          <p:sp>
            <p:nvSpPr>
              <p:cNvPr id="49" name="TextBox 48"/>
              <p:cNvSpPr txBox="1"/>
              <p:nvPr/>
            </p:nvSpPr>
            <p:spPr>
              <a:xfrm>
                <a:off x="5745128" y="6072650"/>
                <a:ext cx="1152128" cy="289837"/>
              </a:xfrm>
              <a:prstGeom prst="rect">
                <a:avLst/>
              </a:prstGeom>
              <a:noFill/>
            </p:spPr>
            <p:txBody>
              <a:bodyPr wrap="square" rtlCol="0">
                <a:spAutoFit/>
              </a:bodyPr>
              <a:lstStyle/>
              <a:p>
                <a:r>
                  <a:rPr lang="en-US" altLang="zh-CN" sz="1200" dirty="0" smtClean="0"/>
                  <a:t>AVG = 1.6</a:t>
                </a:r>
                <a:endParaRPr lang="zh-CN" altLang="en-US" sz="1200" dirty="0"/>
              </a:p>
            </p:txBody>
          </p:sp>
          <p:sp>
            <p:nvSpPr>
              <p:cNvPr id="50" name="TextBox 49"/>
              <p:cNvSpPr txBox="1"/>
              <p:nvPr/>
            </p:nvSpPr>
            <p:spPr>
              <a:xfrm>
                <a:off x="5587112" y="5600492"/>
                <a:ext cx="1310144" cy="289837"/>
              </a:xfrm>
              <a:prstGeom prst="rect">
                <a:avLst/>
              </a:prstGeom>
              <a:noFill/>
            </p:spPr>
            <p:txBody>
              <a:bodyPr wrap="square" rtlCol="0">
                <a:spAutoFit/>
              </a:bodyPr>
              <a:lstStyle/>
              <a:p>
                <a:r>
                  <a:rPr lang="en-US" altLang="zh-CN" sz="1200" b="1" dirty="0" smtClean="0"/>
                  <a:t>&lt;= 24576 KB</a:t>
                </a:r>
                <a:endParaRPr lang="zh-CN" altLang="en-US" sz="1200" b="1" dirty="0"/>
              </a:p>
            </p:txBody>
          </p:sp>
        </p:grpSp>
        <p:grpSp>
          <p:nvGrpSpPr>
            <p:cNvPr id="16" name="组合 15"/>
            <p:cNvGrpSpPr/>
            <p:nvPr/>
          </p:nvGrpSpPr>
          <p:grpSpPr>
            <a:xfrm>
              <a:off x="2771800" y="5013178"/>
              <a:ext cx="1713639" cy="798943"/>
              <a:chOff x="3269328" y="5580747"/>
              <a:chExt cx="1713639" cy="796612"/>
            </a:xfrm>
          </p:grpSpPr>
          <p:sp>
            <p:nvSpPr>
              <p:cNvPr id="39" name="矩形 38"/>
              <p:cNvSpPr/>
              <p:nvPr/>
            </p:nvSpPr>
            <p:spPr>
              <a:xfrm>
                <a:off x="3269328" y="5640600"/>
                <a:ext cx="1269793" cy="667637"/>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40" name="直接连接符 39"/>
              <p:cNvCxnSpPr/>
              <p:nvPr/>
            </p:nvCxnSpPr>
            <p:spPr>
              <a:xfrm>
                <a:off x="3269328" y="6093915"/>
                <a:ext cx="126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269328" y="5859048"/>
                <a:ext cx="126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47864" y="5807404"/>
                <a:ext cx="1152128" cy="313991"/>
              </a:xfrm>
              <a:prstGeom prst="rect">
                <a:avLst/>
              </a:prstGeom>
              <a:noFill/>
            </p:spPr>
            <p:txBody>
              <a:bodyPr wrap="square" rtlCol="0">
                <a:spAutoFit/>
              </a:bodyPr>
              <a:lstStyle/>
              <a:p>
                <a:r>
                  <a:rPr lang="en-US" altLang="zh-CN" sz="1200" dirty="0" smtClean="0"/>
                  <a:t>STD = 0.066</a:t>
                </a:r>
                <a:endParaRPr lang="zh-CN" altLang="en-US" sz="1200" dirty="0"/>
              </a:p>
            </p:txBody>
          </p:sp>
          <p:sp>
            <p:nvSpPr>
              <p:cNvPr id="43" name="TextBox 42"/>
              <p:cNvSpPr txBox="1"/>
              <p:nvPr/>
            </p:nvSpPr>
            <p:spPr>
              <a:xfrm>
                <a:off x="3419872" y="6063368"/>
                <a:ext cx="1489121" cy="313991"/>
              </a:xfrm>
              <a:prstGeom prst="rect">
                <a:avLst/>
              </a:prstGeom>
              <a:noFill/>
            </p:spPr>
            <p:txBody>
              <a:bodyPr wrap="square" rtlCol="0">
                <a:spAutoFit/>
              </a:bodyPr>
              <a:lstStyle/>
              <a:p>
                <a:r>
                  <a:rPr lang="en-US" altLang="zh-CN" sz="1200" dirty="0" smtClean="0"/>
                  <a:t>AVG = 2.4</a:t>
                </a:r>
                <a:endParaRPr lang="zh-CN" altLang="en-US" sz="1200" dirty="0"/>
              </a:p>
            </p:txBody>
          </p:sp>
          <p:sp>
            <p:nvSpPr>
              <p:cNvPr id="44" name="TextBox 43"/>
              <p:cNvSpPr txBox="1"/>
              <p:nvPr/>
            </p:nvSpPr>
            <p:spPr>
              <a:xfrm>
                <a:off x="3344499" y="5580747"/>
                <a:ext cx="1638468" cy="313991"/>
              </a:xfrm>
              <a:prstGeom prst="rect">
                <a:avLst/>
              </a:prstGeom>
              <a:noFill/>
            </p:spPr>
            <p:txBody>
              <a:bodyPr wrap="square" rtlCol="0">
                <a:spAutoFit/>
              </a:bodyPr>
              <a:lstStyle/>
              <a:p>
                <a:r>
                  <a:rPr lang="en-US" altLang="zh-CN" sz="1200" b="1" dirty="0" smtClean="0"/>
                  <a:t>&gt; 24MB</a:t>
                </a:r>
                <a:endParaRPr lang="zh-CN" altLang="en-US" sz="1200" b="1" dirty="0"/>
              </a:p>
            </p:txBody>
          </p:sp>
        </p:grpSp>
        <p:grpSp>
          <p:nvGrpSpPr>
            <p:cNvPr id="17" name="组合 16"/>
            <p:cNvGrpSpPr/>
            <p:nvPr/>
          </p:nvGrpSpPr>
          <p:grpSpPr>
            <a:xfrm>
              <a:off x="1868436" y="6077620"/>
              <a:ext cx="1302672" cy="788448"/>
              <a:chOff x="3269328" y="5580747"/>
              <a:chExt cx="1302672" cy="786148"/>
            </a:xfrm>
          </p:grpSpPr>
          <p:sp>
            <p:nvSpPr>
              <p:cNvPr id="33" name="矩形 32"/>
              <p:cNvSpPr/>
              <p:nvPr/>
            </p:nvSpPr>
            <p:spPr>
              <a:xfrm>
                <a:off x="3269328" y="5640600"/>
                <a:ext cx="1266668" cy="676201"/>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34" name="直接连接符 33"/>
              <p:cNvCxnSpPr/>
              <p:nvPr/>
            </p:nvCxnSpPr>
            <p:spPr>
              <a:xfrm>
                <a:off x="3269328" y="6093915"/>
                <a:ext cx="126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269328" y="5859048"/>
                <a:ext cx="126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47864" y="5807404"/>
                <a:ext cx="1152128" cy="313991"/>
              </a:xfrm>
              <a:prstGeom prst="rect">
                <a:avLst/>
              </a:prstGeom>
              <a:noFill/>
            </p:spPr>
            <p:txBody>
              <a:bodyPr wrap="square" rtlCol="0">
                <a:spAutoFit/>
              </a:bodyPr>
              <a:lstStyle/>
              <a:p>
                <a:r>
                  <a:rPr lang="en-US" altLang="zh-CN" sz="1200" dirty="0" smtClean="0"/>
                  <a:t>STD = 0.006</a:t>
                </a:r>
                <a:endParaRPr lang="zh-CN" altLang="en-US" sz="1200" dirty="0"/>
              </a:p>
            </p:txBody>
          </p:sp>
          <p:sp>
            <p:nvSpPr>
              <p:cNvPr id="37" name="TextBox 36"/>
              <p:cNvSpPr txBox="1"/>
              <p:nvPr/>
            </p:nvSpPr>
            <p:spPr>
              <a:xfrm>
                <a:off x="3419872" y="6052904"/>
                <a:ext cx="1152128" cy="313991"/>
              </a:xfrm>
              <a:prstGeom prst="rect">
                <a:avLst/>
              </a:prstGeom>
              <a:noFill/>
            </p:spPr>
            <p:txBody>
              <a:bodyPr wrap="square" rtlCol="0">
                <a:spAutoFit/>
              </a:bodyPr>
              <a:lstStyle/>
              <a:p>
                <a:r>
                  <a:rPr lang="en-US" altLang="zh-CN" sz="1200" dirty="0" smtClean="0"/>
                  <a:t>AVG = 2.2</a:t>
                </a:r>
                <a:endParaRPr lang="zh-CN" altLang="en-US" sz="1200" dirty="0"/>
              </a:p>
            </p:txBody>
          </p:sp>
          <p:sp>
            <p:nvSpPr>
              <p:cNvPr id="38" name="TextBox 37"/>
              <p:cNvSpPr txBox="1"/>
              <p:nvPr/>
            </p:nvSpPr>
            <p:spPr>
              <a:xfrm>
                <a:off x="3344500" y="5580747"/>
                <a:ext cx="1227500" cy="313991"/>
              </a:xfrm>
              <a:prstGeom prst="rect">
                <a:avLst/>
              </a:prstGeom>
              <a:noFill/>
            </p:spPr>
            <p:txBody>
              <a:bodyPr wrap="square" rtlCol="0">
                <a:spAutoFit/>
              </a:bodyPr>
              <a:lstStyle/>
              <a:p>
                <a:r>
                  <a:rPr lang="en-US" altLang="zh-CN" sz="1200" b="1" dirty="0" smtClean="0"/>
                  <a:t>ephemeral</a:t>
                </a:r>
                <a:endParaRPr lang="zh-CN" altLang="en-US" sz="1200" b="1" dirty="0"/>
              </a:p>
            </p:txBody>
          </p:sp>
        </p:grpSp>
        <p:grpSp>
          <p:nvGrpSpPr>
            <p:cNvPr id="18" name="组合 17"/>
            <p:cNvGrpSpPr/>
            <p:nvPr/>
          </p:nvGrpSpPr>
          <p:grpSpPr>
            <a:xfrm>
              <a:off x="46970" y="6077620"/>
              <a:ext cx="1302672" cy="788448"/>
              <a:chOff x="3269328" y="5580747"/>
              <a:chExt cx="1302672" cy="786148"/>
            </a:xfrm>
          </p:grpSpPr>
          <p:sp>
            <p:nvSpPr>
              <p:cNvPr id="27" name="矩形 26"/>
              <p:cNvSpPr/>
              <p:nvPr/>
            </p:nvSpPr>
            <p:spPr>
              <a:xfrm>
                <a:off x="3269328" y="5640600"/>
                <a:ext cx="1266668" cy="676201"/>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28" name="直接连接符 27"/>
              <p:cNvCxnSpPr/>
              <p:nvPr/>
            </p:nvCxnSpPr>
            <p:spPr>
              <a:xfrm>
                <a:off x="3269328" y="6093915"/>
                <a:ext cx="126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3269328" y="5859048"/>
                <a:ext cx="1266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347864" y="5807404"/>
                <a:ext cx="1152128" cy="313991"/>
              </a:xfrm>
              <a:prstGeom prst="rect">
                <a:avLst/>
              </a:prstGeom>
              <a:noFill/>
            </p:spPr>
            <p:txBody>
              <a:bodyPr wrap="square" rtlCol="0">
                <a:spAutoFit/>
              </a:bodyPr>
              <a:lstStyle/>
              <a:p>
                <a:r>
                  <a:rPr lang="en-US" altLang="zh-CN" sz="1200" dirty="0" smtClean="0"/>
                  <a:t>STD = 0.001</a:t>
                </a:r>
                <a:endParaRPr lang="zh-CN" altLang="en-US" sz="1200" dirty="0"/>
              </a:p>
            </p:txBody>
          </p:sp>
          <p:sp>
            <p:nvSpPr>
              <p:cNvPr id="31" name="TextBox 30"/>
              <p:cNvSpPr txBox="1"/>
              <p:nvPr/>
            </p:nvSpPr>
            <p:spPr>
              <a:xfrm>
                <a:off x="3419872" y="6052904"/>
                <a:ext cx="1152128" cy="313991"/>
              </a:xfrm>
              <a:prstGeom prst="rect">
                <a:avLst/>
              </a:prstGeom>
              <a:noFill/>
            </p:spPr>
            <p:txBody>
              <a:bodyPr wrap="square" rtlCol="0">
                <a:spAutoFit/>
              </a:bodyPr>
              <a:lstStyle/>
              <a:p>
                <a:r>
                  <a:rPr lang="en-US" altLang="zh-CN" sz="1200" dirty="0" smtClean="0"/>
                  <a:t>AVG = 2.0</a:t>
                </a:r>
                <a:endParaRPr lang="zh-CN" altLang="en-US" sz="1200" dirty="0"/>
              </a:p>
            </p:txBody>
          </p:sp>
          <p:sp>
            <p:nvSpPr>
              <p:cNvPr id="32" name="TextBox 31"/>
              <p:cNvSpPr txBox="1"/>
              <p:nvPr/>
            </p:nvSpPr>
            <p:spPr>
              <a:xfrm>
                <a:off x="3654094" y="5580747"/>
                <a:ext cx="651436" cy="313991"/>
              </a:xfrm>
              <a:prstGeom prst="rect">
                <a:avLst/>
              </a:prstGeom>
              <a:noFill/>
            </p:spPr>
            <p:txBody>
              <a:bodyPr wrap="square" rtlCol="0">
                <a:spAutoFit/>
              </a:bodyPr>
              <a:lstStyle/>
              <a:p>
                <a:r>
                  <a:rPr lang="en-US" altLang="zh-CN" sz="1200" b="1" dirty="0" smtClean="0"/>
                  <a:t>EBS</a:t>
                </a:r>
                <a:endParaRPr lang="zh-CN" altLang="en-US" sz="1200" b="1" dirty="0"/>
              </a:p>
            </p:txBody>
          </p:sp>
        </p:grpSp>
        <p:cxnSp>
          <p:nvCxnSpPr>
            <p:cNvPr id="19" name="直接箭头连接符 18"/>
            <p:cNvCxnSpPr/>
            <p:nvPr/>
          </p:nvCxnSpPr>
          <p:spPr>
            <a:xfrm flipH="1">
              <a:off x="3275856" y="3604013"/>
              <a:ext cx="1294462" cy="378368"/>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4570318" y="3604013"/>
              <a:ext cx="958755" cy="378367"/>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1979712" y="4755507"/>
              <a:ext cx="577646" cy="268671"/>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2501770" y="4755507"/>
              <a:ext cx="597329" cy="301388"/>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flipH="1">
              <a:off x="611560" y="5836261"/>
              <a:ext cx="702078" cy="301388"/>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57" idx="2"/>
            </p:cNvCxnSpPr>
            <p:nvPr/>
          </p:nvCxnSpPr>
          <p:spPr>
            <a:xfrm>
              <a:off x="1363245" y="5839410"/>
              <a:ext cx="668000" cy="23821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flipH="1">
              <a:off x="5457065" y="4755507"/>
              <a:ext cx="702078" cy="301388"/>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65" idx="2"/>
            </p:cNvCxnSpPr>
            <p:nvPr/>
          </p:nvCxnSpPr>
          <p:spPr>
            <a:xfrm>
              <a:off x="6192180" y="4756141"/>
              <a:ext cx="756084" cy="300754"/>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97" name="矩形 96"/>
          <p:cNvSpPr/>
          <p:nvPr/>
        </p:nvSpPr>
        <p:spPr>
          <a:xfrm>
            <a:off x="6817385" y="2279895"/>
            <a:ext cx="560750" cy="278018"/>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altLang="zh-CN" sz="2400" dirty="0" smtClean="0">
                <a:solidFill>
                  <a:schemeClr val="tx1"/>
                </a:solidFill>
              </a:rPr>
              <a:t>…</a:t>
            </a:r>
            <a:endParaRPr lang="zh-CN" altLang="en-US" sz="2400" dirty="0">
              <a:solidFill>
                <a:schemeClr val="tx1"/>
              </a:solidFill>
            </a:endParaRPr>
          </a:p>
        </p:txBody>
      </p:sp>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90" name="日期占位符 89"/>
          <p:cNvSpPr>
            <a:spLocks noGrp="1"/>
          </p:cNvSpPr>
          <p:nvPr>
            <p:ph type="dt" sz="half" idx="10"/>
          </p:nvPr>
        </p:nvSpPr>
        <p:spPr/>
        <p:txBody>
          <a:bodyPr/>
          <a:lstStyle/>
          <a:p>
            <a:fld id="{7786337D-8FD7-A64C-9A33-34A9E9A98A07}" type="datetime1">
              <a:rPr lang="en-US" altLang="zh-CN" smtClean="0"/>
              <a:t>11/20/13</a:t>
            </a:fld>
            <a:endParaRPr lang="zh-CN" altLang="en-US"/>
          </a:p>
        </p:txBody>
      </p:sp>
      <p:cxnSp>
        <p:nvCxnSpPr>
          <p:cNvPr id="91" name="直线箭头连接符 90"/>
          <p:cNvCxnSpPr>
            <a:stCxn id="7" idx="2"/>
          </p:cNvCxnSpPr>
          <p:nvPr/>
        </p:nvCxnSpPr>
        <p:spPr>
          <a:xfrm flipH="1">
            <a:off x="5292080" y="2050834"/>
            <a:ext cx="911985" cy="298046"/>
          </a:xfrm>
          <a:prstGeom prst="straightConnector1">
            <a:avLst/>
          </a:prstGeom>
          <a:ln w="5715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94" name="直线箭头连接符 93"/>
          <p:cNvCxnSpPr>
            <a:stCxn id="83" idx="2"/>
          </p:cNvCxnSpPr>
          <p:nvPr/>
        </p:nvCxnSpPr>
        <p:spPr>
          <a:xfrm flipH="1">
            <a:off x="3635897" y="3059860"/>
            <a:ext cx="1129608" cy="307146"/>
          </a:xfrm>
          <a:prstGeom prst="straightConnector1">
            <a:avLst/>
          </a:prstGeom>
          <a:ln w="5715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96" name="直线箭头连接符 95"/>
          <p:cNvCxnSpPr/>
          <p:nvPr/>
        </p:nvCxnSpPr>
        <p:spPr>
          <a:xfrm flipH="1">
            <a:off x="2267744" y="4077072"/>
            <a:ext cx="648072" cy="235138"/>
          </a:xfrm>
          <a:prstGeom prst="straightConnector1">
            <a:avLst/>
          </a:prstGeom>
          <a:ln w="5715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98" name="直线箭头连接符 97"/>
          <p:cNvCxnSpPr/>
          <p:nvPr/>
        </p:nvCxnSpPr>
        <p:spPr>
          <a:xfrm>
            <a:off x="1691680" y="5013176"/>
            <a:ext cx="720080" cy="216024"/>
          </a:xfrm>
          <a:prstGeom prst="straightConnector1">
            <a:avLst/>
          </a:prstGeom>
          <a:ln w="57150" cmpd="sng">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104" name="文本框 103"/>
          <p:cNvSpPr txBox="1"/>
          <p:nvPr/>
        </p:nvSpPr>
        <p:spPr>
          <a:xfrm>
            <a:off x="755576" y="6021288"/>
            <a:ext cx="7488832" cy="369332"/>
          </a:xfrm>
          <a:prstGeom prst="rect">
            <a:avLst/>
          </a:prstGeom>
          <a:noFill/>
        </p:spPr>
        <p:txBody>
          <a:bodyPr wrap="square" rtlCol="0">
            <a:spAutoFit/>
          </a:bodyPr>
          <a:lstStyle/>
          <a:p>
            <a:r>
              <a:rPr kumimoji="1" lang="en-US" altLang="zh-CN" dirty="0" smtClean="0"/>
              <a:t>(…,</a:t>
            </a:r>
            <a:r>
              <a:rPr kumimoji="1" lang="en-US" altLang="zh-CN" dirty="0" err="1" smtClean="0">
                <a:solidFill>
                  <a:srgbClr val="8A8AA3"/>
                </a:solidFill>
              </a:rPr>
              <a:t>request_size</a:t>
            </a:r>
            <a:r>
              <a:rPr kumimoji="1" lang="en-US" altLang="zh-CN" dirty="0" smtClean="0">
                <a:solidFill>
                  <a:srgbClr val="8A8AA3"/>
                </a:solidFill>
              </a:rPr>
              <a:t> = </a:t>
            </a:r>
            <a:r>
              <a:rPr kumimoji="1" lang="en-US" altLang="zh-CN" dirty="0" smtClean="0"/>
              <a:t>4MB, </a:t>
            </a:r>
            <a:r>
              <a:rPr kumimoji="1" lang="en-US" altLang="zh-CN" dirty="0" err="1" smtClean="0">
                <a:solidFill>
                  <a:srgbClr val="8A8AA3"/>
                </a:solidFill>
              </a:rPr>
              <a:t>data_size</a:t>
            </a:r>
            <a:r>
              <a:rPr kumimoji="1" lang="en-US" altLang="zh-CN" dirty="0" smtClean="0">
                <a:solidFill>
                  <a:srgbClr val="8A8AA3"/>
                </a:solidFill>
              </a:rPr>
              <a:t> = </a:t>
            </a:r>
            <a:r>
              <a:rPr kumimoji="1" lang="en-US" altLang="zh-CN" dirty="0" smtClean="0"/>
              <a:t>16MB, …, </a:t>
            </a:r>
            <a:r>
              <a:rPr kumimoji="1" lang="en-US" altLang="zh-CN" dirty="0" err="1" smtClean="0">
                <a:solidFill>
                  <a:srgbClr val="8A8AA3"/>
                </a:solidFill>
              </a:rPr>
              <a:t>file_system</a:t>
            </a:r>
            <a:r>
              <a:rPr kumimoji="1" lang="en-US" altLang="zh-CN" dirty="0" smtClean="0">
                <a:solidFill>
                  <a:srgbClr val="8A8AA3"/>
                </a:solidFill>
              </a:rPr>
              <a:t> = </a:t>
            </a:r>
            <a:r>
              <a:rPr kumimoji="1" lang="en-US" altLang="zh-CN" dirty="0" smtClean="0"/>
              <a:t>PVFS2)</a:t>
            </a:r>
            <a:endParaRPr kumimoji="1" lang="zh-CN" altLang="en-US" dirty="0"/>
          </a:p>
        </p:txBody>
      </p:sp>
      <p:sp>
        <p:nvSpPr>
          <p:cNvPr id="113" name="矩形 112"/>
          <p:cNvSpPr/>
          <p:nvPr/>
        </p:nvSpPr>
        <p:spPr>
          <a:xfrm>
            <a:off x="2195736" y="5661248"/>
            <a:ext cx="1368152" cy="288032"/>
          </a:xfrm>
          <a:prstGeom prst="rect">
            <a:avLst/>
          </a:prstGeom>
          <a:noFill/>
          <a:ln w="381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Tree>
    <p:custDataLst>
      <p:tags r:id="rId1"/>
    </p:custDataLst>
    <p:extLst>
      <p:ext uri="{BB962C8B-B14F-4D97-AF65-F5344CB8AC3E}">
        <p14:creationId xmlns:p14="http://schemas.microsoft.com/office/powerpoint/2010/main" val="3018008762"/>
      </p:ext>
    </p:extLst>
  </p:cSld>
  <p:clrMapOvr>
    <a:masterClrMapping/>
  </p:clrMapOvr>
  <mc:AlternateContent xmlns:mc="http://schemas.openxmlformats.org/markup-compatibility/2006" xmlns:p14="http://schemas.microsoft.com/office/powerpoint/2010/main">
    <mc:Choice Requires="p14">
      <p:transition spd="slow" p14:dur="2000" advTm="153521"/>
    </mc:Choice>
    <mc:Fallback xmlns="">
      <p:transition xmlns:p14="http://schemas.microsoft.com/office/powerpoint/2010/main" spd="slow" advTm="15352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94"/>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96"/>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98"/>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grpId="0" nodeType="afterEffect">
                                  <p:stCondLst>
                                    <p:cond delay="500"/>
                                  </p:stCondLst>
                                  <p:childTnLst>
                                    <p:set>
                                      <p:cBhvr>
                                        <p:cTn id="22"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1143370" y="5816633"/>
            <a:ext cx="987269" cy="321065"/>
          </a:xfrm>
          <a:prstGeom prst="ellipse">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a:latin typeface="Arial"/>
              <a:cs typeface="Arial"/>
            </a:endParaRPr>
          </a:p>
        </p:txBody>
      </p:sp>
      <p:sp>
        <p:nvSpPr>
          <p:cNvPr id="7" name="文档 25"/>
          <p:cNvSpPr/>
          <p:nvPr/>
        </p:nvSpPr>
        <p:spPr>
          <a:xfrm>
            <a:off x="591775" y="2758702"/>
            <a:ext cx="1666016" cy="481598"/>
          </a:xfrm>
          <a:prstGeom prst="flowChartDocument">
            <a:avLst/>
          </a:prstGeom>
          <a:solidFill>
            <a:schemeClr val="bg1"/>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a:solidFill>
                  <a:srgbClr val="000000"/>
                </a:solidFill>
                <a:latin typeface="Arial"/>
                <a:cs typeface="Arial"/>
              </a:rPr>
              <a:t>15-Dimension</a:t>
            </a:r>
          </a:p>
          <a:p>
            <a:pPr algn="ctr"/>
            <a:r>
              <a:rPr kumimoji="1" lang="en-US" altLang="zh-CN" sz="1400" dirty="0">
                <a:solidFill>
                  <a:srgbClr val="000000"/>
                </a:solidFill>
                <a:latin typeface="Arial"/>
                <a:cs typeface="Arial"/>
              </a:rPr>
              <a:t>Exploration Space</a:t>
            </a:r>
          </a:p>
        </p:txBody>
      </p:sp>
      <p:sp>
        <p:nvSpPr>
          <p:cNvPr id="8" name="可选流程 48"/>
          <p:cNvSpPr/>
          <p:nvPr/>
        </p:nvSpPr>
        <p:spPr>
          <a:xfrm>
            <a:off x="641348" y="3698085"/>
            <a:ext cx="1480902" cy="626507"/>
          </a:xfrm>
          <a:prstGeom prst="flowChartAlternateProcess">
            <a:avLst/>
          </a:prstGeom>
          <a:solidFill>
            <a:schemeClr val="bg1">
              <a:lumMod val="75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9" name="文本框 46"/>
          <p:cNvSpPr txBox="1"/>
          <p:nvPr/>
        </p:nvSpPr>
        <p:spPr>
          <a:xfrm>
            <a:off x="658857" y="3782097"/>
            <a:ext cx="1498890" cy="523220"/>
          </a:xfrm>
          <a:prstGeom prst="rect">
            <a:avLst/>
          </a:prstGeom>
          <a:noFill/>
          <a:ln w="19050">
            <a:noFill/>
          </a:ln>
        </p:spPr>
        <p:txBody>
          <a:bodyPr wrap="square" rtlCol="0">
            <a:spAutoFit/>
          </a:bodyPr>
          <a:lstStyle/>
          <a:p>
            <a:pPr algn="ctr"/>
            <a:r>
              <a:rPr kumimoji="1" lang="en-US" altLang="zh-CN" sz="1400" b="1" dirty="0">
                <a:solidFill>
                  <a:srgbClr val="000000"/>
                </a:solidFill>
                <a:latin typeface="Arial"/>
                <a:cs typeface="Arial"/>
              </a:rPr>
              <a:t>Dimension </a:t>
            </a:r>
            <a:r>
              <a:rPr kumimoji="1" lang="en-US" altLang="zh-CN" sz="1400" b="1" dirty="0" smtClean="0">
                <a:solidFill>
                  <a:srgbClr val="000000"/>
                </a:solidFill>
                <a:latin typeface="Arial"/>
                <a:cs typeface="Arial"/>
              </a:rPr>
              <a:t>Reducer</a:t>
            </a:r>
            <a:endParaRPr kumimoji="1" lang="en-US" altLang="zh-CN" sz="1400" b="1" dirty="0">
              <a:solidFill>
                <a:srgbClr val="000000"/>
              </a:solidFill>
              <a:latin typeface="Arial"/>
              <a:cs typeface="Arial"/>
            </a:endParaRPr>
          </a:p>
        </p:txBody>
      </p:sp>
      <p:sp>
        <p:nvSpPr>
          <p:cNvPr id="10" name="可选流程 63"/>
          <p:cNvSpPr/>
          <p:nvPr/>
        </p:nvSpPr>
        <p:spPr>
          <a:xfrm>
            <a:off x="6635509" y="4089293"/>
            <a:ext cx="1780473" cy="1039976"/>
          </a:xfrm>
          <a:prstGeom prst="flowChartAlternateProcess">
            <a:avLst/>
          </a:prstGeom>
          <a:solidFill>
            <a:schemeClr val="bg1">
              <a:lumMod val="75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b="1" dirty="0" smtClean="0">
                <a:solidFill>
                  <a:srgbClr val="000000"/>
                </a:solidFill>
                <a:latin typeface="Arial"/>
                <a:cs typeface="Arial"/>
              </a:rPr>
              <a:t>Prediction </a:t>
            </a:r>
            <a:r>
              <a:rPr kumimoji="1" lang="en-US" altLang="zh-CN" sz="1400" b="1" dirty="0">
                <a:solidFill>
                  <a:srgbClr val="000000"/>
                </a:solidFill>
                <a:latin typeface="Arial"/>
                <a:cs typeface="Arial"/>
              </a:rPr>
              <a:t>Model</a:t>
            </a:r>
          </a:p>
          <a:p>
            <a:pPr algn="ctr"/>
            <a:r>
              <a:rPr kumimoji="1" lang="en-US" altLang="zh-CN" sz="1200" b="1" dirty="0" smtClean="0">
                <a:solidFill>
                  <a:srgbClr val="000000"/>
                </a:solidFill>
                <a:latin typeface="Arial"/>
                <a:cs typeface="Arial"/>
              </a:rPr>
              <a:t>(CART)</a:t>
            </a:r>
            <a:endParaRPr kumimoji="1" lang="zh-CN" altLang="en-US" sz="1200" b="1" dirty="0">
              <a:solidFill>
                <a:srgbClr val="000000"/>
              </a:solidFill>
              <a:latin typeface="Arial"/>
              <a:cs typeface="Arial"/>
            </a:endParaRPr>
          </a:p>
        </p:txBody>
      </p:sp>
      <p:grpSp>
        <p:nvGrpSpPr>
          <p:cNvPr id="11" name="组 118"/>
          <p:cNvGrpSpPr/>
          <p:nvPr/>
        </p:nvGrpSpPr>
        <p:grpSpPr>
          <a:xfrm>
            <a:off x="2617952" y="3715930"/>
            <a:ext cx="1666016" cy="569563"/>
            <a:chOff x="5166784" y="2732071"/>
            <a:chExt cx="1549496" cy="2522654"/>
          </a:xfrm>
          <a:noFill/>
        </p:grpSpPr>
        <p:sp>
          <p:nvSpPr>
            <p:cNvPr id="12" name="文档 117"/>
            <p:cNvSpPr/>
            <p:nvPr/>
          </p:nvSpPr>
          <p:spPr>
            <a:xfrm>
              <a:off x="5222886" y="2814859"/>
              <a:ext cx="1485346" cy="2439866"/>
            </a:xfrm>
            <a:prstGeom prst="flowChartDocument">
              <a:avLst/>
            </a:prstGeom>
            <a:grp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latin typeface="Arial"/>
                <a:cs typeface="Arial"/>
              </a:endParaRPr>
            </a:p>
          </p:txBody>
        </p:sp>
        <p:sp>
          <p:nvSpPr>
            <p:cNvPr id="13" name="文本框 114"/>
            <p:cNvSpPr txBox="1"/>
            <p:nvPr/>
          </p:nvSpPr>
          <p:spPr>
            <a:xfrm>
              <a:off x="5166784" y="2732071"/>
              <a:ext cx="1549496" cy="1722113"/>
            </a:xfrm>
            <a:prstGeom prst="rect">
              <a:avLst/>
            </a:prstGeom>
            <a:grpFill/>
            <a:ln w="19050">
              <a:noFill/>
            </a:ln>
          </p:spPr>
          <p:txBody>
            <a:bodyPr wrap="square" rtlCol="0">
              <a:spAutoFit/>
            </a:bodyPr>
            <a:lstStyle/>
            <a:p>
              <a:pPr algn="ctr"/>
              <a:r>
                <a:rPr kumimoji="1" lang="en-US" altLang="zh-CN" sz="1400" dirty="0">
                  <a:latin typeface="Arial"/>
                  <a:cs typeface="Arial"/>
                </a:rPr>
                <a:t>Reduced</a:t>
              </a:r>
            </a:p>
            <a:p>
              <a:pPr algn="ctr"/>
              <a:r>
                <a:rPr kumimoji="1" lang="en-US" altLang="zh-CN" sz="1400" dirty="0" smtClean="0">
                  <a:latin typeface="Arial"/>
                  <a:cs typeface="Arial"/>
                </a:rPr>
                <a:t>Exploration </a:t>
              </a:r>
              <a:r>
                <a:rPr kumimoji="1" lang="en-US" altLang="zh-CN" sz="1400" dirty="0">
                  <a:latin typeface="Arial"/>
                  <a:cs typeface="Arial"/>
                </a:rPr>
                <a:t>Sets</a:t>
              </a:r>
              <a:endParaRPr kumimoji="1" lang="zh-CN" altLang="en-US" sz="1400" dirty="0">
                <a:latin typeface="Arial"/>
                <a:cs typeface="Arial"/>
              </a:endParaRPr>
            </a:p>
          </p:txBody>
        </p:sp>
      </p:grpSp>
      <p:grpSp>
        <p:nvGrpSpPr>
          <p:cNvPr id="14" name="组合 13"/>
          <p:cNvGrpSpPr/>
          <p:nvPr/>
        </p:nvGrpSpPr>
        <p:grpSpPr>
          <a:xfrm>
            <a:off x="6776224" y="2633006"/>
            <a:ext cx="1542607" cy="540986"/>
            <a:chOff x="5602235" y="1624444"/>
            <a:chExt cx="1635073" cy="666531"/>
          </a:xfrm>
        </p:grpSpPr>
        <p:sp>
          <p:nvSpPr>
            <p:cNvPr id="15" name="文档 112"/>
            <p:cNvSpPr/>
            <p:nvPr/>
          </p:nvSpPr>
          <p:spPr>
            <a:xfrm>
              <a:off x="5602235" y="1642903"/>
              <a:ext cx="1584658" cy="648072"/>
            </a:xfrm>
            <a:prstGeom prst="flowChartDocumen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a:latin typeface="Arial"/>
                <a:cs typeface="Arial"/>
              </a:endParaRPr>
            </a:p>
          </p:txBody>
        </p:sp>
        <p:sp>
          <p:nvSpPr>
            <p:cNvPr id="16" name="文本框 119"/>
            <p:cNvSpPr txBox="1"/>
            <p:nvPr/>
          </p:nvSpPr>
          <p:spPr>
            <a:xfrm>
              <a:off x="5602235" y="1624444"/>
              <a:ext cx="1635073" cy="479050"/>
            </a:xfrm>
            <a:prstGeom prst="rect">
              <a:avLst/>
            </a:prstGeom>
            <a:noFill/>
            <a:ln w="19050">
              <a:noFill/>
            </a:ln>
          </p:spPr>
          <p:txBody>
            <a:bodyPr wrap="square" rtlCol="0">
              <a:spAutoFit/>
            </a:bodyPr>
            <a:lstStyle/>
            <a:p>
              <a:pPr algn="ctr"/>
              <a:r>
                <a:rPr kumimoji="1" lang="en-US" altLang="zh-CN" sz="1400" dirty="0">
                  <a:latin typeface="Arial"/>
                  <a:cs typeface="Arial"/>
                </a:rPr>
                <a:t>Application’s IO</a:t>
              </a:r>
            </a:p>
            <a:p>
              <a:pPr algn="ctr"/>
              <a:r>
                <a:rPr kumimoji="1" lang="en-US" altLang="zh-CN" sz="1400" dirty="0">
                  <a:latin typeface="Arial"/>
                  <a:cs typeface="Arial"/>
                </a:rPr>
                <a:t>Characteristics</a:t>
              </a:r>
              <a:endParaRPr kumimoji="1" lang="zh-CN" altLang="en-US" sz="1400" dirty="0">
                <a:latin typeface="Arial"/>
                <a:cs typeface="Arial"/>
              </a:endParaRPr>
            </a:p>
          </p:txBody>
        </p:sp>
      </p:grpSp>
      <p:sp>
        <p:nvSpPr>
          <p:cNvPr id="17" name="圆角矩形 16"/>
          <p:cNvSpPr/>
          <p:nvPr/>
        </p:nvSpPr>
        <p:spPr>
          <a:xfrm>
            <a:off x="251520" y="3513230"/>
            <a:ext cx="8352928" cy="1782666"/>
          </a:xfrm>
          <a:prstGeom prst="roundRect">
            <a:avLst/>
          </a:prstGeom>
          <a:noFill/>
          <a:ln w="19050" cmpd="sng">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18" name="文本框 155"/>
          <p:cNvSpPr txBox="1"/>
          <p:nvPr/>
        </p:nvSpPr>
        <p:spPr>
          <a:xfrm>
            <a:off x="6948264" y="5437700"/>
            <a:ext cx="1234086" cy="307777"/>
          </a:xfrm>
          <a:prstGeom prst="rect">
            <a:avLst/>
          </a:prstGeom>
          <a:noFill/>
          <a:ln w="19050">
            <a:noFill/>
          </a:ln>
        </p:spPr>
        <p:txBody>
          <a:bodyPr wrap="square" rtlCol="0">
            <a:spAutoFit/>
          </a:bodyPr>
          <a:lstStyle/>
          <a:p>
            <a:pPr algn="ctr"/>
            <a:r>
              <a:rPr kumimoji="1" lang="en-US" altLang="zh-CN" sz="1400" dirty="0" smtClean="0">
                <a:latin typeface="Arial"/>
                <a:cs typeface="Arial"/>
              </a:rPr>
              <a:t>Query Result</a:t>
            </a:r>
            <a:endParaRPr kumimoji="1" lang="zh-CN" altLang="en-US" sz="1400" dirty="0">
              <a:latin typeface="Arial"/>
              <a:cs typeface="Arial"/>
            </a:endParaRPr>
          </a:p>
        </p:txBody>
      </p:sp>
      <p:sp>
        <p:nvSpPr>
          <p:cNvPr id="19" name="文档 182"/>
          <p:cNvSpPr/>
          <p:nvPr/>
        </p:nvSpPr>
        <p:spPr>
          <a:xfrm>
            <a:off x="6641408" y="5830997"/>
            <a:ext cx="1789425" cy="461248"/>
          </a:xfrm>
          <a:prstGeom prst="flowChartDocumen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a:solidFill>
                  <a:srgbClr val="000000"/>
                </a:solidFill>
                <a:latin typeface="Arial"/>
                <a:cs typeface="Arial"/>
              </a:rPr>
              <a:t>Recommended I/O Configuration</a:t>
            </a:r>
            <a:endParaRPr kumimoji="1" lang="zh-CN" altLang="en-US" sz="1400" dirty="0">
              <a:solidFill>
                <a:srgbClr val="000000"/>
              </a:solidFill>
              <a:latin typeface="Arial"/>
              <a:cs typeface="Arial"/>
            </a:endParaRPr>
          </a:p>
        </p:txBody>
      </p:sp>
      <p:cxnSp>
        <p:nvCxnSpPr>
          <p:cNvPr id="21" name="直线箭头连接符 364"/>
          <p:cNvCxnSpPr>
            <a:stCxn id="8" idx="3"/>
            <a:endCxn id="12" idx="1"/>
          </p:cNvCxnSpPr>
          <p:nvPr/>
        </p:nvCxnSpPr>
        <p:spPr>
          <a:xfrm flipV="1">
            <a:off x="2122250" y="4010058"/>
            <a:ext cx="556023" cy="1281"/>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22" name="组 379"/>
          <p:cNvGrpSpPr/>
          <p:nvPr/>
        </p:nvGrpSpPr>
        <p:grpSpPr>
          <a:xfrm>
            <a:off x="2729642" y="5643899"/>
            <a:ext cx="1859614" cy="665421"/>
            <a:chOff x="8738198" y="2931097"/>
            <a:chExt cx="2085795" cy="781605"/>
          </a:xfrm>
          <a:solidFill>
            <a:schemeClr val="bg1"/>
          </a:solidFill>
        </p:grpSpPr>
        <p:sp>
          <p:nvSpPr>
            <p:cNvPr id="23" name="云形 22"/>
            <p:cNvSpPr/>
            <p:nvPr/>
          </p:nvSpPr>
          <p:spPr>
            <a:xfrm>
              <a:off x="8738198" y="2931097"/>
              <a:ext cx="2085795" cy="781605"/>
            </a:xfrm>
            <a:prstGeom prst="cloud">
              <a:avLst/>
            </a:prstGeom>
            <a:grp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a:latin typeface="Arial"/>
                <a:cs typeface="Arial"/>
              </a:endParaRPr>
            </a:p>
          </p:txBody>
        </p:sp>
        <p:sp>
          <p:nvSpPr>
            <p:cNvPr id="24" name="文本框 376"/>
            <p:cNvSpPr txBox="1"/>
            <p:nvPr/>
          </p:nvSpPr>
          <p:spPr>
            <a:xfrm>
              <a:off x="8965968" y="3120638"/>
              <a:ext cx="1369583" cy="361516"/>
            </a:xfrm>
            <a:prstGeom prst="rect">
              <a:avLst/>
            </a:prstGeom>
            <a:grpFill/>
            <a:ln>
              <a:solidFill>
                <a:schemeClr val="bg1"/>
              </a:solidFill>
            </a:ln>
          </p:spPr>
          <p:txBody>
            <a:bodyPr wrap="square" rtlCol="0">
              <a:spAutoFit/>
            </a:bodyPr>
            <a:lstStyle/>
            <a:p>
              <a:r>
                <a:rPr kumimoji="1" lang="en-US" altLang="zh-CN" sz="1400" dirty="0">
                  <a:latin typeface="Arial"/>
                  <a:cs typeface="Arial"/>
                </a:rPr>
                <a:t>Target Cloud</a:t>
              </a:r>
              <a:endParaRPr kumimoji="1" lang="zh-CN" altLang="en-US" sz="1400" dirty="0">
                <a:latin typeface="Arial"/>
                <a:cs typeface="Arial"/>
              </a:endParaRPr>
            </a:p>
          </p:txBody>
        </p:sp>
      </p:grpSp>
      <p:grpSp>
        <p:nvGrpSpPr>
          <p:cNvPr id="25" name="组 115"/>
          <p:cNvGrpSpPr/>
          <p:nvPr/>
        </p:nvGrpSpPr>
        <p:grpSpPr>
          <a:xfrm>
            <a:off x="539552" y="4593349"/>
            <a:ext cx="4010779" cy="428087"/>
            <a:chOff x="7501113" y="2722580"/>
            <a:chExt cx="6123901" cy="430888"/>
          </a:xfrm>
        </p:grpSpPr>
        <p:sp>
          <p:nvSpPr>
            <p:cNvPr id="26" name="矩形 25"/>
            <p:cNvSpPr/>
            <p:nvPr/>
          </p:nvSpPr>
          <p:spPr>
            <a:xfrm>
              <a:off x="7501113" y="2722580"/>
              <a:ext cx="3390637" cy="430888"/>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smtClean="0">
                  <a:solidFill>
                    <a:srgbClr val="000000"/>
                  </a:solidFill>
                  <a:latin typeface="Arial"/>
                  <a:cs typeface="Arial"/>
                </a:rPr>
                <a:t>I/O </a:t>
              </a:r>
              <a:r>
                <a:rPr kumimoji="1" lang="en-US" altLang="zh-CN" sz="1400" dirty="0">
                  <a:solidFill>
                    <a:srgbClr val="000000"/>
                  </a:solidFill>
                  <a:latin typeface="Arial"/>
                  <a:cs typeface="Arial"/>
                </a:rPr>
                <a:t>Characteristic</a:t>
              </a:r>
            </a:p>
          </p:txBody>
        </p:sp>
        <p:sp>
          <p:nvSpPr>
            <p:cNvPr id="27" name="矩形 26"/>
            <p:cNvSpPr/>
            <p:nvPr/>
          </p:nvSpPr>
          <p:spPr>
            <a:xfrm>
              <a:off x="10892323" y="2724064"/>
              <a:ext cx="2732691" cy="429404"/>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400" dirty="0" smtClean="0">
                  <a:solidFill>
                    <a:srgbClr val="000000"/>
                  </a:solidFill>
                  <a:latin typeface="Arial"/>
                  <a:cs typeface="Arial"/>
                </a:rPr>
                <a:t>I/O </a:t>
              </a:r>
              <a:r>
                <a:rPr kumimoji="1" lang="en-US" altLang="zh-CN" sz="1400" dirty="0">
                  <a:solidFill>
                    <a:srgbClr val="000000"/>
                  </a:solidFill>
                  <a:latin typeface="Arial"/>
                  <a:cs typeface="Arial"/>
                </a:rPr>
                <a:t>Configuration</a:t>
              </a:r>
              <a:endParaRPr kumimoji="1" lang="zh-CN" altLang="en-US" sz="1400" dirty="0">
                <a:solidFill>
                  <a:srgbClr val="000000"/>
                </a:solidFill>
                <a:latin typeface="Arial"/>
                <a:cs typeface="Arial"/>
              </a:endParaRPr>
            </a:p>
          </p:txBody>
        </p:sp>
      </p:grpSp>
      <p:cxnSp>
        <p:nvCxnSpPr>
          <p:cNvPr id="28" name="直线箭头连接符 381"/>
          <p:cNvCxnSpPr>
            <a:stCxn id="12" idx="2"/>
            <a:endCxn id="26" idx="0"/>
          </p:cNvCxnSpPr>
          <p:nvPr/>
        </p:nvCxnSpPr>
        <p:spPr>
          <a:xfrm flipH="1">
            <a:off x="1649882" y="4249074"/>
            <a:ext cx="1826912" cy="344275"/>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直线箭头连接符 384"/>
          <p:cNvCxnSpPr>
            <a:stCxn id="12" idx="2"/>
            <a:endCxn id="27" idx="0"/>
          </p:cNvCxnSpPr>
          <p:nvPr/>
        </p:nvCxnSpPr>
        <p:spPr>
          <a:xfrm>
            <a:off x="3476794" y="4249074"/>
            <a:ext cx="178665" cy="345749"/>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0" name="文本框 403"/>
          <p:cNvSpPr txBox="1"/>
          <p:nvPr/>
        </p:nvSpPr>
        <p:spPr>
          <a:xfrm flipH="1">
            <a:off x="2209564" y="5673302"/>
            <a:ext cx="624884" cy="307777"/>
          </a:xfrm>
          <a:prstGeom prst="rect">
            <a:avLst/>
          </a:prstGeom>
          <a:noFill/>
          <a:ln w="19050">
            <a:noFill/>
          </a:ln>
        </p:spPr>
        <p:txBody>
          <a:bodyPr wrap="square" rtlCol="0">
            <a:spAutoFit/>
          </a:bodyPr>
          <a:lstStyle/>
          <a:p>
            <a:pPr algn="ctr"/>
            <a:r>
              <a:rPr kumimoji="1" lang="en-US" altLang="zh-CN" sz="1400" dirty="0">
                <a:latin typeface="Arial"/>
                <a:cs typeface="Arial"/>
              </a:rPr>
              <a:t>Run</a:t>
            </a:r>
            <a:endParaRPr kumimoji="1" lang="zh-CN" altLang="en-US" sz="1400" dirty="0">
              <a:latin typeface="Arial"/>
              <a:cs typeface="Arial"/>
            </a:endParaRPr>
          </a:p>
        </p:txBody>
      </p:sp>
      <p:sp>
        <p:nvSpPr>
          <p:cNvPr id="31" name="文本框 404"/>
          <p:cNvSpPr txBox="1"/>
          <p:nvPr/>
        </p:nvSpPr>
        <p:spPr>
          <a:xfrm flipH="1">
            <a:off x="2737435" y="5245652"/>
            <a:ext cx="973612" cy="307777"/>
          </a:xfrm>
          <a:prstGeom prst="rect">
            <a:avLst/>
          </a:prstGeom>
          <a:noFill/>
          <a:ln w="19050">
            <a:noFill/>
          </a:ln>
        </p:spPr>
        <p:txBody>
          <a:bodyPr wrap="square" rtlCol="0">
            <a:spAutoFit/>
          </a:bodyPr>
          <a:lstStyle/>
          <a:p>
            <a:pPr algn="ctr"/>
            <a:r>
              <a:rPr kumimoji="1" lang="en-US" altLang="zh-CN" sz="1400" dirty="0">
                <a:latin typeface="Arial"/>
                <a:cs typeface="Arial"/>
              </a:rPr>
              <a:t>Configure</a:t>
            </a:r>
            <a:endParaRPr kumimoji="1" lang="zh-CN" altLang="en-US" sz="1400" dirty="0">
              <a:latin typeface="Arial"/>
              <a:cs typeface="Arial"/>
            </a:endParaRPr>
          </a:p>
        </p:txBody>
      </p:sp>
      <p:sp>
        <p:nvSpPr>
          <p:cNvPr id="32" name="磁盘 412"/>
          <p:cNvSpPr/>
          <p:nvPr/>
        </p:nvSpPr>
        <p:spPr>
          <a:xfrm>
            <a:off x="4716016" y="4475490"/>
            <a:ext cx="1069581" cy="683751"/>
          </a:xfrm>
          <a:prstGeom prst="flowChartMagneticDisk">
            <a:avLst/>
          </a:prstGeom>
          <a:solidFill>
            <a:srgbClr val="BFBFBF"/>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000000"/>
              </a:solidFill>
              <a:latin typeface="Arial"/>
              <a:cs typeface="Arial"/>
            </a:endParaRPr>
          </a:p>
        </p:txBody>
      </p:sp>
      <p:sp>
        <p:nvSpPr>
          <p:cNvPr id="33" name="文本框 415"/>
          <p:cNvSpPr txBox="1"/>
          <p:nvPr/>
        </p:nvSpPr>
        <p:spPr>
          <a:xfrm>
            <a:off x="4745898" y="4646193"/>
            <a:ext cx="1053103" cy="523220"/>
          </a:xfrm>
          <a:prstGeom prst="rect">
            <a:avLst/>
          </a:prstGeom>
          <a:noFill/>
        </p:spPr>
        <p:txBody>
          <a:bodyPr wrap="square" rtlCol="0">
            <a:spAutoFit/>
          </a:bodyPr>
          <a:lstStyle/>
          <a:p>
            <a:pPr algn="ctr"/>
            <a:r>
              <a:rPr kumimoji="1" lang="en-US" altLang="zh-CN" sz="1400" b="1" dirty="0">
                <a:solidFill>
                  <a:srgbClr val="000000"/>
                </a:solidFill>
                <a:latin typeface="Arial"/>
                <a:cs typeface="Arial"/>
              </a:rPr>
              <a:t>Training Database</a:t>
            </a:r>
            <a:endParaRPr kumimoji="1" lang="zh-CN" altLang="en-US" sz="1400" b="1" dirty="0">
              <a:latin typeface="Arial"/>
              <a:cs typeface="Arial"/>
            </a:endParaRPr>
          </a:p>
        </p:txBody>
      </p:sp>
      <p:sp>
        <p:nvSpPr>
          <p:cNvPr id="34" name="文本框 424"/>
          <p:cNvSpPr txBox="1"/>
          <p:nvPr/>
        </p:nvSpPr>
        <p:spPr>
          <a:xfrm flipH="1">
            <a:off x="1110657" y="5265145"/>
            <a:ext cx="577342" cy="307777"/>
          </a:xfrm>
          <a:prstGeom prst="rect">
            <a:avLst/>
          </a:prstGeom>
          <a:noFill/>
          <a:ln w="19050">
            <a:noFill/>
          </a:ln>
        </p:spPr>
        <p:txBody>
          <a:bodyPr wrap="square" rtlCol="0">
            <a:spAutoFit/>
          </a:bodyPr>
          <a:lstStyle/>
          <a:p>
            <a:pPr algn="ctr"/>
            <a:r>
              <a:rPr kumimoji="1" lang="en-US" altLang="zh-CN" sz="1400" dirty="0">
                <a:latin typeface="Arial"/>
                <a:cs typeface="Arial"/>
              </a:rPr>
              <a:t>Input</a:t>
            </a:r>
            <a:endParaRPr kumimoji="1" lang="zh-CN" altLang="en-US" sz="1400" dirty="0">
              <a:latin typeface="Arial"/>
              <a:cs typeface="Arial"/>
            </a:endParaRPr>
          </a:p>
        </p:txBody>
      </p:sp>
      <p:sp>
        <p:nvSpPr>
          <p:cNvPr id="35" name="文本框 435"/>
          <p:cNvSpPr txBox="1"/>
          <p:nvPr/>
        </p:nvSpPr>
        <p:spPr>
          <a:xfrm flipH="1">
            <a:off x="5971181" y="4523748"/>
            <a:ext cx="617043" cy="307777"/>
          </a:xfrm>
          <a:prstGeom prst="rect">
            <a:avLst/>
          </a:prstGeom>
          <a:noFill/>
          <a:ln w="19050">
            <a:noFill/>
          </a:ln>
        </p:spPr>
        <p:txBody>
          <a:bodyPr wrap="square" rtlCol="0">
            <a:spAutoFit/>
          </a:bodyPr>
          <a:lstStyle/>
          <a:p>
            <a:pPr algn="ctr"/>
            <a:r>
              <a:rPr kumimoji="1" lang="en-US" altLang="zh-CN" sz="1400" dirty="0" smtClean="0">
                <a:latin typeface="Arial"/>
                <a:cs typeface="Arial"/>
              </a:rPr>
              <a:t>Train</a:t>
            </a:r>
            <a:endParaRPr kumimoji="1" lang="zh-CN" altLang="en-US" sz="1400" dirty="0">
              <a:latin typeface="Arial"/>
              <a:cs typeface="Arial"/>
            </a:endParaRPr>
          </a:p>
        </p:txBody>
      </p:sp>
      <p:sp>
        <p:nvSpPr>
          <p:cNvPr id="36" name="文本框 439"/>
          <p:cNvSpPr txBox="1"/>
          <p:nvPr/>
        </p:nvSpPr>
        <p:spPr>
          <a:xfrm flipH="1">
            <a:off x="4572000" y="5653724"/>
            <a:ext cx="709599" cy="307777"/>
          </a:xfrm>
          <a:prstGeom prst="rect">
            <a:avLst/>
          </a:prstGeom>
          <a:noFill/>
          <a:ln w="19050">
            <a:noFill/>
          </a:ln>
        </p:spPr>
        <p:txBody>
          <a:bodyPr wrap="square" rtlCol="0">
            <a:spAutoFit/>
          </a:bodyPr>
          <a:lstStyle/>
          <a:p>
            <a:pPr algn="ctr"/>
            <a:r>
              <a:rPr kumimoji="1" lang="en-US" altLang="zh-CN" sz="1400" dirty="0" smtClean="0">
                <a:latin typeface="Arial"/>
                <a:cs typeface="Arial"/>
              </a:rPr>
              <a:t>Insert</a:t>
            </a:r>
            <a:endParaRPr kumimoji="1" lang="zh-CN" altLang="en-US" sz="1400" dirty="0">
              <a:latin typeface="Arial"/>
              <a:cs typeface="Arial"/>
            </a:endParaRPr>
          </a:p>
        </p:txBody>
      </p:sp>
      <p:cxnSp>
        <p:nvCxnSpPr>
          <p:cNvPr id="37" name="直线箭头连接符 183"/>
          <p:cNvCxnSpPr>
            <a:stCxn id="6" idx="6"/>
            <a:endCxn id="23" idx="2"/>
          </p:cNvCxnSpPr>
          <p:nvPr/>
        </p:nvCxnSpPr>
        <p:spPr>
          <a:xfrm flipV="1">
            <a:off x="2130639" y="5976610"/>
            <a:ext cx="604771" cy="556"/>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直线箭头连接符 189"/>
          <p:cNvCxnSpPr>
            <a:stCxn id="26" idx="2"/>
            <a:endCxn id="6" idx="0"/>
          </p:cNvCxnSpPr>
          <p:nvPr/>
        </p:nvCxnSpPr>
        <p:spPr>
          <a:xfrm flipH="1">
            <a:off x="1637005" y="5021436"/>
            <a:ext cx="12877" cy="795197"/>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肘形连接符 38"/>
          <p:cNvCxnSpPr>
            <a:stCxn id="23" idx="0"/>
            <a:endCxn id="32" idx="3"/>
          </p:cNvCxnSpPr>
          <p:nvPr/>
        </p:nvCxnSpPr>
        <p:spPr>
          <a:xfrm flipV="1">
            <a:off x="4587706" y="5159241"/>
            <a:ext cx="663101" cy="817369"/>
          </a:xfrm>
          <a:prstGeom prst="bentConnector2">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0" name="直线箭头连接符 2"/>
          <p:cNvCxnSpPr>
            <a:stCxn id="27" idx="2"/>
            <a:endCxn id="23" idx="3"/>
          </p:cNvCxnSpPr>
          <p:nvPr/>
        </p:nvCxnSpPr>
        <p:spPr>
          <a:xfrm>
            <a:off x="3655459" y="5021436"/>
            <a:ext cx="3990" cy="660509"/>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直线箭头连接符 76"/>
          <p:cNvCxnSpPr>
            <a:stCxn id="32" idx="4"/>
          </p:cNvCxnSpPr>
          <p:nvPr/>
        </p:nvCxnSpPr>
        <p:spPr>
          <a:xfrm flipV="1">
            <a:off x="5785597" y="4809373"/>
            <a:ext cx="874635" cy="7993"/>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文本框 82"/>
          <p:cNvSpPr txBox="1"/>
          <p:nvPr/>
        </p:nvSpPr>
        <p:spPr>
          <a:xfrm flipH="1">
            <a:off x="6997193" y="3177283"/>
            <a:ext cx="1366088" cy="276999"/>
          </a:xfrm>
          <a:prstGeom prst="rect">
            <a:avLst/>
          </a:prstGeom>
          <a:noFill/>
          <a:ln w="19050">
            <a:noFill/>
          </a:ln>
        </p:spPr>
        <p:txBody>
          <a:bodyPr wrap="square" rtlCol="0">
            <a:spAutoFit/>
          </a:bodyPr>
          <a:lstStyle/>
          <a:p>
            <a:pPr algn="ctr"/>
            <a:r>
              <a:rPr kumimoji="1" lang="en-US" altLang="zh-CN" sz="1200" dirty="0" smtClean="0">
                <a:latin typeface="Arial"/>
                <a:cs typeface="Arial"/>
              </a:rPr>
              <a:t>Query Conditions</a:t>
            </a:r>
            <a:endParaRPr kumimoji="1" lang="zh-CN" altLang="en-US" sz="1200" dirty="0">
              <a:latin typeface="Arial"/>
              <a:cs typeface="Arial"/>
            </a:endParaRPr>
          </a:p>
        </p:txBody>
      </p:sp>
      <p:cxnSp>
        <p:nvCxnSpPr>
          <p:cNvPr id="44" name="直线箭头连接符 139"/>
          <p:cNvCxnSpPr>
            <a:stCxn id="7" idx="2"/>
          </p:cNvCxnSpPr>
          <p:nvPr/>
        </p:nvCxnSpPr>
        <p:spPr>
          <a:xfrm flipH="1">
            <a:off x="1412355" y="3208461"/>
            <a:ext cx="12428" cy="503194"/>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直线箭头连接符 245"/>
          <p:cNvCxnSpPr>
            <a:stCxn id="10" idx="2"/>
            <a:endCxn id="19" idx="0"/>
          </p:cNvCxnSpPr>
          <p:nvPr/>
        </p:nvCxnSpPr>
        <p:spPr>
          <a:xfrm>
            <a:off x="7525746" y="5129269"/>
            <a:ext cx="10375" cy="701728"/>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6" name="矩形 45"/>
          <p:cNvSpPr/>
          <p:nvPr/>
        </p:nvSpPr>
        <p:spPr>
          <a:xfrm>
            <a:off x="1198150" y="5799144"/>
            <a:ext cx="890586" cy="338554"/>
          </a:xfrm>
          <a:prstGeom prst="rect">
            <a:avLst/>
          </a:prstGeom>
        </p:spPr>
        <p:txBody>
          <a:bodyPr wrap="square">
            <a:spAutoFit/>
          </a:bodyPr>
          <a:lstStyle/>
          <a:p>
            <a:pPr algn="ctr"/>
            <a:r>
              <a:rPr kumimoji="1" lang="en-US" altLang="zh-CN" sz="1600" dirty="0" smtClean="0">
                <a:solidFill>
                  <a:srgbClr val="000000"/>
                </a:solidFill>
                <a:latin typeface="Arial"/>
                <a:cs typeface="Arial"/>
              </a:rPr>
              <a:t>IOR</a:t>
            </a:r>
            <a:endParaRPr kumimoji="1" lang="zh-CN" altLang="en-US" sz="1600" dirty="0">
              <a:solidFill>
                <a:srgbClr val="000000"/>
              </a:solidFill>
              <a:latin typeface="Arial"/>
              <a:cs typeface="Arial"/>
            </a:endParaRPr>
          </a:p>
        </p:txBody>
      </p:sp>
      <p:cxnSp>
        <p:nvCxnSpPr>
          <p:cNvPr id="47" name="直线箭头连接符 121"/>
          <p:cNvCxnSpPr>
            <a:stCxn id="15" idx="2"/>
            <a:endCxn id="10" idx="0"/>
          </p:cNvCxnSpPr>
          <p:nvPr/>
        </p:nvCxnSpPr>
        <p:spPr>
          <a:xfrm>
            <a:off x="7523746" y="3139217"/>
            <a:ext cx="2000" cy="950076"/>
          </a:xfrm>
          <a:prstGeom prst="straightConnector1">
            <a:avLst/>
          </a:prstGeom>
          <a:ln w="28575"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标题 1"/>
          <p:cNvSpPr>
            <a:spLocks noGrp="1"/>
          </p:cNvSpPr>
          <p:nvPr>
            <p:ph type="title"/>
          </p:nvPr>
        </p:nvSpPr>
        <p:spPr/>
        <p:txBody>
          <a:bodyPr/>
          <a:lstStyle/>
          <a:p>
            <a:r>
              <a:rPr lang="en-US" altLang="zh-CN" dirty="0" smtClean="0"/>
              <a:t>Overview</a:t>
            </a:r>
            <a:endParaRPr lang="zh-CN" altLang="en-US" dirty="0"/>
          </a:p>
        </p:txBody>
      </p:sp>
      <p:sp>
        <p:nvSpPr>
          <p:cNvPr id="2" name="灯片编号占位符 1"/>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4" name="日期占位符 3"/>
          <p:cNvSpPr>
            <a:spLocks noGrp="1"/>
          </p:cNvSpPr>
          <p:nvPr>
            <p:ph type="dt" sz="half" idx="10"/>
          </p:nvPr>
        </p:nvSpPr>
        <p:spPr/>
        <p:txBody>
          <a:bodyPr/>
          <a:lstStyle/>
          <a:p>
            <a:fld id="{E6DE005F-934B-1247-B5EC-A039F36AA972}" type="datetime1">
              <a:rPr lang="en-US" altLang="zh-CN" smtClean="0"/>
              <a:t>11/20/13</a:t>
            </a:fld>
            <a:endParaRPr lang="zh-CN" altLang="en-US"/>
          </a:p>
        </p:txBody>
      </p:sp>
      <p:sp>
        <p:nvSpPr>
          <p:cNvPr id="50" name="文本框 49"/>
          <p:cNvSpPr txBox="1"/>
          <p:nvPr/>
        </p:nvSpPr>
        <p:spPr>
          <a:xfrm>
            <a:off x="4860032" y="3513229"/>
            <a:ext cx="1512168" cy="461665"/>
          </a:xfrm>
          <a:prstGeom prst="rect">
            <a:avLst/>
          </a:prstGeom>
          <a:noFill/>
        </p:spPr>
        <p:txBody>
          <a:bodyPr wrap="square" rtlCol="0" anchor="t">
            <a:spAutoFit/>
          </a:bodyPr>
          <a:lstStyle/>
          <a:p>
            <a:r>
              <a:rPr kumimoji="1" lang="en-US" altLang="zh-CN" sz="2400" b="1" dirty="0">
                <a:solidFill>
                  <a:schemeClr val="tx2"/>
                </a:solidFill>
                <a:latin typeface="+mn-ea"/>
                <a:cs typeface="Arial"/>
              </a:rPr>
              <a:t>ACIC</a:t>
            </a:r>
            <a:endParaRPr kumimoji="1" lang="zh-CN" altLang="en-US" sz="2400" b="1" dirty="0">
              <a:solidFill>
                <a:schemeClr val="tx2"/>
              </a:solidFill>
              <a:latin typeface="+mn-ea"/>
              <a:cs typeface="Arial"/>
            </a:endParaRPr>
          </a:p>
        </p:txBody>
      </p:sp>
    </p:spTree>
    <p:custDataLst>
      <p:tags r:id="rId1"/>
    </p:custDataLst>
    <p:extLst>
      <p:ext uri="{BB962C8B-B14F-4D97-AF65-F5344CB8AC3E}">
        <p14:creationId xmlns:p14="http://schemas.microsoft.com/office/powerpoint/2010/main" val="3714546872"/>
      </p:ext>
    </p:extLst>
  </p:cSld>
  <p:clrMapOvr>
    <a:masterClrMapping/>
  </p:clrMapOvr>
  <mc:AlternateContent xmlns:mc="http://schemas.openxmlformats.org/markup-compatibility/2006" xmlns:p14="http://schemas.microsoft.com/office/powerpoint/2010/main">
    <mc:Choice Requires="p14">
      <p:transition spd="slow" p14:dur="2000" advTm="4393"/>
    </mc:Choice>
    <mc:Fallback xmlns="">
      <p:transition xmlns:p14="http://schemas.microsoft.com/office/powerpoint/2010/main" spd="slow" advTm="4393"/>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a:solidFill>
                  <a:schemeClr val="bg1">
                    <a:lumMod val="50000"/>
                  </a:schemeClr>
                </a:solidFill>
              </a:rPr>
              <a:t>Motivation</a:t>
            </a:r>
          </a:p>
          <a:p>
            <a:r>
              <a:rPr lang="en-US" altLang="zh-CN" dirty="0">
                <a:solidFill>
                  <a:schemeClr val="bg1">
                    <a:lumMod val="50000"/>
                  </a:schemeClr>
                </a:solidFill>
              </a:rPr>
              <a:t>Challenges</a:t>
            </a:r>
          </a:p>
          <a:p>
            <a:r>
              <a:rPr lang="en-US" altLang="zh-CN" dirty="0">
                <a:solidFill>
                  <a:schemeClr val="bg1">
                    <a:lumMod val="50000"/>
                  </a:schemeClr>
                </a:solidFill>
              </a:rPr>
              <a:t>Methodology</a:t>
            </a:r>
          </a:p>
          <a:p>
            <a:r>
              <a:rPr lang="en-US" altLang="zh-CN" b="1" dirty="0" smtClean="0"/>
              <a:t>Evaluation</a:t>
            </a:r>
          </a:p>
          <a:p>
            <a:pPr lvl="1"/>
            <a:r>
              <a:rPr lang="en-US" altLang="zh-CN" dirty="0"/>
              <a:t>Experiment Setup</a:t>
            </a:r>
          </a:p>
          <a:p>
            <a:pPr lvl="1"/>
            <a:r>
              <a:rPr lang="en-US" altLang="zh-CN" dirty="0" smtClean="0"/>
              <a:t>Effectiveness</a:t>
            </a:r>
            <a:endParaRPr lang="en-US" altLang="zh-CN" dirty="0"/>
          </a:p>
          <a:p>
            <a:pPr lvl="1"/>
            <a:r>
              <a:rPr lang="en-US" altLang="zh-CN" dirty="0"/>
              <a:t>Training </a:t>
            </a:r>
            <a:r>
              <a:rPr lang="en-US" altLang="zh-CN" dirty="0" smtClean="0"/>
              <a:t>Cost</a:t>
            </a:r>
            <a:endParaRPr lang="en-US" altLang="zh-CN" dirty="0"/>
          </a:p>
          <a:p>
            <a:r>
              <a:rPr lang="en-US" altLang="zh-CN" dirty="0"/>
              <a:t>Conclusion</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t>18</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6" name="日期占位符 5"/>
          <p:cNvSpPr>
            <a:spLocks noGrp="1"/>
          </p:cNvSpPr>
          <p:nvPr>
            <p:ph type="dt" sz="half" idx="10"/>
          </p:nvPr>
        </p:nvSpPr>
        <p:spPr/>
        <p:txBody>
          <a:bodyPr/>
          <a:lstStyle/>
          <a:p>
            <a:fld id="{56AA9088-B465-7142-88D7-88B6D91E5AAF}" type="datetime1">
              <a:rPr lang="en-US" altLang="zh-CN" smtClean="0"/>
              <a:t>11/20/13</a:t>
            </a:fld>
            <a:endParaRPr lang="zh-CN" altLang="en-US"/>
          </a:p>
        </p:txBody>
      </p:sp>
    </p:spTree>
    <p:extLst>
      <p:ext uri="{BB962C8B-B14F-4D97-AF65-F5344CB8AC3E}">
        <p14:creationId xmlns:p14="http://schemas.microsoft.com/office/powerpoint/2010/main" val="2366398218"/>
      </p:ext>
    </p:extLst>
  </p:cSld>
  <p:clrMapOvr>
    <a:masterClrMapping/>
  </p:clrMapOvr>
  <mc:AlternateContent xmlns:mc="http://schemas.openxmlformats.org/markup-compatibility/2006" xmlns:p14="http://schemas.microsoft.com/office/powerpoint/2010/main">
    <mc:Choice Requires="p14">
      <p:transition spd="slow" p14:dur="2000" advTm="2845"/>
    </mc:Choice>
    <mc:Fallback xmlns="">
      <p:transition xmlns:p14="http://schemas.microsoft.com/office/powerpoint/2010/main" spd="slow" advTm="2845"/>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 - Platform</a:t>
            </a:r>
            <a:endParaRPr lang="zh-CN" altLang="en-US" dirty="0"/>
          </a:p>
        </p:txBody>
      </p:sp>
      <p:sp>
        <p:nvSpPr>
          <p:cNvPr id="3" name="内容占位符 2"/>
          <p:cNvSpPr>
            <a:spLocks noGrp="1"/>
          </p:cNvSpPr>
          <p:nvPr>
            <p:ph idx="1"/>
          </p:nvPr>
        </p:nvSpPr>
        <p:spPr/>
        <p:txBody>
          <a:bodyPr/>
          <a:lstStyle/>
          <a:p>
            <a:r>
              <a:rPr lang="en-US" altLang="zh-CN" dirty="0"/>
              <a:t>Amazon Cluster Computing Instance</a:t>
            </a:r>
          </a:p>
          <a:p>
            <a:pPr lvl="1"/>
            <a:r>
              <a:rPr lang="en-US" altLang="zh-CN" i="1" dirty="0"/>
              <a:t>2 * 8</a:t>
            </a:r>
            <a:r>
              <a:rPr lang="en-US" altLang="zh-CN" dirty="0"/>
              <a:t>-core Intel Xeon CPU, </a:t>
            </a:r>
            <a:r>
              <a:rPr lang="en-US" altLang="zh-CN" i="1" dirty="0"/>
              <a:t>60.5</a:t>
            </a:r>
            <a:r>
              <a:rPr lang="en-US" altLang="zh-CN" dirty="0"/>
              <a:t>GB RAM</a:t>
            </a:r>
          </a:p>
          <a:p>
            <a:pPr lvl="1"/>
            <a:r>
              <a:rPr lang="en-US" altLang="zh-CN" i="1" dirty="0"/>
              <a:t>10</a:t>
            </a:r>
            <a:r>
              <a:rPr lang="en-US" altLang="zh-CN" dirty="0"/>
              <a:t> Gigabit Ethernet</a:t>
            </a:r>
          </a:p>
          <a:p>
            <a:pPr lvl="1"/>
            <a:r>
              <a:rPr lang="en-US" altLang="zh-CN" dirty="0"/>
              <a:t>Amazon Linux AMI, Intel compiler &amp; </a:t>
            </a:r>
            <a:r>
              <a:rPr lang="en-US" altLang="zh-CN" dirty="0" smtClean="0"/>
              <a:t>MPI runtime</a:t>
            </a:r>
            <a:endParaRPr lang="en-US" altLang="zh-CN" dirty="0"/>
          </a:p>
          <a:p>
            <a:r>
              <a:rPr lang="en-US" altLang="zh-CN" dirty="0"/>
              <a:t>Storage Device</a:t>
            </a:r>
          </a:p>
          <a:p>
            <a:pPr lvl="1"/>
            <a:r>
              <a:rPr lang="en-US" altLang="zh-CN" dirty="0"/>
              <a:t>Ephemeral</a:t>
            </a:r>
          </a:p>
          <a:p>
            <a:pPr lvl="1"/>
            <a:r>
              <a:rPr lang="en-US" altLang="zh-CN" dirty="0" smtClean="0"/>
              <a:t>EBS (</a:t>
            </a:r>
            <a:r>
              <a:rPr lang="en-US" altLang="zh-CN" dirty="0"/>
              <a:t>Elastic Block Store)</a:t>
            </a:r>
          </a:p>
          <a:p>
            <a:pPr lvl="1"/>
            <a:r>
              <a:rPr lang="en-US" altLang="zh-CN" dirty="0"/>
              <a:t>Software RAID</a:t>
            </a:r>
          </a:p>
          <a:p>
            <a:r>
              <a:rPr lang="en-US" altLang="zh-CN" dirty="0" smtClean="0"/>
              <a:t>Baseline Configuration</a:t>
            </a:r>
            <a:endParaRPr lang="en-US" altLang="zh-CN" dirty="0"/>
          </a:p>
          <a:p>
            <a:pPr lvl="1"/>
            <a:r>
              <a:rPr lang="en-US" altLang="zh-CN" dirty="0"/>
              <a:t>NFS, dedicated, </a:t>
            </a:r>
            <a:r>
              <a:rPr lang="en-US" altLang="zh-CN" dirty="0" smtClean="0"/>
              <a:t>1 EBS device</a:t>
            </a:r>
            <a:endParaRPr lang="en-US" altLang="zh-CN"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t>19</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7" name="日期占位符 6"/>
          <p:cNvSpPr>
            <a:spLocks noGrp="1"/>
          </p:cNvSpPr>
          <p:nvPr>
            <p:ph type="dt" sz="half" idx="10"/>
          </p:nvPr>
        </p:nvSpPr>
        <p:spPr/>
        <p:txBody>
          <a:bodyPr/>
          <a:lstStyle/>
          <a:p>
            <a:fld id="{B6F8CA30-B02B-394E-9281-8B197C51E16A}" type="datetime1">
              <a:rPr lang="en-US" altLang="zh-CN" smtClean="0"/>
              <a:t>11/20/13</a:t>
            </a:fld>
            <a:endParaRPr lang="zh-CN" altLang="en-US"/>
          </a:p>
        </p:txBody>
      </p:sp>
    </p:spTree>
    <p:extLst>
      <p:ext uri="{BB962C8B-B14F-4D97-AF65-F5344CB8AC3E}">
        <p14:creationId xmlns:p14="http://schemas.microsoft.com/office/powerpoint/2010/main" val="961029400"/>
      </p:ext>
    </p:extLst>
  </p:cSld>
  <p:clrMapOvr>
    <a:masterClrMapping/>
  </p:clrMapOvr>
  <mc:AlternateContent xmlns:mc="http://schemas.openxmlformats.org/markup-compatibility/2006" xmlns:p14="http://schemas.microsoft.com/office/powerpoint/2010/main">
    <mc:Choice Requires="p14">
      <p:transition spd="slow" p14:dur="2000" advTm="17958"/>
    </mc:Choice>
    <mc:Fallback xmlns="">
      <p:transition xmlns:p14="http://schemas.microsoft.com/office/powerpoint/2010/main" spd="slow" advTm="17958"/>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t>2</a:t>
            </a:fld>
            <a:endParaRPr lang="zh-CN" altLang="en-US"/>
          </a:p>
        </p:txBody>
      </p:sp>
      <p:sp>
        <p:nvSpPr>
          <p:cNvPr id="7" name="内容占位符 2"/>
          <p:cNvSpPr txBox="1">
            <a:spLocks/>
          </p:cNvSpPr>
          <p:nvPr/>
        </p:nvSpPr>
        <p:spPr>
          <a:xfrm>
            <a:off x="457200" y="1600200"/>
            <a:ext cx="8229600" cy="197281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altLang="zh-CN" dirty="0" smtClean="0"/>
              <a:t>HPC in Cloud</a:t>
            </a:r>
          </a:p>
          <a:p>
            <a:pPr lvl="1"/>
            <a:r>
              <a:rPr lang="en-US" altLang="zh-CN" dirty="0" smtClean="0"/>
              <a:t>Dedicated for </a:t>
            </a:r>
            <a:r>
              <a:rPr lang="en-US" altLang="zh-CN" dirty="0"/>
              <a:t>high-end cloud </a:t>
            </a:r>
            <a:r>
              <a:rPr lang="en-US" altLang="zh-CN" dirty="0" smtClean="0"/>
              <a:t>computing in science </a:t>
            </a:r>
          </a:p>
          <a:p>
            <a:pPr lvl="1"/>
            <a:r>
              <a:rPr lang="en-US" altLang="zh-CN" dirty="0"/>
              <a:t>T</a:t>
            </a:r>
            <a:r>
              <a:rPr lang="en-US" altLang="zh-CN" dirty="0" smtClean="0"/>
              <a:t>rend </a:t>
            </a:r>
            <a:r>
              <a:rPr lang="en-US" altLang="zh-CN" dirty="0"/>
              <a:t>to migrate HPC applications to </a:t>
            </a:r>
            <a:r>
              <a:rPr lang="en-US" altLang="zh-CN" dirty="0" smtClean="0"/>
              <a:t>cloud</a:t>
            </a:r>
            <a:endParaRPr lang="en-US" altLang="zh-CN" dirty="0"/>
          </a:p>
        </p:txBody>
      </p:sp>
      <p:sp>
        <p:nvSpPr>
          <p:cNvPr id="8" name="AutoShape 4" descr="data:image/jpeg;base64,/9j/4AAQSkZJRgABAQAAAQABAAD/2wCEAAkGBxQSEhUUEhQVFhMWGBgXGBgYFxgdGhwcGR4cFxocHRkaHigkIB8lHR8XIzIiJSwrLi4uFyAzRDMsNygtLisBCgoKDg0OGhAQGjckHiQtLDItLjI3KzMtNy0uLDcvLCwvLjQ3KywsLy80LCwsLDcvLDcrLCwsLCw3NywvLCwrLP/AABEIAIcBdAMBIgACEQEDEQH/xAAcAAEAAgMBAQEAAAAAAAAAAAAABgcEBQgDAgH/xABOEAACAQIDBAUIBAoIBQQDAAABAgMAEQQFIQYHEjETQVFhcRQiMjNygZGxCCNCoTQ1UmJ0grKzwdEVF3OSk8LD4UNEVKLSJDZTYyZkg//EABsBAQACAwEBAAAAAAAAAAAAAAABBAIDBQYH/8QAOhEAAgIBAQQFCgUCBwAAAAAAAAECAxEEBRIhMTNBYXGxMjRRcoGRocHR8AYTFCJCNeEVQ1Jic4KS/9oADAMBAAIRAxEAPwC8aUpQClKUApSlAKUpQClK1W0TlY1Kkg8Y1Bt1GtGpvVFUrGs4M64b8lH0nvjsVInoRFh23/yjWtFiM3mbTi4e4C3+9fWHzuVeZDDvGvxFZwzWGTSVLeIv941rzl2rhq/I1Dh2Pgvevnk6MKnVzrz2r6M0fTNe/E1+25v8azMPm8y6cXF3EX/3raf0VBbpLngtf0tPjz++vM5rDHpEl/AW+861XhordM96y9QXY22+3HWZu6NixGGTNwOKkf04io7b/wCU61nVFsRncrciFHcNfia2WRSFonJJJ4jqTf7IrsaLaddk1TFuTw/3PC5dxUu00ox33hdiNjiZGUXVOM9lwPnWixmbzA24ej92vxOlYeGzOVOTEjsbX51sYs+BFpU07tR8DVKzadeqWI2ut9yx71x+JvjppVc4qRp5sS7+kzHxP8K9YcxlTk58DqPvrcpgsPNqmh6+HT7jXy0mGgNgOJh3XN/E6Cqa0F0H+a70ov8AlvPj3ek2/nwf7VBt+jAwGZzP/wALiHaPN+elblT7qj2Iz9j6Che86n+VfOUYp3nXjYnQ+HLs5V09LtSuE40qbsbaWWkl9StZppNOeFHH33EkpSlegKApSlAKUpQClKUApSlAKUpQClKUApSlAKUpQClKUApSlAKUpQClKUApSlAKUpQClKUApSlAK1G0vq19sfJq29ajaX1S+2Pk1UNqeaWdxv03SxI3SlK8Ad4kX/Jfq/xqO1I/+T/V/jUcrr7W/wAn/jiVNL/P1mKkWz/qX9pv2RUdqR7O+pf2j+ytNiedexjW9F7URwUoKVxy2bvZj0n8B/GtZmHrZPbb51s9mOb+C/xrWZh62T22+ddjUf02n1peLKlfnE+5GPWxyH1y+DfKtdWxyH1y+DfKqeg86r9ZeJuv6OXcyVUpSvoZ58UpSgFKUoBSlKAUpSgFKUoBSlKAUpSgFKUoBSlKAUpSgFKUoBSlKAUr5kkCi7EAdpNq1+IzuJeRLHuH8TWi7U00rNkkjOFc5+SsmypUbnz9z6KhfHU16YfaA/bQHvX+R/nVBbb0blu73tw8fX4Fh6K3GcEgpWDh82if7Vj2Np/tWaDeujVdXas1yT7itKEo8JLB+0pWLiMxjT0nF+wan4CsrLYVrM2ku0Ri5PCWTKrWZ/CzxgKCSGBsOyxrGxG0I+wnvb+QrFjz6QHUKR2Wt8DXG1e1NFZB0uTw+tLl99hbq010Wp45GrYWNjoe+vypCM2hkFpUt4i4+I1r8bKIpNYnt4HiHw51wnsv8zjp7FPs5P3Mvfqd3pIteB9n8D/U/jUcqXDBHoOiJF7Wv7688NksS8wWP53L4cq6ms2XfqHVu8EoJPPpK1OphWpZ62yMxQsxsqk+AqS5LhWjjIYWJYm1x2AdXhWwRQBYAAdgr6q5oNjw0s/zHLL9yNN+rdi3cYRDMRgZE9JDbt5j4isep3WJicujf0lF+0aH7qoX/h3rpn7H9V9DfDaH+te41WzHN/Bf41rMw9bJ7bfOpLl+WiEsQxIa2h5i1+uvH+hELszkm5JtyGv31NmzNRPSVUpcU3njw5siOprVsp9TSIyBfQc63GR4GQSB2UhbHnpz7udb2DDInoqB4D+Netb9HsJVTjZZPLTzhcvv3GF2u3k4xXMUpSvQFAUpSgFKUoBSlKAUpSgFKUoBSlKAUpSgFKUoBSlKAUpSgFKUoBSlKA0aZ2ji0qfJh8DX7/R+Hl9W1j2A/wCU61H6V4ZbVlNY1EFNdvB+9fQ7f6VLjW3HwNriMikX0bMPgfgf516YfIGPpsF7hqf5V6bO4hmZlZiQFuATfrrBzfEOZHUseEGwF9PhViVehhRHU7jabxu54ZXbzNale5uveXDrwbHosLDzIZu/zj8BpXrhM4DyKiJZTfU9wJ5Co1Wdkfr0/W/ZNY6badjuhXVFQi5JPC6s9bJs00dyUpNt4fM3mZZn0LKCtwRfnrWL0uFm5gK3f5p+I0rx2m9NPA/OtLW7aG0rK9TOuSUorHBrsRhRp4yrUk2n2G8nyDrjcEdjfzH8qxY8jlJsQFHaT8rVgw4hk9FiPA/wqR5/OyxqVJBLWNvA1rqr0WornduOO5jKT4PPeZSldXJQ3k89Zjrk8UYvK9/fwj+dfpzWGPSJL+AsPida0DMSbnU99flV/wDE1Xw09ah28372bP0290km/giaYKfjRWItcXtXvWHlHqU8KzK9np5OVUJPm0vA49iSm0vSfhNVrtPviw0DNHhYziXXQsGCRX7nsS3uFu+vvfpnrYfArEhK+UvwM3LzFHEy3/O80d4LVSGzuUvjcRFh4SOOVrAnkAAWZjbqCgnvtbrrcYlhNvuxd9MNhwOy8hPxuPlW/wBnt9UMjBMZCYLm3SI3Gg72FgyjwDe6vibcdB0R4MVN01tCyx9HfvQLxWv+dVLYmBo3eNxZ0ZkYdjKSrD4g0B2BHIGAZSCpAIINwQdQQRzFRLb7buPKzCHheUzcZHCwAAThvcn2h99ajcVmTS5c0bEnoJmjW/5BCyAeALMAOoAVHPpD+swPs4j5w0BJ9kd6cWOxHQdA8V0d+NnUqAgub8raX17q02fb7I0kK4TD9MgNukdygbvVQpJHebeFU3gpZAxWK/FKDDZebCSylB7XL31Lc23W5hh8O2IdYmVF4nRHLSKo1JtwgGwuTYnlpegLD2S3wxYmVYcVD5OznhRw/FGSeQYlVK3OgOo7xUk2328w+WgCTikmYXWJLXty4mJ0Vb6X5mxsDY25jIvUqyTZvH5zI8qEOV4VeWViq3VQFW4BJbhA5DrueeoYJlHvzk4vOwScF9bTnit4mOxPwqzdkNrMPmMRkgJBWweNrB0J5XAJ0OtiLg2PWCBzZtLs7PgJuhxKgNYMpU3VlOl1Nh1gixAOnLlUk3LY4x5rGgJtMkkbDqNlMo+BT7z20B0bUH2x3nYXAOYgGnxC80QgBT2O50B7hcjsrabxM8bBZdiJ00cKFQ/ktIwjDfqlr+6uXoryMAvnu7ADW5ZmNhqeZJPX1mhBaU2+/FE+ZhYFHYzOx+I4flWwyfffdgMVhbL+XC9yP/5sBp4NfuNe+W7kIuiHlGJl6YjXoggQHs85SWt23F+wVVW1ORPgcVLhnIYoRZgLBlYBla3VodR1EHnQk6lynM4sTEs0DiSJxdWHwIIOoINwQdQRasLa/aBcBhJMSyFwhQcIIBJdlQanlqaq76PuZMJMThyTwFVmUdQYHgcjxBT+7Vmbc7PnMMFJhlcRs5QhivEAUdX1Fxztb30IK/8A68k/6J/8Zf8Awp/Xkn/RP/jL/wCFa3+o7Ef9ZD/hP/5VBdsdnRl8/QGdJpAoL8ClQl9VU3J1I1t1AjtoSWZ/Xkn/AET/AOMv/hVo5JmIxOHhnUFVmjSQA8wHUNY28a5QyrLpMTNHBCvFLI3Co6u0knqAFyT1AGupcHGmX4BFdrx4WABm7REmpt325UB4bWbXYbLow2Ic8TX4I1F5HtzsvZ3kgC/Oq0xW/J+I9Fgl4erjmPF7wqWHxNVntDnUuNxEmImPnudBfRFHooO5R8Tc8yanmwu6jy3DLiMRM8SyaxqgW/D1Mxa4seYAHKxvrYASfZ7fTh5WCYuFsPfTjDdJGPaNgy+NiB1kVaEUgZQykMrAEEG4IOoII5iuWdttl3y3FGB241Kh43AtxKSRqOogggi/YeurB3E7UtxNgJWJXhMkF+qx8+Md2vEB1WfuoCwtu9r0yyFJXjaTpJOjCqQNeFmuSe4VG9mt7cWMxUWGGGkQykqGLqQCFLajTsrE+kH+CYb9I/05KpTAY54JBLG3C6huFvyeJWQkd4BNu+gLx2t3wQ4aVocLF5QyEq7l+CMEcwpCsWsdDyHea1+S77kZwuLwxjQn1kbl+HvKFQbeFz3VDcDupzCTDCdUjW68SxM5EpFrjTh4QSOQLDvtUJI7QQesHQjxFAdhYedZFV0YMjAMrA3BBFwQesEV6VXm4vMDLlpRiT0Ezxi/5JCyj3DjIHhVh0IFKUoCCUpSvmJ6U3GzPpt7P8awc09dJ7RrO2Z9NvZ/jWDmnrpPaNde7+m1es/mVIecS7kYtZ2R+vT9b9k1g1nZH69P1v2TVHRec1+tHxRuu6OXc/AzNpvTTwPzrS1utp/STwPzrS1Y2v55Z7PBGGl6GINSPaT1S+0PkajhqR7SeqX2h8jW7Qea6nuj4swv6Wv2kcpSlcgtkwyn1KezWXWJlXqU9kVl19H0vQQ9VeB523y5d7PmRQRZgCO/lVcZzvHyrBykwxLNOLqWgjSw7R0psCNPsk8qwN++0jxRx4OIlemBeUg6mMHhCeDG9+0JbkTVR7NZM2MxUOGQhTK1uIjRVALM1uuyg6dZsNK3mJZWK35SXPR4JAOovOSfgIx86qvMcWZppZSADLI8hA5Auxcgd1zXRuVbsctgQKcOszdbzeeSe2x80e4CueM/RVxeJVAFRZ5lVRyCrIwUDuAAoC4vo9/guK/tx+7StZ9If1mB9nEfOGtn9Hv8FxX9uP3aVrPpD+swPs4j5w0HWQndfEGzbBg8ukZvesbuPvAPurprEoGRgeRUg+BFc07qfxvg/ak/cy10xL6J8DQM44g9FfAfKukNykQGUwkc2ecnxErr8lHwrm+D0V8B8q6U3MfifD+1P+/loGQn6Qw+uwR6+Cf5xf71E90n43wnjL+5kqW/SG9bgvYn+cVRLdJ+N8J4y/uZKA6XIqDbV7Y5VgpLSJHLiUN+CKJGdSNRdjYIeR1INe+9jaR8DgS0R4ZpmEMbfk3BZm8QqtbvIrm6KNnYKt2d2AGupZjYanrJPPvoC38ZvzN/qcFp2yTWP91UPzqttrdoHx+JbESIqMyqvCpJHmiw1NXfs1unwMEa+URjEzWHGzk8F+sLHe1vEE99VNvWy+HD5lJFBGkcapH5iABQSoJ0HbzoDd7g/wAYy/or/vIav2qC3B/jGX9Ff95DV7Y3FpDG8srBI0UszHkABcmhDNBvA2rXLsK0mhme6QoetyOZ/NXmfhzIrmLFYhpGaSRizuSzs3Mk6kmt7tztQ+Y4ppmuIx5kKH7KDtH5Tcz7hyArfbotklxmI6ee3k8DCykj6yTQhbdarox7bqNbmhJP9zexfksPlc62xE6+aCNY4zqBryZtCeyyjqN9jvoxRjymYA2LtEnuLqWHvUEe+pxUD32wlsqlI+xJCx8ONU/zUIOc5GsCewGuusiw4jw0CDkkUajwCgVyJKLgjuNdeZHMHw0Djk0UbD3qDQllSfSGg8/BP2rOp9xiI/zVX2weM6HMsG4/+eNPdKeiP3OasX6Q8ovgl6/r2+HRD+P3VWuxmHMmYYNRz8ohPuRw7fcDQFtfSD/BMN+kf6clU7s5hhLjMLGwur4iFGHaGkUEe8Xq4vpB/gmG/SP9OSql2N/GGC/SsP8AvFoEdXVyZtUoGOxgHIYrEgf4r11nXJ21v4fjf0vE/vXoEW79Hw/+kxP6R/px1alVV9Hv8ExX6R/ppVq0IFKUoDCxGVRPzWx7V0/2rWYjZ8j0GB7m0+8VIKVQv2ZpbvKhx9K4P77zfDU2Q5M0eRYR45G41I833c+0Vi4rLZJJXKrpxHU6D/f3VJqxJMbHcoX4WGnZ8CdKq27M08aI0zn+1Ntck23ngbY6mxzc0uODWw5CoF5H+Gg+Jr1GLw0PoAE/mi5/vH+deWNyV21EnF7f8/8AatTiMDInpKQO3mPiK5l07NH0WnUf9z/d8er3lmCjd5Vmezkbv+k4JdJFt7Q+RHKvh8ljcXie3v4h/P760kGGd/QUnwGnxraYTI5L3LcHhqfurGm+7WdLQp9vkv8A9ciZwhT5M93s5/AxcTk8qdXEO1dfu51uM+hZ41Cgk8Q5eBr28rjiFmlLHvsT9w+dZ1dTT7N06hZXCXlJZWU2uf3xKtmoszGUlyzjtI3h8hc+mQo+J/lWzw+TRLzHEfzv5cq2NKsUbJ0tPKOX6Xx/t8DXPVWz68dx+KoAsNBX7SldIrlEb/8ACsMbBIfReDhB743Yt9zrUJ2MzsYHGwYkqWWNjxAcyrKUa1+sBrjttbSukNsdlocxw5hmupB4o3W3Ejcri/MEXBHWD1GxFNY7c1mCMRG2HlTqbjZD71Km3uJoSTfaLfBg0gY4NmlxDAhAYpFVCftOXUXA7FvfuGtUJe/MknrJNyT1kntq1tn9yk7ODjZo0jB1SElnYdnGwAXxs3uqUbebrYsTFF5EI4ZoV4FU3COnOzMATxAkkNre5vzuAIZuP2lGHxLYR/QxJBQ9kig6HuZRz6ig7dNl9If1mB9nEfOGptu+3fw5avG1pcUws0ltFB5rGDyXtPNvCwGDvW2GnzM4dsO8SmHpQwkLC4fgIIKq3Lh5W66AqXdT+N8H7Un7mWumJfRPgaqHYbdZi8HjoMTNJhzHEXJCNIWPEjIBZo1H2r3v1VcDi4I7aEHG0Hor4D5V0puY/E+H9qf9/LVbLuTx40EuEIGgPHKLgd3RaVb2wGRPgcBDhpWVpE6QsUvw3eRpLAkAm3Fa9hyoSVr9Ib1uC9if5xVEt0n43wnjL+5kq1d6uwuIzNsO2HeJTEJFYSFhfj4CCCqt+T99aPYPdbi8HjocTNJhzHFxkhGkZiWRowLMij7V736qAzfpA4Zjg8PIBdUns3dxowBPvAH6wqj8LOY3SRbcSOrrfldCGF/eBXW2cZXFioXgmXijkHCw+8EHqINiD1ECqSzncti0c+TSxSx304yUcDqBAUqT3gi/YKAmx3xZf0HSXl6Xhv0HRvxcX5PHbg59fFVE55mr4vES4iW3SStxEDkByVR3BQF91T7Kty+Ndh08sESdZUtI/uXhUe+/xqe5rurwj4EYWEdHIh40mOrl7WJci1wwsCBYCwsBYUBTm7raQZfjkmcXiZTFJbmEcqeIDuZVNuwGrQ3/AGNdcHBGpsks3nj8oIpYA93FwnxUV67u91q4RhPjOCXEA+Yq3McfY2oHE/eRYdWutSPb3Yxc0SFGlaIRScZKqCWBUqQLnQ6jXXlyNAcxV8MinmAfhXTeU7tctw4FsMkrflTfWEnts3mj3AVuJNmcEw4ThMMR2GGO37NBk5jyfaTF4Ug4fESx2+yGJT3xtdT8K6GySU5tlA6cBWxMTo/DyBuycQB5agNasHPN0+Xzg9HGcO/U0JsP8M3W3gAe+pHsnkgwOEiwwfpOjBHHbhuWYsTw3NhcnS5oDlfH4KSCV4ZV4ZI2KOO8dnceYPWCD11b27nehhoMGmHxrOjwjgRhG7hkHoDzASCo83XTQG+pAlu327uHMrSBuhxKiwkAuGA5K63FwOoggjvGlVTit0OZIxCpDIOpllAHwcKaA1m8fav+ksX0iArDGvRxBrXIvdmI6ix6uxV671JtxezjS4lsY6/VQArGT9qVxY29lC1+9x2V67O7lp3YNjZUjjB1SI8Tt3cRAVfEcXu51dGWZfHh4khhQJEgsqjq/mSdSTqSSaArX6Qf4Jhv0j/Tkqpdjfxhgv0rD/vFq+t6WyU2ZYeKOB41eOXpPrCwUjhZDqqk317Kguzu6HGwYvDzSS4bgimjkbheQsQjB7AGMC5tbn10Bd1cnbW/h+N/S8T+9eusapDaDdBjZsViJY5cNwSzSyrxPIGAkYvYgRkXF7c+qgRuvo9/gmK/SP8ATSrVqF7rdkZstw8sc7xs8kvH9WWKgcKqNWUG+h6qmlCBSlKAUpSgFRHOfXP4j5CpdURzn1z+I+QrgfiHzePrfJl/Z/SPu+Z4QYl09BiPfp8OVbjLM4dnVGAN9L8jWhrMyj1yeP8AA15/Qaq6u6EYyeG0sdXP0F++qEoNtccM3Ob5m0RCqo1F7nxI5e6tHiMdI/pObdg0HwFZ20vrV9gfM1qK37V1Vz1E6957qfLqNelqgq1LHE/UGo8anVQZOY8RU5rpfhzlZ/1+ZX2j/H2ilKV6Y5opSlAKVDt6e0GJwODE+FCcXSorl1LAKwYXABGvFwD317bs9pnzDBCaXg6ZXeOTgBC3FiuhJtdGQ8+ZNASulVCm9Gc5x5N9V5H5QcP6J4736INx8X/yd1rfGp1vD2ibAYGSeMKZbqkYbUcTkDUAi9hxNb82gJJSqvy7eVJFlAxmLVHnklkjgRAVD8JtdtTYKQ9z3AczUNwOb5/mXHNh3lMYJH1fRRRgj7K8ZBa3i3eaA6CqnN9m1GLwmJhTDTvEphLkLw6txMLm4PUBXzu/3lYlcUMFmVyWbo1kZQkiSXsFkAABBNgDa4JHMG41f0gRfGQD/wDX/wA70JLwy2UvDGzasyIxPeQCaya5/G3WcYsf+gSRIYVCkQwrIfNA9N3RrsefCttDyPOpPu03oSYiZcLjuHpH0jlUcPEw+w6jQMdbEWF9LXtcQWzSvx2ABJNgNSTVIZ7vdxeImMeWReZchD0TSTSW+0EHIddrE2525AC8KVQ2D3q5nhJQuOh4l5skkJhlt2qbAfFSD2jnVzQ5/A2EGM6QDD9H0vGepQLm47RytzuLUBs6VReZb1cwxc5jy2EquvCFi6WYgfabmqjl1WF+Zr3yDezi8PP0OaR+ZcBm6Mxyx3+0ycmXr0ANtRfkQLtpUE3obbS5dHh2w6xOZmbV+IrwqAdArC97jW/VUDzzfRiW6MYaOKLzV4y4LkyEecEFwAoNwL3Jt1UBe9Kp7a/eNmOETBMscC+UYWOVuON79L/xFtxjhAummp86rSyDM1xWGhxC6CWNXt2cQuR7jce6gM+qf2uzbOVzcR4dZug44+iVY7wsll4y78JHPjuSQQBpbQnO2x3iYmHNI8FhEhYcUKPxqxYvKQbAqwsArLrY8zWLtXvFxmHzfySMQ9AsuHjIKEsRKIyx4uLQ+ebadQoC3KVDN4+3aZZGqqokxMgJRCfNAGhd7a2voBzJvysSKu/rPzgL05A6G9rnDN0N72t0njp6dAdCUqK7vttI8zhLBeCaOwljve1+TKetWsbd4I6q0O8reaMA5w+GVJMQAC7PfgjBFwCAQWYjW1xYEHuoCyKVQT7ws7gCzzRt0LEW6XClY9eQ4gFIv1XOvVerY2E2vjzOAyIOCRCFljJvwk6gg9anWx7iOYNASWlVBt3vXljxDYXL0UlG6NpGUuWcGxWNAeo6XN7kEW5E6D+svOMIynFRHhY6LPhmi4ushWAXX427KAv6lQp9sXxOVvj8CY1MKSvLHMjPYxIXaPzHWxOhDa6MDbWvLMdpsZhWwfTeTyJMWeYpFInBEDAl1DStqrSlmJ0KjkLagTqlUltZvgxeGxLpHHh+hJYxF0kLMis0fESJAPOZGI05EUoTgu2lKUIFRHOfXP4j5CpdWqx+SiRiwYhj2i47K5O2dLbqKVGtZaefgy3o7Y1zbl6CM1mZR65PH+Br7xGUSp9niHauv3c6+cpFp0B53/ga8pTRZVqa1ZFr90efedSc4yrk4vPBmVtL61fYHzNaitttL61fYHzNYmHy2V+SkDtOg++tu0Kp2a2yME289RhRJRpi28GMnMeIqc1o8Ns/bV39y/zP8q3ld/Ymju08Zu1YzjHsyUNbdCxrdfIUpSu6UhSlKA0G3uV+VZfioQLs0bMg/PT6xP8AuVaqbcrtGMPHjwx81IfKlH9mCH+IMQq+K5T2hw7YLGYuBDwgNJFYdcTkOo968FCTU/WW6XXi4jZ//sFnOvbqD76tHfXtIuIwuXhPRlTys910Cp+1L/drBk2a/wDxpZ+Hz/KPKT7JPk/w4OFvdUW2ZgfG43BQOeIBo4gP/qjZpmX4GSgNhvHhaA4LCH/l8HHcdXSSlmlPvIX4VLtn97uGwmGhw6YSW0SKlw6akDzm8S1z761e/wAy9lx0cv2ZoAoP50bMG+5k+NWlsngMBi8HBOmFwp40Xi+piJDAWdT5vMNcHwoChdv9o48fiziYY2hJjQG5HFxpxefdfzeAdvmVJN9uK6SbByn7eDR/7zM1THazarKcBivJ2wEUpVQZDFDAeAtqFsbXa1jbsYdukW3/AK/+sgA0Hk/+d6At7YjKkwuBw8SAaRqzEC3E7AM7e9iTVFb2cL5Hm0kkPmk9HiltyD3uT75ELeLGr62Rx6z4LDSpyeGM+BCgMp7wwIPeKorfHN5VmzxRasEiww73JJt8ZAPEGgL6ziFsRg5kjNmlgdUPYXQhfvIrnfdxtWuV4l3mhdgyGJgLCRCGBOjW6xYqSOQ7LV0ZjcZFhMOZJW4YoUuzWJsALcgLnwFQeHKsnz4yTRo3SoQHdeKJzceazLya4BALAnzSOqhBiZxtNkucpHDiJnhZXDIXHRsDyK9IQyWI0Iv2dYBrA3uwR4DK8NgsMCsLykkFixKreU3JOt5Cje6tFvF3YLl+HOJgnZ41ZVZJAvF55CgqygA6kaEciTfSx0GNxMk+TQFrsuFxbwKTrZJI1kUX7AQVHYCooSSPdhttgctw7iVJjiJXLOyIpHCNEUEsDYC5t2u1YW9Xa3B5l0D4dJRNGWVi6qoKML2uGNyGGntNUp3T7MZfjcArzYeOSdHkSQktf0iyXsfyGT4Vtdq8kyPLkRsThVHSMVVVDsxsLk24uQ0ue8dtAVvtRjjNk2VFucbYiL3RkIv/AGhasjcns3HDg1xTKDPPxHiIF1jBKqqnqBtxHt4u4VEd6/kpwGXNgVC4ZmnZAFI58PFcNrfive9Wdux/FWD/ALIfM0BoN+uU9LgFmA87DyKx7eCT6tvdcoT7NeO4zOg2AkidgPJnY6nlHJeQE93F0o/VqwM7y5cTh5oH9GWN4z3cQIv7ufurmHI86lwS42Eghp4XwzgfZcNwk+4dKPFhQEt3WxnMM6kxbg8KmXEa9Rc8ESnwVjb+zrD3gf8AuFv0jB/swVO9wmU9Hg5cQR508lgfzIrqP+8y1BN4H/uFv0jB/swUB8bbXx2fNExJVsRDhhb7KAqr295kb310HLl8TQmAovQlOjKW83gtw8Nuy2lc9bSyeR7QNI/mqmLilJPLgco7H+6W+BroySUKpZiAoBJJ5ADUn4UIKr3bbB4zLMXLNM8Rw/QunmsxZ7MrKxUqANFPXpxEddVds9nMTZgmMxwZ4zI07qoDEsbsgsSNA5U+C2q3tid5DZriZMN5N0aGKR1fpOIgAqo4l4QATxDkedVZu1y+Bsxjw2NjDKRJCVa9hKo0uQRrdWXxYUJLNzPezlmIhkhljxDRyKyMDGnJhb8uoVuLxzR5l0d/NmhdSO1ks6n3AP8A3jVsSbu8rUFmwkQABJJL2AGpJ86tJsHj8kkxDHAwiOdI3fiZHH1YIVmUtcDmOw2PLnQFV4HHtlebtJNFxtDNLxLyYh+IBlJ6yrBh2g9V7izcw3gZRmcDYbFNLCslvTQgqw1DCReNVIPWTb3GsryrJs/lMfCZJo04lk4ZInKXseFtCwBI806ede1RvbLdDFh8PNiMNPJ9UjSGOXhIKoCxAZQpBsDa9/dzoCwtm9ksFDgpIMPeTD4lW426Ti6QOvASHXTVfybVs8fs/BMFEiFgsUsAHEbdHKFVwbHW4VdeYtVX/R9zNz5ThiSY1CSoPySxZXt2A2U27bnrNXJQghuabsMtxBjMsLHookhS0kgskYso0bXx50qZUoBSlKAUpSgFfDRKSCQLjkbaj30pUNJ8wngGJeLisOLle2tfdKUSS5DIpSlSBSlKAUpSgFUtvb2FxeIx3T4SESLLGgbz41tIl1ueNhoU6PUX9E0pQFmnZ1f6O8h04fJugv8AqcF/jrVZ7odh8Xh8aZ8XD0axxMq+fG13cgacDHQLx87ekK/aUBY22+ykeZYYwueB1PHHIBco9rXt1qQSCOsHqIBFNjYXOsCzLhi/C+haDEqit1XKs6m9ra2uO2lKAkuwO6iRJ1xOYFSyNxrEG4yXvxBpH5Gx1sL3NiT1HM3pbF4nH4/CmJfqSgjkk4kHAA5Zjwk3PmnSwOo6qUoCGzZXnOUM0EErCJyeEo0RRr6XVZLlCeu1tes86km67dxMk643HCxUl44ywdmc/wDEdgSOskC5JJubW1UoSWxmeATEQyQyi8cqMjDuYWOvUe+qAzjZLMsmlabDSHo9QJkZBdeYEkT8z3WYdfgpQgxFxGbZ2ViMhmVTexMMaKbW4mChSba9THXQVcOT7voYsrbASHi6W7ySAWPSGxDqD+Twpa/5Av11+UoCoMwyrMsimZ0k4A3miWMoUkF9LxvfUd66XNj1nJybZnMc8mWbESkxaBpmKaLz4Y4ktYn2QOs35FShJLd8uzxXC4GLDR/VQFowOIaDhULfiIuTwnWp3u8wrxZbhEkHC4iW4uDa+vMacjSlCCRVQO8nYPFHMJpMND0kUxEgs8a2ZhZwQ7g+mGN/zq/aUBdWzOVDCYSDDj/hRqpPawHnH3tc++qo2y2Kxs2d+URQ8UDTYZ+PpIxZYxGHurMG04G5A9VKUBIt7OwDY4LiMNbymNeFkJAEiC5ADHQMCTa+hvYkaVVZzPNZU/o7pZWWwToeKK9hpwmXmV6rF7W05V+UoSXJut2HOWxO8xBxM1uO2oRV9FAevUkk9Z8BUU3pbtpWmfG4IA8R45YwwVg41MiMSBqdSLg31F76flKEEKO0GbY8HBdPJKD5pjvCpYcrNJZSw7bsb9d6t/dfsH/R0bvMVbEygBuHVUUa8AJ566k9dgOq5UoSV/tbu7xeXznE5eT0IYshR1SSK/2TxEcSjkLXuNCOs6NtoM2zMHC9M8wOjRgQR8Vj9pgEuO69jav2lAXBuu2JOWwuZSrYibhL8OqqFvwoD12uxJ7T3CptSlCBSlK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2054" name="Picture 6" descr="http://www.nanostuffs.com/images/Nano/aw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3861833"/>
            <a:ext cx="2123185" cy="7741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5816" y="4024796"/>
            <a:ext cx="1156152" cy="494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图片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9977" y="4139659"/>
            <a:ext cx="2088232" cy="354999"/>
          </a:xfrm>
          <a:prstGeom prst="rect">
            <a:avLst/>
          </a:prstGeom>
        </p:spPr>
      </p:pic>
      <p:pic>
        <p:nvPicPr>
          <p:cNvPr id="13" name="图片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99992" y="5157192"/>
            <a:ext cx="1962882" cy="375372"/>
          </a:xfrm>
          <a:prstGeom prst="rect">
            <a:avLst/>
          </a:prstGeom>
        </p:spPr>
      </p:pic>
      <p:pic>
        <p:nvPicPr>
          <p:cNvPr id="15" name="图片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14840" y="3477766"/>
            <a:ext cx="1531974" cy="1531974"/>
          </a:xfrm>
          <a:prstGeom prst="rect">
            <a:avLst/>
          </a:prstGeom>
        </p:spPr>
      </p:pic>
      <p:pic>
        <p:nvPicPr>
          <p:cNvPr id="16" name="图片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876256" y="5157192"/>
            <a:ext cx="1275531" cy="481450"/>
          </a:xfrm>
          <a:prstGeom prst="rect">
            <a:avLst/>
          </a:prstGeom>
        </p:spPr>
      </p:pic>
      <p:pic>
        <p:nvPicPr>
          <p:cNvPr id="17" name="图片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7544" y="4824272"/>
            <a:ext cx="1143000" cy="1143000"/>
          </a:xfrm>
          <a:prstGeom prst="rect">
            <a:avLst/>
          </a:prstGeom>
        </p:spPr>
      </p:pic>
      <p:pic>
        <p:nvPicPr>
          <p:cNvPr id="18" name="图片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51720" y="5013176"/>
            <a:ext cx="1992685" cy="679796"/>
          </a:xfrm>
          <a:prstGeom prst="rect">
            <a:avLst/>
          </a:prstGeom>
        </p:spPr>
      </p:pic>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5" name="日期占位符 4"/>
          <p:cNvSpPr>
            <a:spLocks noGrp="1"/>
          </p:cNvSpPr>
          <p:nvPr>
            <p:ph type="dt" sz="half" idx="10"/>
          </p:nvPr>
        </p:nvSpPr>
        <p:spPr/>
        <p:txBody>
          <a:bodyPr/>
          <a:lstStyle/>
          <a:p>
            <a:fld id="{138C936B-B9DB-E749-847B-C5AD0E7BB705}" type="datetime1">
              <a:rPr lang="en-US" altLang="zh-CN" smtClean="0"/>
              <a:t>11/20/13</a:t>
            </a:fld>
            <a:endParaRPr lang="zh-CN" altLang="en-US"/>
          </a:p>
        </p:txBody>
      </p:sp>
    </p:spTree>
    <p:extLst>
      <p:ext uri="{BB962C8B-B14F-4D97-AF65-F5344CB8AC3E}">
        <p14:creationId xmlns:p14="http://schemas.microsoft.com/office/powerpoint/2010/main" val="20387370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3513"/>
    </mc:Choice>
    <mc:Fallback xmlns="">
      <p:transition xmlns:p14="http://schemas.microsoft.com/office/powerpoint/2010/main" spd="slow" advTm="33513"/>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521878853"/>
              </p:ext>
            </p:extLst>
          </p:nvPr>
        </p:nvGraphicFramePr>
        <p:xfrm>
          <a:off x="500035" y="2348880"/>
          <a:ext cx="7960397" cy="2160241"/>
        </p:xfrm>
        <a:graphic>
          <a:graphicData uri="http://schemas.openxmlformats.org/drawingml/2006/table">
            <a:tbl>
              <a:tblPr firstRow="1" bandRow="1">
                <a:tableStyleId>{69CF1AB2-1976-4502-BF36-3FF5EA218861}</a:tableStyleId>
              </a:tblPr>
              <a:tblGrid>
                <a:gridCol w="1301700"/>
                <a:gridCol w="1377874"/>
                <a:gridCol w="1225526"/>
                <a:gridCol w="1301700"/>
                <a:gridCol w="1627126"/>
                <a:gridCol w="1126471"/>
              </a:tblGrid>
              <a:tr h="461589">
                <a:tc>
                  <a:txBody>
                    <a:bodyPr/>
                    <a:lstStyle/>
                    <a:p>
                      <a:pPr algn="ctr" fontAlgn="b"/>
                      <a:r>
                        <a:rPr lang="en-US" sz="2000" u="none" strike="noStrike" dirty="0">
                          <a:effectLst/>
                        </a:rPr>
                        <a:t>Name</a:t>
                      </a:r>
                      <a:endParaRPr lang="en-US" sz="20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2000" u="none" strike="noStrike" dirty="0" smtClean="0">
                          <a:effectLst/>
                        </a:rPr>
                        <a:t>Domain</a:t>
                      </a:r>
                      <a:endParaRPr lang="en-US" sz="20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2000" u="none" strike="noStrike" dirty="0">
                          <a:effectLst/>
                        </a:rPr>
                        <a:t>CPU</a:t>
                      </a:r>
                      <a:endParaRPr lang="en-US" sz="20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2000" u="none" strike="noStrike" dirty="0">
                          <a:effectLst/>
                        </a:rPr>
                        <a:t>Network</a:t>
                      </a:r>
                      <a:endParaRPr lang="en-US" sz="20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2000" u="none" strike="noStrike" dirty="0" smtClean="0">
                          <a:effectLst/>
                        </a:rPr>
                        <a:t>Read/Write</a:t>
                      </a:r>
                      <a:endParaRPr lang="en-US" sz="20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2000" u="none" strike="noStrike" dirty="0">
                          <a:effectLst/>
                        </a:rPr>
                        <a:t>API</a:t>
                      </a:r>
                      <a:endParaRPr lang="en-US" sz="20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424663">
                <a:tc>
                  <a:txBody>
                    <a:bodyPr/>
                    <a:lstStyle/>
                    <a:p>
                      <a:pPr algn="ctr" fontAlgn="b"/>
                      <a:r>
                        <a:rPr lang="en-US" sz="1800" i="1" u="none" strike="noStrike" dirty="0">
                          <a:effectLst/>
                        </a:rPr>
                        <a:t>BTIO</a:t>
                      </a:r>
                      <a:endParaRPr lang="en-US" sz="1800" b="0" i="1"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Physics</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High</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High</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smtClean="0">
                          <a:effectLst/>
                        </a:rPr>
                        <a:t>Write</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a:effectLst/>
                        </a:rPr>
                        <a:t>MPIIO</a:t>
                      </a:r>
                      <a:endParaRPr lang="en-US" sz="1800" b="0" i="0" u="none" strike="noStrike">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424663">
                <a:tc>
                  <a:txBody>
                    <a:bodyPr/>
                    <a:lstStyle/>
                    <a:p>
                      <a:pPr algn="ctr" fontAlgn="b"/>
                      <a:r>
                        <a:rPr lang="en-US" sz="1800" i="1" u="none" strike="noStrike" dirty="0">
                          <a:effectLst/>
                        </a:rPr>
                        <a:t>FLASHIO</a:t>
                      </a:r>
                      <a:endParaRPr lang="en-US" sz="1800" b="0" i="1"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a:effectLst/>
                        </a:rPr>
                        <a:t>Astrophysics</a:t>
                      </a:r>
                      <a:endParaRPr lang="en-US" sz="1800" b="0" i="0" u="none" strike="noStrike">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Low</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Low</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smtClean="0">
                          <a:effectLst/>
                        </a:rPr>
                        <a:t>Write</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MPIIO</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424663">
                <a:tc>
                  <a:txBody>
                    <a:bodyPr/>
                    <a:lstStyle/>
                    <a:p>
                      <a:pPr algn="ctr" fontAlgn="b"/>
                      <a:r>
                        <a:rPr lang="en-US" sz="1800" i="1" u="none" strike="noStrike" dirty="0" err="1">
                          <a:effectLst/>
                        </a:rPr>
                        <a:t>mpiBLAST</a:t>
                      </a:r>
                      <a:endParaRPr lang="en-US" sz="1800" b="0" i="1"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a:effectLst/>
                        </a:rPr>
                        <a:t>Biology</a:t>
                      </a:r>
                      <a:endParaRPr lang="en-US" sz="1800" b="0" i="0" u="none" strike="noStrike">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a:effectLst/>
                        </a:rPr>
                        <a:t>Medium</a:t>
                      </a:r>
                      <a:endParaRPr lang="en-US" sz="1800" b="0" i="0" u="none" strike="noStrike">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Medium</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smtClean="0">
                          <a:effectLst/>
                        </a:rPr>
                        <a:t>Read</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POSIX</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424663">
                <a:tc>
                  <a:txBody>
                    <a:bodyPr/>
                    <a:lstStyle/>
                    <a:p>
                      <a:pPr algn="ctr" fontAlgn="b"/>
                      <a:r>
                        <a:rPr lang="en-US" sz="1800" i="1" u="none" strike="noStrike" dirty="0">
                          <a:effectLst/>
                        </a:rPr>
                        <a:t>MADbench2</a:t>
                      </a:r>
                      <a:endParaRPr lang="en-US" sz="1800" b="0" i="1"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Cosmology</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Low</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Medium</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smtClean="0">
                          <a:effectLst/>
                        </a:rPr>
                        <a:t>Read &amp; Write</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en-US" sz="1800" u="none" strike="noStrike" dirty="0">
                          <a:effectLst/>
                        </a:rPr>
                        <a:t>MPIIO</a:t>
                      </a:r>
                      <a:endParaRPr lang="en-US" sz="1800" b="0" i="0" u="none" strike="noStrike" dirty="0">
                        <a:solidFill>
                          <a:srgbClr val="000000"/>
                        </a:solidFill>
                        <a:effectLst/>
                        <a:latin typeface="+mn-lt"/>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6" name="矩形 5"/>
          <p:cNvSpPr/>
          <p:nvPr/>
        </p:nvSpPr>
        <p:spPr>
          <a:xfrm>
            <a:off x="395536" y="1844824"/>
            <a:ext cx="4968552" cy="461665"/>
          </a:xfrm>
          <a:prstGeom prst="rect">
            <a:avLst/>
          </a:prstGeom>
        </p:spPr>
        <p:txBody>
          <a:bodyPr wrap="square">
            <a:spAutoFit/>
          </a:bodyPr>
          <a:lstStyle/>
          <a:p>
            <a:pPr marL="342900" indent="-342900">
              <a:buFont typeface="Arial"/>
              <a:buChar char="•"/>
            </a:pPr>
            <a:r>
              <a:rPr lang="en-US" altLang="zh-CN" sz="2400" dirty="0" smtClean="0"/>
              <a:t>Selected </a:t>
            </a:r>
            <a:r>
              <a:rPr lang="en-US" altLang="zh-CN" sz="2400" dirty="0"/>
              <a:t>HPC </a:t>
            </a:r>
            <a:r>
              <a:rPr lang="en-US" altLang="zh-CN" sz="2400" dirty="0" smtClean="0"/>
              <a:t>Workloads</a:t>
            </a:r>
            <a:endParaRPr lang="zh-CN" altLang="en-US" sz="2400" dirty="0"/>
          </a:p>
        </p:txBody>
      </p:sp>
      <p:sp>
        <p:nvSpPr>
          <p:cNvPr id="12" name="标题 11"/>
          <p:cNvSpPr>
            <a:spLocks noGrp="1"/>
          </p:cNvSpPr>
          <p:nvPr>
            <p:ph type="title"/>
          </p:nvPr>
        </p:nvSpPr>
        <p:spPr/>
        <p:txBody>
          <a:bodyPr>
            <a:normAutofit/>
          </a:bodyPr>
          <a:lstStyle/>
          <a:p>
            <a:r>
              <a:rPr lang="en-US" altLang="zh-CN" dirty="0"/>
              <a:t>Evaluation -</a:t>
            </a:r>
            <a:r>
              <a:rPr lang="en-US" altLang="zh-CN" dirty="0" smtClean="0"/>
              <a:t> Applications</a:t>
            </a:r>
            <a:endParaRPr lang="zh-CN" altLang="en-US" dirty="0"/>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2" name="页脚占位符 1"/>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5" name="日期占位符 4"/>
          <p:cNvSpPr>
            <a:spLocks noGrp="1"/>
          </p:cNvSpPr>
          <p:nvPr>
            <p:ph type="dt" sz="half" idx="10"/>
          </p:nvPr>
        </p:nvSpPr>
        <p:spPr/>
        <p:txBody>
          <a:bodyPr/>
          <a:lstStyle/>
          <a:p>
            <a:fld id="{A33F35BE-8D05-0E47-B405-0EACCBC9C0F2}" type="datetime1">
              <a:rPr lang="en-US" altLang="zh-CN" smtClean="0"/>
              <a:t>11/20/13</a:t>
            </a:fld>
            <a:endParaRPr lang="zh-CN" altLang="en-US"/>
          </a:p>
        </p:txBody>
      </p:sp>
    </p:spTree>
    <p:custDataLst>
      <p:tags r:id="rId1"/>
    </p:custDataLst>
    <p:extLst>
      <p:ext uri="{BB962C8B-B14F-4D97-AF65-F5344CB8AC3E}">
        <p14:creationId xmlns:p14="http://schemas.microsoft.com/office/powerpoint/2010/main" val="1079421166"/>
      </p:ext>
    </p:extLst>
  </p:cSld>
  <p:clrMapOvr>
    <a:masterClrMapping/>
  </p:clrMapOvr>
  <mc:AlternateContent xmlns:mc="http://schemas.openxmlformats.org/markup-compatibility/2006" xmlns:p14="http://schemas.microsoft.com/office/powerpoint/2010/main">
    <mc:Choice Requires="p14">
      <p:transition spd="slow" p14:dur="2000" advTm="29005"/>
    </mc:Choice>
    <mc:Fallback xmlns="">
      <p:transition xmlns:p14="http://schemas.microsoft.com/office/powerpoint/2010/main" spd="slow" advTm="2900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135504100"/>
              </p:ext>
            </p:extLst>
          </p:nvPr>
        </p:nvGraphicFramePr>
        <p:xfrm>
          <a:off x="1104400" y="2304253"/>
          <a:ext cx="6840761" cy="2664299"/>
        </p:xfrm>
        <a:graphic>
          <a:graphicData uri="http://schemas.openxmlformats.org/drawingml/2006/table">
            <a:tbl>
              <a:tblPr firstRow="1" bandRow="1">
                <a:tableStyleId>{69CF1AB2-1976-4502-BF36-3FF5EA218861}</a:tableStyleId>
              </a:tblPr>
              <a:tblGrid>
                <a:gridCol w="1008112"/>
                <a:gridCol w="936104"/>
                <a:gridCol w="946394"/>
                <a:gridCol w="633745"/>
                <a:gridCol w="796125"/>
                <a:gridCol w="1296144"/>
                <a:gridCol w="1224137"/>
              </a:tblGrid>
              <a:tr h="373853">
                <a:tc>
                  <a:txBody>
                    <a:bodyPr/>
                    <a:lstStyle/>
                    <a:p>
                      <a:pPr marL="0" algn="ctr" defTabSz="914400" rtl="0" eaLnBrk="1" fontAlgn="b" latinLnBrk="0" hangingPunct="1"/>
                      <a:r>
                        <a:rPr lang="en-US" sz="1800" u="none" strike="noStrike" kern="1200" dirty="0" smtClean="0">
                          <a:effectLst/>
                        </a:rPr>
                        <a:t>App.</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800" u="none" strike="noStrike" kern="1200" dirty="0" smtClean="0">
                          <a:effectLst/>
                        </a:rPr>
                        <a:t>Proc.</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800" u="none" strike="noStrike" kern="1200" dirty="0">
                          <a:effectLst/>
                        </a:rPr>
                        <a:t>Device</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800" u="none" strike="noStrike" kern="1200" dirty="0">
                          <a:effectLst/>
                        </a:rPr>
                        <a:t>P/D</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800" u="none" strike="noStrike" kern="1200" dirty="0">
                          <a:effectLst/>
                        </a:rPr>
                        <a:t>FS</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800" u="none" strike="noStrike" kern="1200" dirty="0" smtClean="0">
                          <a:effectLst/>
                        </a:rPr>
                        <a:t>IO Servers</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800" u="none" strike="noStrike" kern="1200" dirty="0" smtClean="0">
                          <a:effectLst/>
                        </a:rPr>
                        <a:t>Strip</a:t>
                      </a:r>
                      <a:r>
                        <a:rPr lang="en-US" sz="1800" u="none" strike="noStrike" kern="1200" baseline="0" dirty="0" smtClean="0">
                          <a:effectLst/>
                        </a:rPr>
                        <a:t> Size</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rowSpan="2">
                  <a:txBody>
                    <a:bodyPr/>
                    <a:lstStyle/>
                    <a:p>
                      <a:pPr marL="0" algn="ctr" defTabSz="914400" rtl="0" eaLnBrk="1" fontAlgn="b" latinLnBrk="0" hangingPunct="1"/>
                      <a:r>
                        <a:rPr lang="en-US" sz="1600" i="1" u="none" strike="noStrike" kern="1200" dirty="0">
                          <a:effectLst/>
                        </a:rPr>
                        <a:t>BTIO</a:t>
                      </a:r>
                      <a:endParaRPr lang="en-US" sz="1600" b="0" i="1"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altLang="zh-CN" sz="1600" u="none" strike="noStrike" kern="1200" dirty="0">
                          <a:effectLst/>
                        </a:rPr>
                        <a:t>64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dirty="0">
                          <a:effectLst/>
                        </a:rPr>
                        <a:t>EBS</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smtClean="0">
                          <a:effectLst/>
                        </a:rPr>
                        <a:t>P</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NFS</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1</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smtClean="0">
                          <a:effectLst/>
                        </a:rPr>
                        <a:t>N/A</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vMerge="1">
                  <a:txBody>
                    <a:bodyPr/>
                    <a:lstStyle/>
                    <a:p>
                      <a:pPr algn="l" fontAlgn="b"/>
                      <a:endParaRPr lang="zh-CN" altLang="en-US" sz="1100" b="0" i="0" u="none" strike="noStrike" dirty="0">
                        <a:solidFill>
                          <a:srgbClr val="000000"/>
                        </a:solidFill>
                        <a:effectLst/>
                        <a:latin typeface="宋体"/>
                      </a:endParaRPr>
                    </a:p>
                  </a:txBody>
                  <a:tcPr marL="9525" marR="9525" marT="9525" marB="0" anchor="b"/>
                </a:tc>
                <a:tc>
                  <a:txBody>
                    <a:bodyPr/>
                    <a:lstStyle/>
                    <a:p>
                      <a:pPr marL="0" algn="ctr" defTabSz="914400" rtl="0" eaLnBrk="1" fontAlgn="b" latinLnBrk="0" hangingPunct="1"/>
                      <a:r>
                        <a:rPr lang="en-US" altLang="zh-CN" sz="1600" u="none" strike="noStrike" kern="1200" dirty="0">
                          <a:effectLst/>
                        </a:rPr>
                        <a:t>256</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dirty="0" err="1">
                          <a:effectLst/>
                        </a:rPr>
                        <a:t>eph.</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P</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PVFS2</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a:effectLst/>
                        </a:rPr>
                        <a:t>4</a:t>
                      </a:r>
                      <a:endParaRPr lang="en-US" altLang="zh-CN" sz="1600" b="0" i="0" u="none" strike="noStrike" kern="120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4MB</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rowSpan="2">
                  <a:txBody>
                    <a:bodyPr/>
                    <a:lstStyle/>
                    <a:p>
                      <a:pPr marL="0" algn="ctr" defTabSz="914400" rtl="0" eaLnBrk="1" fontAlgn="b" latinLnBrk="0" hangingPunct="1"/>
                      <a:r>
                        <a:rPr lang="en-US" sz="1600" i="1" u="none" strike="noStrike" kern="1200" dirty="0">
                          <a:effectLst/>
                        </a:rPr>
                        <a:t>FLASHIO</a:t>
                      </a:r>
                      <a:endParaRPr lang="en-US" sz="1600" b="0" i="1"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altLang="zh-CN" sz="1600" u="none" strike="noStrike" kern="1200" dirty="0">
                          <a:effectLst/>
                        </a:rPr>
                        <a:t>64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dirty="0" err="1">
                          <a:effectLst/>
                        </a:rPr>
                        <a:t>eph.</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smtClean="0">
                          <a:effectLst/>
                        </a:rPr>
                        <a:t>D</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a:effectLst/>
                        </a:rPr>
                        <a:t>NFS</a:t>
                      </a:r>
                      <a:endParaRPr lang="en-US" sz="1600" b="0" i="0" u="none" strike="noStrike" kern="120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1</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smtClean="0">
                          <a:effectLst/>
                        </a:rPr>
                        <a:t>N/A</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vMerge="1">
                  <a:txBody>
                    <a:bodyPr/>
                    <a:lstStyle/>
                    <a:p>
                      <a:pPr algn="l" fontAlgn="b"/>
                      <a:endParaRPr lang="zh-CN" altLang="en-US" sz="1100" b="0" i="0" u="none" strike="noStrike" dirty="0">
                        <a:solidFill>
                          <a:srgbClr val="000000"/>
                        </a:solidFill>
                        <a:effectLst/>
                        <a:latin typeface="宋体"/>
                      </a:endParaRPr>
                    </a:p>
                  </a:txBody>
                  <a:tcPr marL="9525" marR="9525" marT="9525" marB="0" anchor="b"/>
                </a:tc>
                <a:tc>
                  <a:txBody>
                    <a:bodyPr/>
                    <a:lstStyle/>
                    <a:p>
                      <a:pPr marL="0" algn="ctr" defTabSz="914400" rtl="0" eaLnBrk="1" fontAlgn="b" latinLnBrk="0" hangingPunct="1"/>
                      <a:r>
                        <a:rPr lang="en-US" altLang="zh-CN" sz="1600" u="none" strike="noStrike" kern="1200" dirty="0">
                          <a:effectLst/>
                        </a:rPr>
                        <a:t>256</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dirty="0" err="1">
                          <a:effectLst/>
                        </a:rPr>
                        <a:t>eph.</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P</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NFS</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1</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smtClean="0">
                          <a:effectLst/>
                        </a:rPr>
                        <a:t>N/A</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rowSpan="3">
                  <a:txBody>
                    <a:bodyPr/>
                    <a:lstStyle/>
                    <a:p>
                      <a:pPr marL="0" algn="ctr" defTabSz="914400" rtl="0" eaLnBrk="1" fontAlgn="b" latinLnBrk="0" hangingPunct="1"/>
                      <a:r>
                        <a:rPr lang="en-US" sz="1600" i="1" u="none" strike="noStrike" kern="1200" dirty="0" err="1">
                          <a:effectLst/>
                        </a:rPr>
                        <a:t>mpiBLAST</a:t>
                      </a:r>
                      <a:endParaRPr lang="en-US" sz="1600" b="0" i="1"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altLang="zh-CN" sz="1600" u="none" strike="noStrike" kern="1200" dirty="0">
                          <a:effectLst/>
                        </a:rPr>
                        <a:t>32</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a:effectLst/>
                        </a:rPr>
                        <a:t>eph.</a:t>
                      </a:r>
                      <a:endParaRPr lang="en-US" sz="1600" b="0" i="0" u="none" strike="noStrike" kern="120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P</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PVFS2</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64KB</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vMerge="1">
                  <a:txBody>
                    <a:bodyPr/>
                    <a:lstStyle/>
                    <a:p>
                      <a:pPr algn="l" fontAlgn="b"/>
                      <a:endParaRPr lang="zh-CN" altLang="en-US" sz="1100" b="0" i="0" u="none" strike="noStrike" dirty="0">
                        <a:solidFill>
                          <a:srgbClr val="000000"/>
                        </a:solidFill>
                        <a:effectLst/>
                        <a:latin typeface="宋体"/>
                      </a:endParaRPr>
                    </a:p>
                  </a:txBody>
                  <a:tcPr marL="9525" marR="9525" marT="9525" marB="0" anchor="b"/>
                </a:tc>
                <a:tc>
                  <a:txBody>
                    <a:bodyPr/>
                    <a:lstStyle/>
                    <a:p>
                      <a:pPr marL="0" algn="ctr" defTabSz="914400" rtl="0" eaLnBrk="1" fontAlgn="b" latinLnBrk="0" hangingPunct="1"/>
                      <a:r>
                        <a:rPr lang="en-US" altLang="zh-CN" sz="1600" u="none" strike="noStrike" kern="1200" dirty="0">
                          <a:effectLst/>
                        </a:rPr>
                        <a:t>64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dirty="0" err="1">
                          <a:effectLst/>
                        </a:rPr>
                        <a:t>eph.</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D</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PVFS2</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4MB</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vMerge="1">
                  <a:txBody>
                    <a:bodyPr/>
                    <a:lstStyle/>
                    <a:p>
                      <a:pPr algn="l" fontAlgn="b"/>
                      <a:endParaRPr lang="zh-CN" altLang="en-US" sz="1100" b="0" i="0" u="none" strike="noStrike" dirty="0">
                        <a:solidFill>
                          <a:srgbClr val="000000"/>
                        </a:solidFill>
                        <a:effectLst/>
                        <a:latin typeface="宋体"/>
                      </a:endParaRPr>
                    </a:p>
                  </a:txBody>
                  <a:tcPr marL="9525" marR="9525" marT="9525" marB="0" anchor="b"/>
                </a:tc>
                <a:tc>
                  <a:txBody>
                    <a:bodyPr/>
                    <a:lstStyle/>
                    <a:p>
                      <a:pPr marL="0" algn="ctr" defTabSz="914400" rtl="0" eaLnBrk="1" fontAlgn="b" latinLnBrk="0" hangingPunct="1"/>
                      <a:r>
                        <a:rPr lang="en-US" altLang="zh-CN" sz="1600" u="none" strike="noStrike" kern="1200" dirty="0">
                          <a:effectLst/>
                        </a:rPr>
                        <a:t>128</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a:effectLst/>
                        </a:rPr>
                        <a:t>eph.</a:t>
                      </a:r>
                      <a:endParaRPr lang="en-US" sz="1600" b="0" i="0" u="none" strike="noStrike" kern="120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D</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PVFS2</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4MB</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rowSpan="2">
                  <a:txBody>
                    <a:bodyPr/>
                    <a:lstStyle/>
                    <a:p>
                      <a:pPr marL="0" algn="ctr" defTabSz="914400" rtl="0" eaLnBrk="1" fontAlgn="b" latinLnBrk="0" hangingPunct="1"/>
                      <a:r>
                        <a:rPr lang="en-US" sz="1600" i="1" u="none" strike="noStrike" kern="1200" dirty="0">
                          <a:effectLst/>
                        </a:rPr>
                        <a:t>MADbench2</a:t>
                      </a:r>
                      <a:endParaRPr lang="en-US" sz="1600" b="0" i="1"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altLang="zh-CN" sz="1600" u="none" strike="noStrike" kern="1200" dirty="0">
                          <a:effectLst/>
                        </a:rPr>
                        <a:t>64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a:effectLst/>
                        </a:rPr>
                        <a:t>eph.</a:t>
                      </a:r>
                      <a:endParaRPr lang="en-US" sz="1600" b="0" i="0" u="none" strike="noStrike" kern="120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D</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PVFS2</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4MB</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254494">
                <a:tc vMerge="1">
                  <a:txBody>
                    <a:bodyPr/>
                    <a:lstStyle/>
                    <a:p>
                      <a:pPr algn="l" fontAlgn="b"/>
                      <a:endParaRPr lang="zh-CN" altLang="en-US" sz="1100" b="0" i="0" u="none" strike="noStrike" dirty="0">
                        <a:solidFill>
                          <a:srgbClr val="000000"/>
                        </a:solidFill>
                        <a:effectLst/>
                        <a:latin typeface="宋体"/>
                      </a:endParaRPr>
                    </a:p>
                  </a:txBody>
                  <a:tcPr marL="9525" marR="9525" marT="9525" marB="0" anchor="b"/>
                </a:tc>
                <a:tc>
                  <a:txBody>
                    <a:bodyPr/>
                    <a:lstStyle/>
                    <a:p>
                      <a:pPr marL="0" algn="ctr" defTabSz="914400" rtl="0" eaLnBrk="1" fontAlgn="b" latinLnBrk="0" hangingPunct="1"/>
                      <a:r>
                        <a:rPr lang="en-US" altLang="zh-CN" sz="1600" u="none" strike="noStrike" kern="1200" dirty="0">
                          <a:effectLst/>
                        </a:rPr>
                        <a:t>256</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u="none" strike="noStrike" kern="1200">
                          <a:effectLst/>
                        </a:rPr>
                        <a:t>EBS</a:t>
                      </a:r>
                      <a:endParaRPr lang="en-US" sz="1600" b="0" i="0" u="none" strike="noStrike" kern="120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smtClean="0">
                          <a:effectLst/>
                        </a:rPr>
                        <a:t>D</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PVFS2</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altLang="zh-CN" sz="1600" u="none" strike="noStrike" kern="1200" dirty="0">
                          <a:effectLst/>
                        </a:rPr>
                        <a:t>4</a:t>
                      </a:r>
                      <a:endParaRPr lang="en-US" altLang="zh-CN"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algn="ctr" defTabSz="914400" rtl="0" eaLnBrk="1" fontAlgn="b" latinLnBrk="0" hangingPunct="1"/>
                      <a:r>
                        <a:rPr lang="en-US" sz="1600" u="none" strike="noStrike" kern="1200" dirty="0">
                          <a:effectLst/>
                        </a:rPr>
                        <a:t>4MB</a:t>
                      </a:r>
                      <a:endParaRPr lang="en-US" sz="1600" b="0" i="0" u="none" strike="noStrike" kern="1200" dirty="0">
                        <a:solidFill>
                          <a:srgbClr val="000000"/>
                        </a:solidFill>
                        <a:effectLst/>
                        <a:latin typeface="+mn-lt"/>
                        <a:ea typeface="+mn-ea"/>
                        <a:cs typeface="+mn-cs"/>
                      </a:endParaRPr>
                    </a:p>
                  </a:txBody>
                  <a:tcPr marL="9525" marR="9525" marT="9525"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7" name="矩形 6"/>
          <p:cNvSpPr/>
          <p:nvPr/>
        </p:nvSpPr>
        <p:spPr>
          <a:xfrm>
            <a:off x="382308" y="1728192"/>
            <a:ext cx="6205916" cy="461665"/>
          </a:xfrm>
          <a:prstGeom prst="rect">
            <a:avLst/>
          </a:prstGeom>
        </p:spPr>
        <p:txBody>
          <a:bodyPr wrap="square" anchor="ctr">
            <a:spAutoFit/>
          </a:bodyPr>
          <a:lstStyle/>
          <a:p>
            <a:pPr marL="342900" indent="-342900">
              <a:buFont typeface="Arial"/>
              <a:buChar char="•"/>
            </a:pPr>
            <a:r>
              <a:rPr lang="en-US" altLang="zh-CN" sz="2400" dirty="0" smtClean="0"/>
              <a:t>Optimal Performance Configurations</a:t>
            </a:r>
            <a:endParaRPr lang="zh-CN" altLang="en-US" sz="2400" dirty="0"/>
          </a:p>
        </p:txBody>
      </p:sp>
      <p:sp>
        <p:nvSpPr>
          <p:cNvPr id="8" name="矩形 7"/>
          <p:cNvSpPr/>
          <p:nvPr/>
        </p:nvSpPr>
        <p:spPr>
          <a:xfrm>
            <a:off x="683568" y="5446603"/>
            <a:ext cx="8136904" cy="400110"/>
          </a:xfrm>
          <a:prstGeom prst="rect">
            <a:avLst/>
          </a:prstGeom>
        </p:spPr>
        <p:txBody>
          <a:bodyPr wrap="square">
            <a:spAutoFit/>
          </a:bodyPr>
          <a:lstStyle/>
          <a:p>
            <a:r>
              <a:rPr lang="en-US" altLang="zh-CN" sz="2000" b="1" dirty="0">
                <a:solidFill>
                  <a:schemeClr val="accent1">
                    <a:lumMod val="75000"/>
                  </a:schemeClr>
                </a:solidFill>
              </a:rPr>
              <a:t>7/9</a:t>
            </a:r>
            <a:r>
              <a:rPr lang="en-US" altLang="zh-CN" sz="2000" dirty="0">
                <a:solidFill>
                  <a:schemeClr val="accent1">
                    <a:lumMod val="75000"/>
                  </a:schemeClr>
                </a:solidFill>
              </a:rPr>
              <a:t>: It’s </a:t>
            </a:r>
            <a:r>
              <a:rPr lang="en-US" altLang="zh-CN" sz="2000" dirty="0" smtClean="0">
                <a:solidFill>
                  <a:schemeClr val="accent1">
                    <a:lumMod val="75000"/>
                  </a:schemeClr>
                </a:solidFill>
              </a:rPr>
              <a:t>difficult to guess optimal one even </a:t>
            </a:r>
            <a:r>
              <a:rPr lang="en-US" altLang="zh-CN" sz="2000" dirty="0">
                <a:solidFill>
                  <a:schemeClr val="accent1">
                    <a:lumMod val="75000"/>
                  </a:schemeClr>
                </a:solidFill>
              </a:rPr>
              <a:t>within the 5-D space.</a:t>
            </a:r>
            <a:endParaRPr lang="zh-CN" altLang="en-US" sz="2000" dirty="0">
              <a:solidFill>
                <a:schemeClr val="accent1">
                  <a:lumMod val="75000"/>
                </a:schemeClr>
              </a:solidFill>
            </a:endParaRPr>
          </a:p>
        </p:txBody>
      </p:sp>
      <p:sp>
        <p:nvSpPr>
          <p:cNvPr id="11" name="标题 10"/>
          <p:cNvSpPr>
            <a:spLocks noGrp="1"/>
          </p:cNvSpPr>
          <p:nvPr>
            <p:ph type="title"/>
          </p:nvPr>
        </p:nvSpPr>
        <p:spPr/>
        <p:txBody>
          <a:bodyPr>
            <a:normAutofit/>
          </a:bodyPr>
          <a:lstStyle/>
          <a:p>
            <a:r>
              <a:rPr lang="en-US" altLang="zh-CN" dirty="0"/>
              <a:t>Evaluation -</a:t>
            </a:r>
            <a:r>
              <a:rPr lang="en-US" altLang="zh-CN" dirty="0" smtClean="0"/>
              <a:t> No One Excels All</a:t>
            </a:r>
            <a:endParaRPr lang="zh-CN" altLang="en-US" dirty="0"/>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2" name="页脚占位符 1"/>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3" name="日期占位符 2"/>
          <p:cNvSpPr>
            <a:spLocks noGrp="1"/>
          </p:cNvSpPr>
          <p:nvPr>
            <p:ph type="dt" sz="half" idx="10"/>
          </p:nvPr>
        </p:nvSpPr>
        <p:spPr/>
        <p:txBody>
          <a:bodyPr/>
          <a:lstStyle/>
          <a:p>
            <a:fld id="{D217157C-421D-1F4F-98C3-6449E7FC9D2E}" type="datetime1">
              <a:rPr lang="en-US" altLang="zh-CN" smtClean="0"/>
              <a:t>11/20/13</a:t>
            </a:fld>
            <a:endParaRPr lang="zh-CN" altLang="en-US"/>
          </a:p>
        </p:txBody>
      </p:sp>
      <p:sp>
        <p:nvSpPr>
          <p:cNvPr id="4" name="左大括号 3"/>
          <p:cNvSpPr/>
          <p:nvPr/>
        </p:nvSpPr>
        <p:spPr>
          <a:xfrm>
            <a:off x="852880" y="2689411"/>
            <a:ext cx="251520" cy="2266697"/>
          </a:xfrm>
          <a:prstGeom prst="leftBrace">
            <a:avLst>
              <a:gd name="adj1" fmla="val 40290"/>
              <a:gd name="adj2" fmla="val 50000"/>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zh-CN" altLang="en-US"/>
          </a:p>
        </p:txBody>
      </p:sp>
      <p:sp>
        <p:nvSpPr>
          <p:cNvPr id="10" name="左大括号 9"/>
          <p:cNvSpPr/>
          <p:nvPr/>
        </p:nvSpPr>
        <p:spPr>
          <a:xfrm rot="10800000">
            <a:off x="7945161" y="2693978"/>
            <a:ext cx="248823" cy="2266697"/>
          </a:xfrm>
          <a:prstGeom prst="leftBrace">
            <a:avLst>
              <a:gd name="adj1" fmla="val 40290"/>
              <a:gd name="adj2" fmla="val 50000"/>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zh-CN" altLang="en-US"/>
          </a:p>
        </p:txBody>
      </p:sp>
      <p:sp>
        <p:nvSpPr>
          <p:cNvPr id="6" name="文本框 5"/>
          <p:cNvSpPr txBox="1"/>
          <p:nvPr/>
        </p:nvSpPr>
        <p:spPr>
          <a:xfrm>
            <a:off x="-36512" y="3212976"/>
            <a:ext cx="1079310" cy="1015663"/>
          </a:xfrm>
          <a:prstGeom prst="rect">
            <a:avLst/>
          </a:prstGeom>
          <a:noFill/>
        </p:spPr>
        <p:txBody>
          <a:bodyPr wrap="square" rtlCol="0">
            <a:spAutoFit/>
          </a:bodyPr>
          <a:lstStyle/>
          <a:p>
            <a:pPr algn="ctr"/>
            <a:r>
              <a:rPr kumimoji="1" lang="en-US" altLang="zh-CN" sz="2000" dirty="0" smtClean="0"/>
              <a:t>9</a:t>
            </a:r>
          </a:p>
          <a:p>
            <a:pPr algn="ctr"/>
            <a:r>
              <a:rPr kumimoji="1" lang="en-US" altLang="zh-CN" sz="2000" dirty="0" smtClean="0"/>
              <a:t>test</a:t>
            </a:r>
          </a:p>
          <a:p>
            <a:pPr algn="ctr"/>
            <a:r>
              <a:rPr kumimoji="1" lang="en-US" altLang="zh-CN" sz="2000" dirty="0" smtClean="0"/>
              <a:t>cases</a:t>
            </a:r>
            <a:endParaRPr kumimoji="1" lang="zh-CN" altLang="en-US" sz="2000" dirty="0"/>
          </a:p>
        </p:txBody>
      </p:sp>
      <p:sp>
        <p:nvSpPr>
          <p:cNvPr id="12" name="文本框 11"/>
          <p:cNvSpPr txBox="1"/>
          <p:nvPr/>
        </p:nvSpPr>
        <p:spPr>
          <a:xfrm>
            <a:off x="8100392" y="3277433"/>
            <a:ext cx="1043608" cy="923330"/>
          </a:xfrm>
          <a:prstGeom prst="rect">
            <a:avLst/>
          </a:prstGeom>
          <a:noFill/>
        </p:spPr>
        <p:txBody>
          <a:bodyPr wrap="square" rtlCol="0">
            <a:spAutoFit/>
          </a:bodyPr>
          <a:lstStyle/>
          <a:p>
            <a:pPr algn="ctr"/>
            <a:r>
              <a:rPr kumimoji="1" lang="en-US" altLang="zh-CN" dirty="0" smtClean="0"/>
              <a:t>7 unique</a:t>
            </a:r>
          </a:p>
          <a:p>
            <a:pPr algn="ctr"/>
            <a:r>
              <a:rPr kumimoji="1" lang="en-US" altLang="zh-CN" dirty="0" err="1" smtClean="0"/>
              <a:t>configs</a:t>
            </a:r>
            <a:endParaRPr kumimoji="1" lang="zh-CN" altLang="en-US" dirty="0"/>
          </a:p>
        </p:txBody>
      </p:sp>
      <p:sp>
        <p:nvSpPr>
          <p:cNvPr id="9" name="矩形 8"/>
          <p:cNvSpPr/>
          <p:nvPr/>
        </p:nvSpPr>
        <p:spPr>
          <a:xfrm>
            <a:off x="3056312" y="2693979"/>
            <a:ext cx="4885764" cy="22621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3" name="文本框 12"/>
          <p:cNvSpPr txBox="1"/>
          <p:nvPr/>
        </p:nvSpPr>
        <p:spPr>
          <a:xfrm>
            <a:off x="4535488" y="3501008"/>
            <a:ext cx="2232248" cy="430887"/>
          </a:xfrm>
          <a:prstGeom prst="rect">
            <a:avLst/>
          </a:prstGeom>
          <a:noFill/>
        </p:spPr>
        <p:txBody>
          <a:bodyPr wrap="square" rtlCol="0">
            <a:spAutoFit/>
          </a:bodyPr>
          <a:lstStyle/>
          <a:p>
            <a:pPr algn="ctr"/>
            <a:r>
              <a:rPr kumimoji="1" lang="en-US" altLang="zh-CN" sz="2200" dirty="0" smtClean="0"/>
              <a:t>Guess?</a:t>
            </a:r>
            <a:endParaRPr kumimoji="1" lang="zh-CN" altLang="en-US" sz="2200" dirty="0"/>
          </a:p>
        </p:txBody>
      </p:sp>
    </p:spTree>
    <p:custDataLst>
      <p:tags r:id="rId1"/>
    </p:custDataLst>
    <p:extLst>
      <p:ext uri="{BB962C8B-B14F-4D97-AF65-F5344CB8AC3E}">
        <p14:creationId xmlns:p14="http://schemas.microsoft.com/office/powerpoint/2010/main" val="362735759"/>
      </p:ext>
    </p:extLst>
  </p:cSld>
  <p:clrMapOvr>
    <a:masterClrMapping/>
  </p:clrMapOvr>
  <mc:AlternateContent xmlns:mc="http://schemas.openxmlformats.org/markup-compatibility/2006" xmlns:p14="http://schemas.microsoft.com/office/powerpoint/2010/main">
    <mc:Choice Requires="p14">
      <p:transition spd="slow" p14:dur="2000" advTm="62406"/>
    </mc:Choice>
    <mc:Fallback xmlns="">
      <p:transition xmlns:p14="http://schemas.microsoft.com/office/powerpoint/2010/main" spd="slow" advTm="6240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checkerboard(across)">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animBg="1"/>
      <p:bldP spid="10" grpId="0" animBg="1"/>
      <p:bldP spid="6" grpId="0"/>
      <p:bldP spid="12" grpId="0"/>
      <p:bldP spid="9" grpId="0" animBg="1"/>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Effectiveness of Exec. Time</a:t>
            </a:r>
            <a:r>
              <a:rPr lang="en-US" altLang="zh-CN" dirty="0"/>
              <a:t> </a:t>
            </a:r>
            <a:r>
              <a:rPr lang="en-US" altLang="zh-CN" dirty="0" smtClean="0"/>
              <a:t>Optimization</a:t>
            </a:r>
            <a:endParaRPr lang="zh-CN" altLang="en-US" dirty="0"/>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22</a:t>
            </a:fld>
            <a:endParaRPr lang="zh-CN" altLang="en-US"/>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889" y="2047308"/>
            <a:ext cx="8570579" cy="3181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线形标注 2(带强调线) 6"/>
          <p:cNvSpPr/>
          <p:nvPr/>
        </p:nvSpPr>
        <p:spPr>
          <a:xfrm>
            <a:off x="3283016" y="1649736"/>
            <a:ext cx="568904" cy="277588"/>
          </a:xfrm>
          <a:prstGeom prst="accentCallout2">
            <a:avLst>
              <a:gd name="adj1" fmla="val 18750"/>
              <a:gd name="adj2" fmla="val -8333"/>
              <a:gd name="adj3" fmla="val 18750"/>
              <a:gd name="adj4" fmla="val -16667"/>
              <a:gd name="adj5" fmla="val 695070"/>
              <a:gd name="adj6" fmla="val -25078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altLang="zh-CN" sz="1200" dirty="0" smtClean="0">
                <a:solidFill>
                  <a:schemeClr val="tx1"/>
                </a:solidFill>
              </a:rPr>
              <a:t>Median</a:t>
            </a:r>
            <a:endParaRPr lang="zh-CN" altLang="en-US" sz="1200" dirty="0">
              <a:solidFill>
                <a:schemeClr val="tx1"/>
              </a:solidFill>
            </a:endParaRPr>
          </a:p>
        </p:txBody>
      </p:sp>
      <p:sp>
        <p:nvSpPr>
          <p:cNvPr id="8" name="线形标注 2(带强调线) 7"/>
          <p:cNvSpPr/>
          <p:nvPr/>
        </p:nvSpPr>
        <p:spPr>
          <a:xfrm>
            <a:off x="2439706" y="5195425"/>
            <a:ext cx="576064" cy="288032"/>
          </a:xfrm>
          <a:prstGeom prst="accentCallout2">
            <a:avLst>
              <a:gd name="adj1" fmla="val 46964"/>
              <a:gd name="adj2" fmla="val -8333"/>
              <a:gd name="adj3" fmla="val 41834"/>
              <a:gd name="adj4" fmla="val -9661"/>
              <a:gd name="adj5" fmla="val -508649"/>
              <a:gd name="adj6" fmla="val -10871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altLang="zh-CN" sz="1200" dirty="0" smtClean="0">
                <a:solidFill>
                  <a:schemeClr val="tx1"/>
                </a:solidFill>
              </a:rPr>
              <a:t>ACIC</a:t>
            </a:r>
            <a:endParaRPr lang="zh-CN" altLang="en-US" sz="1200" dirty="0">
              <a:solidFill>
                <a:schemeClr val="tx1"/>
              </a:solidFill>
            </a:endParaRPr>
          </a:p>
        </p:txBody>
      </p:sp>
      <p:sp>
        <p:nvSpPr>
          <p:cNvPr id="9" name="线形标注 2(带强调线) 8"/>
          <p:cNvSpPr/>
          <p:nvPr/>
        </p:nvSpPr>
        <p:spPr>
          <a:xfrm>
            <a:off x="2258248" y="1590216"/>
            <a:ext cx="630488" cy="331634"/>
          </a:xfrm>
          <a:prstGeom prst="accentCallout2">
            <a:avLst>
              <a:gd name="adj1" fmla="val 18750"/>
              <a:gd name="adj2" fmla="val -8333"/>
              <a:gd name="adj3" fmla="val 18750"/>
              <a:gd name="adj4" fmla="val -16667"/>
              <a:gd name="adj5" fmla="val 350639"/>
              <a:gd name="adj6" fmla="val -5605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altLang="zh-CN" sz="1200" dirty="0" smtClean="0">
                <a:solidFill>
                  <a:schemeClr val="tx1"/>
                </a:solidFill>
              </a:rPr>
              <a:t>Baseline</a:t>
            </a:r>
            <a:endParaRPr lang="zh-CN" altLang="en-US" sz="1200" dirty="0">
              <a:solidFill>
                <a:schemeClr val="tx1"/>
              </a:solidFill>
            </a:endParaRPr>
          </a:p>
        </p:txBody>
      </p:sp>
      <p:sp>
        <p:nvSpPr>
          <p:cNvPr id="4" name="页脚占位符 3"/>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974583764"/>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3412" name="公式" r:id="rId6" imgW="114300" imgH="165100" progId="Equation.3">
                  <p:embed/>
                </p:oleObj>
              </mc:Choice>
              <mc:Fallback>
                <p:oleObj name="公式" r:id="rId6" imgW="114300" imgH="165100" progId="Equation.3">
                  <p:embed/>
                  <p:pic>
                    <p:nvPicPr>
                      <p:cNvPr id="0" name=""/>
                      <p:cNvPicPr/>
                      <p:nvPr/>
                    </p:nvPicPr>
                    <p:blipFill>
                      <a:blip r:embed="rId7"/>
                      <a:stretch>
                        <a:fillRect/>
                      </a:stretch>
                    </p:blipFill>
                    <p:spPr>
                      <a:xfrm>
                        <a:off x="4514850" y="3346450"/>
                        <a:ext cx="114300" cy="165100"/>
                      </a:xfrm>
                      <a:prstGeom prst="rect">
                        <a:avLst/>
                      </a:prstGeom>
                    </p:spPr>
                  </p:pic>
                </p:oleObj>
              </mc:Fallback>
            </mc:AlternateContent>
          </a:graphicData>
        </a:graphic>
      </p:graphicFrame>
      <p:sp>
        <p:nvSpPr>
          <p:cNvPr id="12" name="日期占位符 11"/>
          <p:cNvSpPr>
            <a:spLocks noGrp="1"/>
          </p:cNvSpPr>
          <p:nvPr>
            <p:ph type="dt" sz="half" idx="10"/>
          </p:nvPr>
        </p:nvSpPr>
        <p:spPr/>
        <p:txBody>
          <a:bodyPr/>
          <a:lstStyle/>
          <a:p>
            <a:fld id="{F726DC47-3CA3-C649-A846-8C0BE6993BD6}" type="datetime1">
              <a:rPr lang="en-US" altLang="zh-CN" smtClean="0"/>
              <a:t>11/20/13</a:t>
            </a:fld>
            <a:endParaRPr lang="zh-CN" altLang="en-US"/>
          </a:p>
        </p:txBody>
      </p:sp>
      <p:sp>
        <p:nvSpPr>
          <p:cNvPr id="13" name="内容占位符 2"/>
          <p:cNvSpPr txBox="1">
            <a:spLocks/>
          </p:cNvSpPr>
          <p:nvPr/>
        </p:nvSpPr>
        <p:spPr>
          <a:xfrm>
            <a:off x="395536" y="5805264"/>
            <a:ext cx="8280920" cy="89148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Arial Unicode MS" pitchFamily="34" charset="-122"/>
                <a:ea typeface="Arial Unicode MS" pitchFamily="34" charset="-122"/>
                <a:cs typeface="Arial Unicode MS" pitchFamily="34" charset="-122"/>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Arial Unicode MS" pitchFamily="34" charset="-122"/>
                <a:ea typeface="Arial Unicode MS" pitchFamily="34" charset="-122"/>
                <a:cs typeface="Arial Unicode MS" pitchFamily="34" charset="-122"/>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Arial Unicode MS" pitchFamily="34" charset="-122"/>
                <a:ea typeface="Arial Unicode MS" pitchFamily="34" charset="-122"/>
                <a:cs typeface="Arial Unicode MS" pitchFamily="34" charset="-122"/>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Arial Unicode MS" pitchFamily="34" charset="-122"/>
                <a:ea typeface="Arial Unicode MS" pitchFamily="34" charset="-122"/>
                <a:cs typeface="Arial Unicode MS" pitchFamily="34" charset="-122"/>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Arial Unicode MS" pitchFamily="34" charset="-122"/>
                <a:ea typeface="Arial Unicode MS" pitchFamily="34" charset="-122"/>
                <a:cs typeface="Arial Unicode MS" pitchFamily="34" charset="-122"/>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lvl="1" indent="-182880">
              <a:buSzPct val="85000"/>
              <a:buFont typeface="Arial" pitchFamily="34" charset="0"/>
              <a:buChar char="•"/>
            </a:pPr>
            <a:r>
              <a:rPr lang="en-US" altLang="zh-CN" sz="2000" dirty="0"/>
              <a:t>L</a:t>
            </a:r>
            <a:r>
              <a:rPr lang="en-US" altLang="zh-CN" sz="2000" dirty="0" smtClean="0"/>
              <a:t>arge performance</a:t>
            </a:r>
            <a:r>
              <a:rPr lang="zh-CN" altLang="en-US" sz="2000" dirty="0" smtClean="0"/>
              <a:t> </a:t>
            </a:r>
            <a:r>
              <a:rPr lang="en-US" altLang="zh-CN" sz="2000" dirty="0" smtClean="0"/>
              <a:t>range</a:t>
            </a:r>
            <a:r>
              <a:rPr lang="zh-CN" altLang="en-US" sz="2000" dirty="0" smtClean="0"/>
              <a:t> </a:t>
            </a:r>
            <a:r>
              <a:rPr lang="en-US" altLang="zh-CN" sz="2000" dirty="0" smtClean="0"/>
              <a:t>under </a:t>
            </a:r>
            <a:r>
              <a:rPr lang="en-US" altLang="zh-CN" sz="2000" dirty="0"/>
              <a:t>different </a:t>
            </a:r>
            <a:r>
              <a:rPr lang="en-US" altLang="zh-CN" sz="2000" dirty="0" smtClean="0"/>
              <a:t>configurations</a:t>
            </a:r>
          </a:p>
          <a:p>
            <a:pPr marL="457200" lvl="1" indent="-182880">
              <a:buSzPct val="85000"/>
              <a:buFont typeface="Arial" pitchFamily="34" charset="0"/>
              <a:buChar char="•"/>
            </a:pPr>
            <a:r>
              <a:rPr lang="en-US" altLang="zh-CN" sz="2000" dirty="0" smtClean="0">
                <a:latin typeface="+mn-lt"/>
                <a:ea typeface="+mn-ea"/>
                <a:cs typeface="+mn-cs"/>
              </a:rPr>
              <a:t>Near</a:t>
            </a:r>
            <a:r>
              <a:rPr lang="zh-CN" altLang="en-US" sz="2000" dirty="0" smtClean="0">
                <a:latin typeface="+mn-lt"/>
                <a:ea typeface="+mn-ea"/>
                <a:cs typeface="+mn-cs"/>
              </a:rPr>
              <a:t> </a:t>
            </a:r>
            <a:r>
              <a:rPr lang="en-US" altLang="zh-CN" sz="2000" dirty="0" smtClean="0">
                <a:latin typeface="+mn-lt"/>
                <a:ea typeface="+mn-ea"/>
                <a:cs typeface="+mn-cs"/>
              </a:rPr>
              <a:t>optimal</a:t>
            </a:r>
            <a:r>
              <a:rPr lang="zh-CN" altLang="en-US" sz="2000" dirty="0" smtClean="0">
                <a:latin typeface="+mn-lt"/>
                <a:ea typeface="+mn-ea"/>
                <a:cs typeface="+mn-cs"/>
              </a:rPr>
              <a:t> </a:t>
            </a:r>
            <a:r>
              <a:rPr lang="en-US" altLang="zh-CN" sz="2000" dirty="0" smtClean="0">
                <a:latin typeface="+mn-lt"/>
                <a:ea typeface="+mn-ea"/>
                <a:cs typeface="+mn-cs"/>
              </a:rPr>
              <a:t>configurations</a:t>
            </a:r>
            <a:r>
              <a:rPr lang="zh-CN" altLang="en-US" sz="2000" dirty="0" smtClean="0">
                <a:latin typeface="+mn-lt"/>
                <a:ea typeface="+mn-ea"/>
                <a:cs typeface="+mn-cs"/>
              </a:rPr>
              <a:t> </a:t>
            </a:r>
            <a:r>
              <a:rPr lang="en-US" altLang="zh-CN" sz="2000" dirty="0" smtClean="0">
                <a:latin typeface="+mn-lt"/>
                <a:ea typeface="+mn-ea"/>
                <a:cs typeface="+mn-cs"/>
              </a:rPr>
              <a:t>predicted</a:t>
            </a:r>
            <a:r>
              <a:rPr lang="zh-CN" altLang="en-US" sz="2000" dirty="0" smtClean="0">
                <a:latin typeface="+mn-lt"/>
                <a:ea typeface="+mn-ea"/>
                <a:cs typeface="+mn-cs"/>
              </a:rPr>
              <a:t> </a:t>
            </a:r>
            <a:r>
              <a:rPr lang="en-US" altLang="zh-CN" sz="2000" dirty="0" smtClean="0">
                <a:latin typeface="+mn-lt"/>
                <a:ea typeface="+mn-ea"/>
                <a:cs typeface="+mn-cs"/>
              </a:rPr>
              <a:t>by</a:t>
            </a:r>
            <a:r>
              <a:rPr lang="zh-CN" altLang="en-US" sz="2000" dirty="0" smtClean="0">
                <a:latin typeface="+mn-lt"/>
                <a:ea typeface="+mn-ea"/>
                <a:cs typeface="+mn-cs"/>
              </a:rPr>
              <a:t> </a:t>
            </a:r>
            <a:r>
              <a:rPr lang="en-US" altLang="zh-CN" sz="2000" dirty="0" smtClean="0">
                <a:latin typeface="+mn-lt"/>
                <a:ea typeface="+mn-ea"/>
                <a:cs typeface="+mn-cs"/>
              </a:rPr>
              <a:t>ACIC</a:t>
            </a:r>
            <a:endParaRPr lang="en-US" altLang="zh-CN" sz="2000" dirty="0">
              <a:latin typeface="+mn-lt"/>
              <a:ea typeface="+mn-ea"/>
              <a:cs typeface="+mn-cs"/>
            </a:endParaRPr>
          </a:p>
        </p:txBody>
      </p:sp>
    </p:spTree>
    <p:custDataLst>
      <p:tags r:id="rId2"/>
    </p:custDataLst>
    <p:extLst>
      <p:ext uri="{BB962C8B-B14F-4D97-AF65-F5344CB8AC3E}">
        <p14:creationId xmlns:p14="http://schemas.microsoft.com/office/powerpoint/2010/main" val="385643367"/>
      </p:ext>
    </p:extLst>
  </p:cSld>
  <p:clrMapOvr>
    <a:masterClrMapping/>
  </p:clrMapOvr>
  <mc:AlternateContent xmlns:mc="http://schemas.openxmlformats.org/markup-compatibility/2006" xmlns:p14="http://schemas.microsoft.com/office/powerpoint/2010/main">
    <mc:Choice Requires="p14">
      <p:transition spd="slow" p14:dur="2000" advTm="128226"/>
    </mc:Choice>
    <mc:Fallback xmlns="">
      <p:transition xmlns:p14="http://schemas.microsoft.com/office/powerpoint/2010/main" spd="slow" advTm="12822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Effectiveness of </a:t>
            </a:r>
            <a:r>
              <a:rPr lang="en-US" altLang="zh-CN" dirty="0" smtClean="0"/>
              <a:t>Total Cost Saving</a:t>
            </a:r>
            <a:endParaRPr lang="zh-CN" altLang="en-US" dirty="0"/>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23</a:t>
            </a:fld>
            <a:endParaRPr lang="zh-CN" altLang="en-US"/>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988840"/>
            <a:ext cx="8911428"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页脚占位符 3"/>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7" name="日期占位符 6"/>
          <p:cNvSpPr>
            <a:spLocks noGrp="1"/>
          </p:cNvSpPr>
          <p:nvPr>
            <p:ph type="dt" sz="half" idx="10"/>
          </p:nvPr>
        </p:nvSpPr>
        <p:spPr/>
        <p:txBody>
          <a:bodyPr/>
          <a:lstStyle/>
          <a:p>
            <a:fld id="{FB17EFEC-25F5-1448-9063-E2A237990897}" type="datetime1">
              <a:rPr lang="en-US" altLang="zh-CN" smtClean="0"/>
              <a:t>11/20/13</a:t>
            </a:fld>
            <a:endParaRPr lang="zh-CN" altLang="en-US"/>
          </a:p>
        </p:txBody>
      </p:sp>
      <p:sp>
        <p:nvSpPr>
          <p:cNvPr id="8" name="内容占位符 2"/>
          <p:cNvSpPr txBox="1">
            <a:spLocks/>
          </p:cNvSpPr>
          <p:nvPr/>
        </p:nvSpPr>
        <p:spPr>
          <a:xfrm>
            <a:off x="395536" y="5805264"/>
            <a:ext cx="8280920" cy="89148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Arial Unicode MS" pitchFamily="34" charset="-122"/>
                <a:ea typeface="Arial Unicode MS" pitchFamily="34" charset="-122"/>
                <a:cs typeface="Arial Unicode MS" pitchFamily="34" charset="-122"/>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Arial Unicode MS" pitchFamily="34" charset="-122"/>
                <a:ea typeface="Arial Unicode MS" pitchFamily="34" charset="-122"/>
                <a:cs typeface="Arial Unicode MS" pitchFamily="34" charset="-122"/>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Arial Unicode MS" pitchFamily="34" charset="-122"/>
                <a:ea typeface="Arial Unicode MS" pitchFamily="34" charset="-122"/>
                <a:cs typeface="Arial Unicode MS" pitchFamily="34" charset="-122"/>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Arial Unicode MS" pitchFamily="34" charset="-122"/>
                <a:ea typeface="Arial Unicode MS" pitchFamily="34" charset="-122"/>
                <a:cs typeface="Arial Unicode MS" pitchFamily="34" charset="-122"/>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Arial Unicode MS" pitchFamily="34" charset="-122"/>
                <a:ea typeface="Arial Unicode MS" pitchFamily="34" charset="-122"/>
                <a:cs typeface="Arial Unicode MS" pitchFamily="34" charset="-122"/>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lvl="1" indent="-182880">
              <a:buSzPct val="85000"/>
              <a:buFont typeface="Arial" pitchFamily="34" charset="0"/>
              <a:buChar char="•"/>
            </a:pPr>
            <a:r>
              <a:rPr lang="en-US" altLang="zh-CN" sz="2000" dirty="0" smtClean="0">
                <a:latin typeface="+mn-lt"/>
                <a:ea typeface="+mn-ea"/>
                <a:cs typeface="+mn-cs"/>
              </a:rPr>
              <a:t>Even better results in total cost saving by ACIC</a:t>
            </a:r>
            <a:endParaRPr lang="en-US" altLang="zh-CN" sz="2000" dirty="0">
              <a:latin typeface="+mn-lt"/>
              <a:ea typeface="+mn-ea"/>
              <a:cs typeface="+mn-cs"/>
            </a:endParaRPr>
          </a:p>
        </p:txBody>
      </p:sp>
    </p:spTree>
    <p:extLst>
      <p:ext uri="{BB962C8B-B14F-4D97-AF65-F5344CB8AC3E}">
        <p14:creationId xmlns:p14="http://schemas.microsoft.com/office/powerpoint/2010/main" val="1418986774"/>
      </p:ext>
    </p:extLst>
  </p:cSld>
  <p:clrMapOvr>
    <a:masterClrMapping/>
  </p:clrMapOvr>
  <mc:AlternateContent xmlns:mc="http://schemas.openxmlformats.org/markup-compatibility/2006" xmlns:p14="http://schemas.microsoft.com/office/powerpoint/2010/main">
    <mc:Choice Requires="p14">
      <p:transition spd="slow" p14:dur="2000" advTm="27378"/>
    </mc:Choice>
    <mc:Fallback xmlns="">
      <p:transition xmlns:p14="http://schemas.microsoft.com/office/powerpoint/2010/main" spd="slow" advTm="2737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Training</a:t>
            </a:r>
            <a:r>
              <a:rPr kumimoji="1" lang="zh-CN" altLang="en-US" dirty="0" smtClean="0"/>
              <a:t> </a:t>
            </a:r>
            <a:r>
              <a:rPr kumimoji="1" lang="en-US" altLang="zh-CN" dirty="0" smtClean="0"/>
              <a:t>More</a:t>
            </a:r>
            <a:r>
              <a:rPr kumimoji="1" lang="zh-CN" altLang="en-US" dirty="0" smtClean="0"/>
              <a:t> </a:t>
            </a:r>
            <a:r>
              <a:rPr kumimoji="1" lang="en-US" altLang="zh-CN" dirty="0" smtClean="0"/>
              <a:t>Data</a:t>
            </a:r>
            <a:endParaRPr kumimoji="1" lang="zh-CN" altLang="en-US" dirty="0"/>
          </a:p>
        </p:txBody>
      </p:sp>
      <p:sp>
        <p:nvSpPr>
          <p:cNvPr id="4" name="日期占位符 3"/>
          <p:cNvSpPr>
            <a:spLocks noGrp="1"/>
          </p:cNvSpPr>
          <p:nvPr>
            <p:ph type="dt" sz="half" idx="10"/>
          </p:nvPr>
        </p:nvSpPr>
        <p:spPr/>
        <p:txBody>
          <a:bodyPr/>
          <a:lstStyle/>
          <a:p>
            <a:fld id="{1400DE2B-72A2-3F4E-AF01-A58904CB8A02}" type="datetime1">
              <a:rPr lang="en-US" altLang="zh-CN" smtClean="0"/>
              <a:t>11/20/13</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6" name="幻灯片编号占位符 5"/>
          <p:cNvSpPr>
            <a:spLocks noGrp="1"/>
          </p:cNvSpPr>
          <p:nvPr>
            <p:ph type="sldNum" sz="quarter" idx="12"/>
          </p:nvPr>
        </p:nvSpPr>
        <p:spPr/>
        <p:txBody>
          <a:bodyPr/>
          <a:lstStyle/>
          <a:p>
            <a:fld id="{0C913308-F349-4B6D-A68A-DD1791B4A57B}" type="slidenum">
              <a:rPr lang="zh-CN" altLang="en-US" smtClean="0"/>
              <a:t>24</a:t>
            </a:fld>
            <a:endParaRPr lang="zh-CN" altLang="en-US"/>
          </a:p>
        </p:txBody>
      </p:sp>
      <p:pic>
        <p:nvPicPr>
          <p:cNvPr id="9" name="内容占位符 8"/>
          <p:cNvPicPr>
            <a:picLocks noGrp="1" noChangeAspect="1"/>
          </p:cNvPicPr>
          <p:nvPr>
            <p:ph idx="1"/>
          </p:nvPr>
        </p:nvPicPr>
        <p:blipFill>
          <a:blip r:embed="rId3"/>
          <a:srcRect t="5926" b="5926"/>
          <a:stretch>
            <a:fillRect/>
          </a:stretch>
        </p:blipFill>
        <p:spPr>
          <a:xfrm>
            <a:off x="1403648" y="1844824"/>
            <a:ext cx="5832648" cy="3456384"/>
          </a:xfrm>
        </p:spPr>
      </p:pic>
      <p:sp>
        <p:nvSpPr>
          <p:cNvPr id="11" name="文本框 10"/>
          <p:cNvSpPr txBox="1"/>
          <p:nvPr/>
        </p:nvSpPr>
        <p:spPr>
          <a:xfrm>
            <a:off x="467544" y="5373216"/>
            <a:ext cx="7992888" cy="1138773"/>
          </a:xfrm>
          <a:prstGeom prst="rect">
            <a:avLst/>
          </a:prstGeom>
          <a:noFill/>
        </p:spPr>
        <p:txBody>
          <a:bodyPr wrap="square" rtlCol="0">
            <a:spAutoFit/>
          </a:bodyPr>
          <a:lstStyle/>
          <a:p>
            <a:pPr lvl="1" indent="-182880">
              <a:spcBef>
                <a:spcPct val="20000"/>
              </a:spcBef>
              <a:buClr>
                <a:schemeClr val="accent1"/>
              </a:buClr>
              <a:buSzPct val="85000"/>
              <a:buFont typeface="Arial" pitchFamily="34" charset="0"/>
              <a:buChar char="•"/>
            </a:pPr>
            <a:r>
              <a:rPr lang="en-US" altLang="zh-CN" sz="2000" dirty="0"/>
              <a:t>More training data points,</a:t>
            </a:r>
            <a:r>
              <a:rPr lang="zh-CN" altLang="en-US" sz="2000" dirty="0"/>
              <a:t>  </a:t>
            </a:r>
            <a:r>
              <a:rPr lang="en-US" altLang="zh-CN" sz="2000" dirty="0"/>
              <a:t>higher prediction accuracy</a:t>
            </a:r>
          </a:p>
          <a:p>
            <a:pPr lvl="1" indent="-182880">
              <a:spcBef>
                <a:spcPct val="20000"/>
              </a:spcBef>
              <a:buClr>
                <a:schemeClr val="accent1"/>
              </a:buClr>
              <a:buSzPct val="85000"/>
              <a:buFont typeface="Arial" pitchFamily="34" charset="0"/>
              <a:buChar char="•"/>
            </a:pPr>
            <a:r>
              <a:rPr lang="en-US" altLang="zh-CN" sz="2000" dirty="0"/>
              <a:t>The</a:t>
            </a:r>
            <a:r>
              <a:rPr lang="zh-CN" altLang="en-US" sz="2000" dirty="0"/>
              <a:t> </a:t>
            </a:r>
            <a:r>
              <a:rPr lang="en-US" altLang="zh-CN" sz="2000" dirty="0"/>
              <a:t>gain</a:t>
            </a:r>
            <a:r>
              <a:rPr lang="zh-CN" altLang="en-US" sz="2000" dirty="0"/>
              <a:t> </a:t>
            </a:r>
            <a:r>
              <a:rPr lang="en-US" altLang="zh-CN" sz="2000" dirty="0"/>
              <a:t>is</a:t>
            </a:r>
            <a:r>
              <a:rPr lang="zh-CN" altLang="en-US" sz="2000" dirty="0"/>
              <a:t> </a:t>
            </a:r>
            <a:r>
              <a:rPr lang="en-US" altLang="zh-CN" sz="2000" dirty="0"/>
              <a:t>heavily application-dependent</a:t>
            </a:r>
          </a:p>
          <a:p>
            <a:pPr lvl="1" indent="-182880">
              <a:spcBef>
                <a:spcPct val="20000"/>
              </a:spcBef>
              <a:buClr>
                <a:schemeClr val="accent1"/>
              </a:buClr>
              <a:buSzPct val="85000"/>
              <a:buFont typeface="Arial" pitchFamily="34" charset="0"/>
              <a:buChar char="•"/>
            </a:pPr>
            <a:r>
              <a:rPr lang="en-US" altLang="zh-CN" sz="2000" dirty="0"/>
              <a:t>Training</a:t>
            </a:r>
            <a:r>
              <a:rPr lang="zh-CN" altLang="en-US" sz="2000" dirty="0"/>
              <a:t> </a:t>
            </a:r>
            <a:r>
              <a:rPr lang="en-US" altLang="zh-CN" sz="2000" dirty="0"/>
              <a:t>cost</a:t>
            </a:r>
            <a:r>
              <a:rPr lang="zh-CN" altLang="en-US" sz="2000" dirty="0"/>
              <a:t> </a:t>
            </a:r>
            <a:r>
              <a:rPr lang="en-US" altLang="zh-CN" sz="2000" dirty="0"/>
              <a:t>increases</a:t>
            </a:r>
            <a:r>
              <a:rPr lang="zh-CN" altLang="en-US" sz="2000" dirty="0"/>
              <a:t> </a:t>
            </a:r>
            <a:r>
              <a:rPr lang="en-US" altLang="zh-CN" sz="2000" dirty="0"/>
              <a:t>exponentially</a:t>
            </a:r>
            <a:endParaRPr lang="zh-CN" altLang="en-US" sz="2000" dirty="0"/>
          </a:p>
        </p:txBody>
      </p:sp>
      <p:cxnSp>
        <p:nvCxnSpPr>
          <p:cNvPr id="7" name="直线连接符 6"/>
          <p:cNvCxnSpPr/>
          <p:nvPr/>
        </p:nvCxnSpPr>
        <p:spPr>
          <a:xfrm>
            <a:off x="3980995" y="4263214"/>
            <a:ext cx="3384376" cy="0"/>
          </a:xfrm>
          <a:prstGeom prst="line">
            <a:avLst/>
          </a:prstGeom>
          <a:ln w="38100" cmpd="sng">
            <a:solidFill>
              <a:srgbClr val="0000FF"/>
            </a:solidFill>
            <a:prstDash val="sysDash"/>
          </a:ln>
          <a:effectLst/>
        </p:spPr>
        <p:style>
          <a:lnRef idx="2">
            <a:schemeClr val="accent1"/>
          </a:lnRef>
          <a:fillRef idx="0">
            <a:schemeClr val="accent1"/>
          </a:fillRef>
          <a:effectRef idx="1">
            <a:schemeClr val="accent1"/>
          </a:effectRef>
          <a:fontRef idx="minor">
            <a:schemeClr val="tx1"/>
          </a:fontRef>
        </p:style>
      </p:cxnSp>
      <p:sp>
        <p:nvSpPr>
          <p:cNvPr id="14" name="文本框 13"/>
          <p:cNvSpPr txBox="1"/>
          <p:nvPr/>
        </p:nvSpPr>
        <p:spPr>
          <a:xfrm>
            <a:off x="7368068" y="4034946"/>
            <a:ext cx="1547664" cy="430887"/>
          </a:xfrm>
          <a:prstGeom prst="rect">
            <a:avLst/>
          </a:prstGeom>
          <a:noFill/>
        </p:spPr>
        <p:txBody>
          <a:bodyPr wrap="square" rtlCol="0">
            <a:spAutoFit/>
          </a:bodyPr>
          <a:lstStyle/>
          <a:p>
            <a:r>
              <a:rPr kumimoji="1" lang="en-US" altLang="zh-CN" sz="2200" dirty="0" smtClean="0">
                <a:solidFill>
                  <a:srgbClr val="FF0000"/>
                </a:solidFill>
              </a:rPr>
              <a:t>1000$ × c</a:t>
            </a:r>
            <a:endParaRPr kumimoji="1" lang="zh-CN" altLang="en-US" sz="2200" dirty="0">
              <a:solidFill>
                <a:srgbClr val="FF0000"/>
              </a:solidFill>
            </a:endParaRPr>
          </a:p>
        </p:txBody>
      </p:sp>
      <p:cxnSp>
        <p:nvCxnSpPr>
          <p:cNvPr id="15" name="直线连接符 14"/>
          <p:cNvCxnSpPr/>
          <p:nvPr/>
        </p:nvCxnSpPr>
        <p:spPr>
          <a:xfrm>
            <a:off x="6516216" y="2996952"/>
            <a:ext cx="807029" cy="0"/>
          </a:xfrm>
          <a:prstGeom prst="line">
            <a:avLst/>
          </a:prstGeom>
          <a:ln w="38100" cmpd="sng">
            <a:solidFill>
              <a:srgbClr val="0000FF"/>
            </a:solidFill>
            <a:prstDash val="sysDash"/>
          </a:ln>
          <a:effectLst/>
        </p:spPr>
        <p:style>
          <a:lnRef idx="2">
            <a:schemeClr val="accent1"/>
          </a:lnRef>
          <a:fillRef idx="0">
            <a:schemeClr val="accent1"/>
          </a:fillRef>
          <a:effectRef idx="1">
            <a:schemeClr val="accent1"/>
          </a:effectRef>
          <a:fontRef idx="minor">
            <a:schemeClr val="tx1"/>
          </a:fontRef>
        </p:style>
      </p:cxnSp>
      <p:sp>
        <p:nvSpPr>
          <p:cNvPr id="16" name="文本框 15"/>
          <p:cNvSpPr txBox="1"/>
          <p:nvPr/>
        </p:nvSpPr>
        <p:spPr>
          <a:xfrm>
            <a:off x="7308304" y="2780928"/>
            <a:ext cx="1944216" cy="430887"/>
          </a:xfrm>
          <a:prstGeom prst="rect">
            <a:avLst/>
          </a:prstGeom>
          <a:noFill/>
        </p:spPr>
        <p:txBody>
          <a:bodyPr wrap="square" rtlCol="0">
            <a:spAutoFit/>
          </a:bodyPr>
          <a:lstStyle/>
          <a:p>
            <a:r>
              <a:rPr kumimoji="1" lang="en-US" altLang="zh-CN" sz="2200" dirty="0" smtClean="0">
                <a:solidFill>
                  <a:srgbClr val="FF0000"/>
                </a:solidFill>
              </a:rPr>
              <a:t>100,000$ × c</a:t>
            </a:r>
            <a:endParaRPr kumimoji="1" lang="zh-CN" altLang="en-US" sz="2200" dirty="0">
              <a:solidFill>
                <a:srgbClr val="FF0000"/>
              </a:solidFill>
            </a:endParaRPr>
          </a:p>
        </p:txBody>
      </p:sp>
    </p:spTree>
    <p:extLst>
      <p:ext uri="{BB962C8B-B14F-4D97-AF65-F5344CB8AC3E}">
        <p14:creationId xmlns:p14="http://schemas.microsoft.com/office/powerpoint/2010/main" val="3122792851"/>
      </p:ext>
    </p:extLst>
  </p:cSld>
  <p:clrMapOvr>
    <a:masterClrMapping/>
  </p:clrMapOvr>
  <mc:AlternateContent xmlns:mc="http://schemas.openxmlformats.org/markup-compatibility/2006" xmlns:p14="http://schemas.microsoft.com/office/powerpoint/2010/main">
    <mc:Choice Requires="p14">
      <p:transition spd="slow" p14:dur="2000" advTm="4137"/>
    </mc:Choice>
    <mc:Fallback xmlns="">
      <p:transition xmlns:p14="http://schemas.microsoft.com/office/powerpoint/2010/main" spd="slow" advTm="413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linds(horizont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a:solidFill>
                  <a:schemeClr val="bg1">
                    <a:lumMod val="50000"/>
                  </a:schemeClr>
                </a:solidFill>
              </a:rPr>
              <a:t>Motivation</a:t>
            </a:r>
          </a:p>
          <a:p>
            <a:r>
              <a:rPr lang="en-US" altLang="zh-CN" dirty="0">
                <a:solidFill>
                  <a:schemeClr val="bg1">
                    <a:lumMod val="50000"/>
                  </a:schemeClr>
                </a:solidFill>
              </a:rPr>
              <a:t>Challenges</a:t>
            </a:r>
          </a:p>
          <a:p>
            <a:r>
              <a:rPr lang="en-US" altLang="zh-CN" dirty="0">
                <a:solidFill>
                  <a:schemeClr val="bg1">
                    <a:lumMod val="50000"/>
                  </a:schemeClr>
                </a:solidFill>
              </a:rPr>
              <a:t>Methodology</a:t>
            </a:r>
          </a:p>
          <a:p>
            <a:r>
              <a:rPr lang="en-US" altLang="zh-CN" dirty="0">
                <a:solidFill>
                  <a:schemeClr val="bg1">
                    <a:lumMod val="50000"/>
                  </a:schemeClr>
                </a:solidFill>
              </a:rPr>
              <a:t>Evaluation</a:t>
            </a:r>
          </a:p>
          <a:p>
            <a:r>
              <a:rPr lang="en-US" altLang="zh-CN" b="1" dirty="0" smtClean="0"/>
              <a:t>Conclusion</a:t>
            </a:r>
            <a:endParaRPr lang="en-US" altLang="zh-CN" b="1"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25</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6" name="日期占位符 5"/>
          <p:cNvSpPr>
            <a:spLocks noGrp="1"/>
          </p:cNvSpPr>
          <p:nvPr>
            <p:ph type="dt" sz="half" idx="10"/>
          </p:nvPr>
        </p:nvSpPr>
        <p:spPr/>
        <p:txBody>
          <a:bodyPr/>
          <a:lstStyle/>
          <a:p>
            <a:fld id="{56AA9088-B465-7142-88D7-88B6D91E5AAF}" type="datetime1">
              <a:rPr lang="en-US" altLang="zh-CN" smtClean="0"/>
              <a:t>11/20/13</a:t>
            </a:fld>
            <a:endParaRPr lang="zh-CN" altLang="en-US"/>
          </a:p>
        </p:txBody>
      </p:sp>
    </p:spTree>
    <p:extLst>
      <p:ext uri="{BB962C8B-B14F-4D97-AF65-F5344CB8AC3E}">
        <p14:creationId xmlns:p14="http://schemas.microsoft.com/office/powerpoint/2010/main" val="2328102221"/>
      </p:ext>
    </p:extLst>
  </p:cSld>
  <p:clrMapOvr>
    <a:masterClrMapping/>
  </p:clrMapOvr>
  <mc:AlternateContent xmlns:mc="http://schemas.openxmlformats.org/markup-compatibility/2006" xmlns:p14="http://schemas.microsoft.com/office/powerpoint/2010/main">
    <mc:Choice Requires="p14">
      <p:transition spd="slow" p14:dur="2000" advTm="157"/>
    </mc:Choice>
    <mc:Fallback xmlns="">
      <p:transition xmlns:p14="http://schemas.microsoft.com/office/powerpoint/2010/main" spd="slow" advTm="157"/>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Conclusion</a:t>
            </a:r>
            <a:endParaRPr lang="zh-CN" altLang="en-US" dirty="0"/>
          </a:p>
        </p:txBody>
      </p:sp>
      <p:sp>
        <p:nvSpPr>
          <p:cNvPr id="3" name="内容占位符 2"/>
          <p:cNvSpPr>
            <a:spLocks noGrp="1"/>
          </p:cNvSpPr>
          <p:nvPr>
            <p:ph idx="1"/>
          </p:nvPr>
        </p:nvSpPr>
        <p:spPr>
          <a:xfrm>
            <a:off x="457200" y="1600200"/>
            <a:ext cx="7787208" cy="4876800"/>
          </a:xfrm>
        </p:spPr>
        <p:txBody>
          <a:bodyPr/>
          <a:lstStyle/>
          <a:p>
            <a:r>
              <a:rPr lang="en-US" altLang="zh-CN" dirty="0" smtClean="0"/>
              <a:t>I/O configurations is crucial to HPC in cloud </a:t>
            </a:r>
          </a:p>
          <a:p>
            <a:r>
              <a:rPr lang="en-US" altLang="zh-CN" dirty="0" smtClean="0"/>
              <a:t>Manual configuration is error-prone even for experts</a:t>
            </a:r>
          </a:p>
          <a:p>
            <a:r>
              <a:rPr lang="en-US" altLang="zh-CN" dirty="0" smtClean="0"/>
              <a:t>Automatic I/O configurator is helpful</a:t>
            </a:r>
          </a:p>
          <a:p>
            <a:r>
              <a:rPr lang="en-US" altLang="zh-CN" dirty="0" smtClean="0"/>
              <a:t>Building a prediction model is challenging</a:t>
            </a:r>
          </a:p>
          <a:p>
            <a:pPr lvl="1"/>
            <a:r>
              <a:rPr lang="en-US" altLang="zh-CN" dirty="0" smtClean="0"/>
              <a:t>Reduce high dimensional space to sample training data</a:t>
            </a:r>
          </a:p>
          <a:p>
            <a:pPr lvl="1"/>
            <a:r>
              <a:rPr lang="en-US" altLang="zh-CN" dirty="0" smtClean="0"/>
              <a:t>Reuse training data in crowd-sourcing way to amortize cost</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t>26</a:t>
            </a:fld>
            <a:endParaRPr lang="zh-CN" altLang="en-US" dirty="0"/>
          </a:p>
        </p:txBody>
      </p:sp>
      <p:sp>
        <p:nvSpPr>
          <p:cNvPr id="5" name="页脚占位符 4"/>
          <p:cNvSpPr>
            <a:spLocks noGrp="1"/>
          </p:cNvSpPr>
          <p:nvPr>
            <p:ph type="ftr" sz="quarter" idx="11"/>
          </p:nvPr>
        </p:nvSpPr>
        <p:spPr/>
        <p:txBody>
          <a:body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6" name="日期占位符 5"/>
          <p:cNvSpPr>
            <a:spLocks noGrp="1"/>
          </p:cNvSpPr>
          <p:nvPr>
            <p:ph type="dt" sz="half" idx="10"/>
          </p:nvPr>
        </p:nvSpPr>
        <p:spPr/>
        <p:txBody>
          <a:bodyPr/>
          <a:lstStyle/>
          <a:p>
            <a:fld id="{5E03389D-B0D4-CF42-B015-0ADF6E3D296B}" type="datetime1">
              <a:rPr lang="en-US" altLang="zh-CN" smtClean="0"/>
              <a:t>11/20/13</a:t>
            </a:fld>
            <a:endParaRPr lang="zh-CN" altLang="en-US"/>
          </a:p>
        </p:txBody>
      </p:sp>
    </p:spTree>
    <p:extLst>
      <p:ext uri="{BB962C8B-B14F-4D97-AF65-F5344CB8AC3E}">
        <p14:creationId xmlns:p14="http://schemas.microsoft.com/office/powerpoint/2010/main" val="2726326310"/>
      </p:ext>
    </p:extLst>
  </p:cSld>
  <p:clrMapOvr>
    <a:masterClrMapping/>
  </p:clrMapOvr>
  <mc:AlternateContent xmlns:mc="http://schemas.openxmlformats.org/markup-compatibility/2006" xmlns:p14="http://schemas.microsoft.com/office/powerpoint/2010/main">
    <mc:Choice Requires="p14">
      <p:transition spd="slow" p14:dur="2000" advTm="1460"/>
    </mc:Choice>
    <mc:Fallback xmlns="">
      <p:transition xmlns:p14="http://schemas.microsoft.com/office/powerpoint/2010/main" spd="slow" advTm="146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a:xfrm>
            <a:off x="3054355" y="999238"/>
            <a:ext cx="2916183" cy="923330"/>
          </a:xfrm>
          <a:prstGeom prst="rect">
            <a:avLst/>
          </a:prstGeom>
          <a:noFill/>
          <a:effectLst>
            <a:glow rad="228600">
              <a:schemeClr val="accent1">
                <a:satMod val="175000"/>
                <a:alpha val="40000"/>
              </a:schemeClr>
            </a:glow>
          </a:effectLst>
        </p:spPr>
        <p:txBody>
          <a:bodyPr wrap="none" lIns="91440" tIns="45720" rIns="91440" bIns="45720">
            <a:spAutoFit/>
          </a:bodyPr>
          <a:lstStyle/>
          <a:p>
            <a:pPr marL="0" indent="0" algn="ctr">
              <a:buNone/>
            </a:pPr>
            <a:r>
              <a:rPr lang="en-US" altLang="zh-C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Thanks!</a:t>
            </a:r>
          </a:p>
        </p:txBody>
      </p:sp>
      <p:sp>
        <p:nvSpPr>
          <p:cNvPr id="2" name="灯片编号占位符 1"/>
          <p:cNvSpPr>
            <a:spLocks noGrp="1"/>
          </p:cNvSpPr>
          <p:nvPr>
            <p:ph type="sldNum" sz="quarter" idx="12"/>
          </p:nvPr>
        </p:nvSpPr>
        <p:spPr/>
        <p:txBody>
          <a:bodyPr/>
          <a:lstStyle/>
          <a:p>
            <a:fld id="{0C913308-F349-4B6D-A68A-DD1791B4A57B}" type="slidenum">
              <a:rPr lang="zh-CN" altLang="en-US" smtClean="0"/>
              <a:t>27</a:t>
            </a:fld>
            <a:endParaRPr lang="zh-CN" altLang="en-US"/>
          </a:p>
        </p:txBody>
      </p:sp>
      <p:sp>
        <p:nvSpPr>
          <p:cNvPr id="7" name="TextBox 6"/>
          <p:cNvSpPr txBox="1"/>
          <p:nvPr/>
        </p:nvSpPr>
        <p:spPr>
          <a:xfrm>
            <a:off x="1907704" y="4608710"/>
            <a:ext cx="5472608" cy="461665"/>
          </a:xfrm>
          <a:prstGeom prst="rect">
            <a:avLst/>
          </a:prstGeom>
          <a:noFill/>
        </p:spPr>
        <p:txBody>
          <a:bodyPr wrap="square" rtlCol="0">
            <a:spAutoFit/>
          </a:bodyPr>
          <a:lstStyle/>
          <a:p>
            <a:r>
              <a:rPr lang="en-US" altLang="zh-CN" sz="2400" b="1" dirty="0" smtClean="0">
                <a:latin typeface="Microsoft JhengHei" panose="020B0604030504040204" pitchFamily="34" charset="-120"/>
                <a:ea typeface="Microsoft JhengHei" panose="020B0604030504040204" pitchFamily="34" charset="-120"/>
              </a:rPr>
              <a:t>http://hpc.cs.tsinghua.edu.cn/ACIC</a:t>
            </a:r>
            <a:endParaRPr lang="zh-CN" altLang="en-US" sz="2400" b="1" dirty="0">
              <a:latin typeface="Microsoft JhengHei" panose="020B0604030504040204" pitchFamily="34" charset="-120"/>
              <a:ea typeface="Microsoft JhengHei" panose="020B0604030504040204" pitchFamily="34" charset="-120"/>
            </a:endParaRPr>
          </a:p>
        </p:txBody>
      </p:sp>
      <p:pic>
        <p:nvPicPr>
          <p:cNvPr id="1026" name="Picture 2" descr="E:\paper\mine\2013-SC\poster\a0\images\cha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3415" y="2132856"/>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8" name="内容占位符 2"/>
          <p:cNvSpPr txBox="1">
            <a:spLocks/>
          </p:cNvSpPr>
          <p:nvPr/>
        </p:nvSpPr>
        <p:spPr>
          <a:xfrm>
            <a:off x="197903" y="5322845"/>
            <a:ext cx="8951912" cy="144016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altLang="zh-CN" sz="1800" dirty="0" smtClean="0">
                <a:solidFill>
                  <a:schemeClr val="bg1">
                    <a:lumMod val="50000"/>
                  </a:schemeClr>
                </a:solidFill>
              </a:rPr>
              <a:t>Thank </a:t>
            </a:r>
            <a:r>
              <a:rPr lang="en-US" altLang="zh-CN" sz="1800" dirty="0" err="1" smtClean="0">
                <a:solidFill>
                  <a:schemeClr val="bg1">
                    <a:lumMod val="50000"/>
                  </a:schemeClr>
                </a:solidFill>
              </a:rPr>
              <a:t>Heshan</a:t>
            </a:r>
            <a:r>
              <a:rPr lang="en-US" altLang="zh-CN" sz="1800" dirty="0" smtClean="0">
                <a:solidFill>
                  <a:schemeClr val="bg1">
                    <a:lumMod val="50000"/>
                  </a:schemeClr>
                </a:solidFill>
              </a:rPr>
              <a:t> Lin and </a:t>
            </a:r>
            <a:r>
              <a:rPr lang="en-US" altLang="zh-CN" sz="1800" dirty="0" err="1" smtClean="0">
                <a:solidFill>
                  <a:schemeClr val="bg1">
                    <a:lumMod val="50000"/>
                  </a:schemeClr>
                </a:solidFill>
              </a:rPr>
              <a:t>Ruini</a:t>
            </a:r>
            <a:r>
              <a:rPr lang="en-US" altLang="zh-CN" sz="1800" dirty="0" smtClean="0">
                <a:solidFill>
                  <a:schemeClr val="bg1">
                    <a:lumMod val="50000"/>
                  </a:schemeClr>
                </a:solidFill>
              </a:rPr>
              <a:t> </a:t>
            </a:r>
            <a:r>
              <a:rPr lang="en-US" altLang="zh-CN" sz="1800" dirty="0" err="1" smtClean="0">
                <a:solidFill>
                  <a:schemeClr val="bg1">
                    <a:lumMod val="50000"/>
                  </a:schemeClr>
                </a:solidFill>
              </a:rPr>
              <a:t>Xue</a:t>
            </a:r>
            <a:r>
              <a:rPr lang="en-US" altLang="zh-CN" sz="1800" dirty="0" smtClean="0">
                <a:solidFill>
                  <a:schemeClr val="bg1">
                    <a:lumMod val="50000"/>
                  </a:schemeClr>
                </a:solidFill>
              </a:rPr>
              <a:t> for joining user study</a:t>
            </a:r>
          </a:p>
          <a:p>
            <a:r>
              <a:rPr lang="en-US" altLang="zh-CN" sz="1800" dirty="0" smtClean="0">
                <a:solidFill>
                  <a:schemeClr val="bg1">
                    <a:lumMod val="50000"/>
                  </a:schemeClr>
                </a:solidFill>
              </a:rPr>
              <a:t>Thank </a:t>
            </a:r>
            <a:r>
              <a:rPr lang="en-US" altLang="zh-CN" sz="1800" dirty="0">
                <a:solidFill>
                  <a:schemeClr val="bg1">
                    <a:lumMod val="50000"/>
                  </a:schemeClr>
                </a:solidFill>
              </a:rPr>
              <a:t>anonymous reviewers for their useful comments</a:t>
            </a:r>
          </a:p>
          <a:p>
            <a:r>
              <a:rPr lang="en-US" altLang="zh-CN" sz="1800" dirty="0">
                <a:solidFill>
                  <a:schemeClr val="bg1">
                    <a:lumMod val="50000"/>
                  </a:schemeClr>
                </a:solidFill>
              </a:rPr>
              <a:t>Supported in China: </a:t>
            </a:r>
            <a:r>
              <a:rPr lang="en-US" altLang="zh-CN" sz="1800" dirty="0" smtClean="0">
                <a:solidFill>
                  <a:schemeClr val="bg1">
                    <a:lumMod val="50000"/>
                  </a:schemeClr>
                </a:solidFill>
              </a:rPr>
              <a:t>863 NO.2012AA01A302</a:t>
            </a:r>
            <a:r>
              <a:rPr lang="en-US" altLang="zh-CN" sz="1800" dirty="0">
                <a:solidFill>
                  <a:schemeClr val="bg1">
                    <a:lumMod val="50000"/>
                  </a:schemeClr>
                </a:solidFill>
              </a:rPr>
              <a:t>, NSFC 61133006 and 61103021</a:t>
            </a:r>
          </a:p>
          <a:p>
            <a:r>
              <a:rPr lang="en-US" altLang="zh-CN" sz="1800" dirty="0">
                <a:solidFill>
                  <a:schemeClr val="bg1">
                    <a:lumMod val="50000"/>
                  </a:schemeClr>
                </a:solidFill>
              </a:rPr>
              <a:t>Supported in U.S.: NSF awards (CNS-0546301, CNS-0915861, and CCF-0937908)</a:t>
            </a:r>
          </a:p>
        </p:txBody>
      </p:sp>
      <p:sp>
        <p:nvSpPr>
          <p:cNvPr id="4" name="日期占位符 3"/>
          <p:cNvSpPr>
            <a:spLocks noGrp="1"/>
          </p:cNvSpPr>
          <p:nvPr>
            <p:ph type="dt" sz="half" idx="10"/>
          </p:nvPr>
        </p:nvSpPr>
        <p:spPr/>
        <p:txBody>
          <a:bodyPr/>
          <a:lstStyle/>
          <a:p>
            <a:fld id="{0687F195-ED7E-CA40-8B25-C7144582ACBA}" type="datetime1">
              <a:rPr lang="en-US" altLang="zh-CN" smtClean="0"/>
              <a:t>11/20/13</a:t>
            </a:fld>
            <a:endParaRPr lang="zh-CN" altLang="en-US"/>
          </a:p>
        </p:txBody>
      </p:sp>
    </p:spTree>
    <p:extLst>
      <p:ext uri="{BB962C8B-B14F-4D97-AF65-F5344CB8AC3E}">
        <p14:creationId xmlns:p14="http://schemas.microsoft.com/office/powerpoint/2010/main" val="1355033199"/>
      </p:ext>
    </p:extLst>
  </p:cSld>
  <p:clrMapOvr>
    <a:masterClrMapping/>
  </p:clrMapOvr>
  <mc:AlternateContent xmlns:mc="http://schemas.openxmlformats.org/markup-compatibility/2006" xmlns:p14="http://schemas.microsoft.com/office/powerpoint/2010/main">
    <mc:Choice Requires="p14">
      <p:transition spd="slow" p14:dur="2000" advTm="454"/>
    </mc:Choice>
    <mc:Fallback xmlns="">
      <p:transition xmlns:p14="http://schemas.microsoft.com/office/powerpoint/2010/main" spd="slow" advTm="45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a:xfrm>
            <a:off x="323528" y="1600200"/>
            <a:ext cx="8568952" cy="4997152"/>
          </a:xfrm>
        </p:spPr>
        <p:txBody>
          <a:bodyPr>
            <a:normAutofit lnSpcReduction="10000"/>
          </a:bodyPr>
          <a:lstStyle/>
          <a:p>
            <a:r>
              <a:rPr lang="en-US" altLang="zh-CN" sz="1800" b="1" dirty="0" smtClean="0"/>
              <a:t>[Yan’11] </a:t>
            </a:r>
            <a:r>
              <a:rPr lang="it-IT" altLang="zh-CN" sz="1800" dirty="0"/>
              <a:t>Y. Zhai, M. Liu, J. Zhai, X. Ma, and W. Chen. </a:t>
            </a:r>
            <a:r>
              <a:rPr lang="it-IT" altLang="zh-CN" sz="1800" dirty="0" smtClean="0"/>
              <a:t>Cloud </a:t>
            </a:r>
            <a:r>
              <a:rPr lang="en-US" altLang="zh-CN" sz="1800" dirty="0" smtClean="0"/>
              <a:t>Versus </a:t>
            </a:r>
            <a:r>
              <a:rPr lang="en-US" altLang="zh-CN" sz="1800" dirty="0"/>
              <a:t>In-house Cluster: Evaluating Amazon </a:t>
            </a:r>
            <a:r>
              <a:rPr lang="en-US" altLang="zh-CN" sz="1800" dirty="0" smtClean="0"/>
              <a:t>Cluster Compute </a:t>
            </a:r>
            <a:r>
              <a:rPr lang="en-US" altLang="zh-CN" sz="1800" dirty="0"/>
              <a:t>Instances for Running MPI </a:t>
            </a:r>
            <a:r>
              <a:rPr lang="en-US" altLang="zh-CN" sz="1800" dirty="0" smtClean="0"/>
              <a:t>Applications</a:t>
            </a:r>
            <a:r>
              <a:rPr lang="en-US" altLang="zh-CN" sz="1800" dirty="0"/>
              <a:t>. </a:t>
            </a:r>
            <a:r>
              <a:rPr lang="en-US" altLang="zh-CN" sz="1800" dirty="0" smtClean="0"/>
              <a:t>In SC</a:t>
            </a:r>
            <a:r>
              <a:rPr lang="en-US" altLang="zh-CN" sz="1800" dirty="0"/>
              <a:t>. ACM, 2011.</a:t>
            </a:r>
            <a:endParaRPr lang="en-US" altLang="zh-CN" sz="1800" b="1" dirty="0" smtClean="0"/>
          </a:p>
          <a:p>
            <a:r>
              <a:rPr lang="en-US" altLang="zh-CN" sz="1800" b="1" dirty="0" smtClean="0"/>
              <a:t>[Plackett’46]</a:t>
            </a:r>
            <a:r>
              <a:rPr lang="en-US" altLang="zh-CN" sz="1800" dirty="0" smtClean="0"/>
              <a:t> R</a:t>
            </a:r>
            <a:r>
              <a:rPr lang="en-US" altLang="zh-CN" sz="1800" dirty="0"/>
              <a:t>. </a:t>
            </a:r>
            <a:r>
              <a:rPr lang="en-US" altLang="zh-CN" sz="1800" dirty="0" err="1"/>
              <a:t>Plackett</a:t>
            </a:r>
            <a:r>
              <a:rPr lang="en-US" altLang="zh-CN" sz="1800" dirty="0"/>
              <a:t> and J. </a:t>
            </a:r>
            <a:r>
              <a:rPr lang="en-US" altLang="zh-CN" sz="1800" dirty="0" err="1"/>
              <a:t>Burman</a:t>
            </a:r>
            <a:r>
              <a:rPr lang="en-US" altLang="zh-CN" sz="1800" dirty="0"/>
              <a:t>. The Design of </a:t>
            </a:r>
            <a:r>
              <a:rPr lang="en-US" altLang="zh-CN" sz="1800" dirty="0" smtClean="0"/>
              <a:t>Optimum Multifactorial </a:t>
            </a:r>
            <a:r>
              <a:rPr lang="en-US" altLang="zh-CN" sz="1800" dirty="0"/>
              <a:t>Experiments. </a:t>
            </a:r>
            <a:r>
              <a:rPr lang="en-US" altLang="zh-CN" sz="1800" dirty="0" err="1" smtClean="0"/>
              <a:t>Biometrika</a:t>
            </a:r>
            <a:r>
              <a:rPr lang="en-US" altLang="zh-CN" sz="1800" dirty="0" smtClean="0"/>
              <a:t>, </a:t>
            </a:r>
            <a:r>
              <a:rPr lang="en-US" altLang="zh-CN" sz="1800" dirty="0"/>
              <a:t>1946</a:t>
            </a:r>
            <a:r>
              <a:rPr lang="en-US" altLang="zh-CN" sz="1800" dirty="0" smtClean="0"/>
              <a:t>.</a:t>
            </a:r>
          </a:p>
          <a:p>
            <a:r>
              <a:rPr lang="en-US" altLang="zh-CN" sz="1800" b="1" dirty="0"/>
              <a:t>[</a:t>
            </a:r>
            <a:r>
              <a:rPr lang="en-US" altLang="zh-CN" sz="1800" b="1" dirty="0" smtClean="0"/>
              <a:t>Olshen’84]</a:t>
            </a:r>
            <a:r>
              <a:rPr lang="en-US" altLang="zh-CN" sz="1800" dirty="0" smtClean="0"/>
              <a:t> L</a:t>
            </a:r>
            <a:r>
              <a:rPr lang="en-US" altLang="zh-CN" sz="1800" dirty="0"/>
              <a:t>. </a:t>
            </a:r>
            <a:r>
              <a:rPr lang="en-US" altLang="zh-CN" sz="1800" dirty="0" err="1"/>
              <a:t>Olshen</a:t>
            </a:r>
            <a:r>
              <a:rPr lang="en-US" altLang="zh-CN" sz="1800" dirty="0"/>
              <a:t> and C. Stone. </a:t>
            </a:r>
            <a:r>
              <a:rPr lang="en-US" altLang="zh-CN" sz="1800" dirty="0" err="1"/>
              <a:t>Classication</a:t>
            </a:r>
            <a:r>
              <a:rPr lang="en-US" altLang="zh-CN" sz="1800" dirty="0"/>
              <a:t> and </a:t>
            </a:r>
            <a:r>
              <a:rPr lang="en-US" altLang="zh-CN" sz="1800" dirty="0" smtClean="0"/>
              <a:t>Regression Trees</a:t>
            </a:r>
            <a:r>
              <a:rPr lang="en-US" altLang="zh-CN" sz="1800" dirty="0"/>
              <a:t>. Wadsworth International Group, 1984</a:t>
            </a:r>
            <a:r>
              <a:rPr lang="en-US" altLang="zh-CN" sz="1800" dirty="0" smtClean="0"/>
              <a:t>.</a:t>
            </a:r>
          </a:p>
          <a:p>
            <a:r>
              <a:rPr lang="en-US" altLang="zh-CN" sz="1800" b="1" dirty="0"/>
              <a:t>[</a:t>
            </a:r>
            <a:r>
              <a:rPr lang="en-US" altLang="zh-CN" sz="1800" b="1" dirty="0" smtClean="0"/>
              <a:t>Mesnier’07]</a:t>
            </a:r>
            <a:r>
              <a:rPr lang="en-US" altLang="zh-CN" sz="1800" dirty="0" smtClean="0"/>
              <a:t> M</a:t>
            </a:r>
            <a:r>
              <a:rPr lang="en-US" altLang="zh-CN" sz="1800" dirty="0"/>
              <a:t>. </a:t>
            </a:r>
            <a:r>
              <a:rPr lang="en-US" altLang="zh-CN" sz="1800" dirty="0" err="1"/>
              <a:t>Mesnier</a:t>
            </a:r>
            <a:r>
              <a:rPr lang="en-US" altLang="zh-CN" sz="1800" dirty="0"/>
              <a:t>, M. </a:t>
            </a:r>
            <a:r>
              <a:rPr lang="en-US" altLang="zh-CN" sz="1800" dirty="0" err="1"/>
              <a:t>Wachs</a:t>
            </a:r>
            <a:r>
              <a:rPr lang="en-US" altLang="zh-CN" sz="1800" dirty="0"/>
              <a:t>, R. </a:t>
            </a:r>
            <a:r>
              <a:rPr lang="en-US" altLang="zh-CN" sz="1800" dirty="0" err="1"/>
              <a:t>Sambasivan</a:t>
            </a:r>
            <a:r>
              <a:rPr lang="en-US" altLang="zh-CN" sz="1800" dirty="0"/>
              <a:t>, A. </a:t>
            </a:r>
            <a:r>
              <a:rPr lang="en-US" altLang="zh-CN" sz="1800" dirty="0" err="1"/>
              <a:t>Zheng</a:t>
            </a:r>
            <a:r>
              <a:rPr lang="en-US" altLang="zh-CN" sz="1800" dirty="0"/>
              <a:t>, </a:t>
            </a:r>
            <a:r>
              <a:rPr lang="en-US" altLang="zh-CN" sz="1800" dirty="0" smtClean="0"/>
              <a:t>and G</a:t>
            </a:r>
            <a:r>
              <a:rPr lang="en-US" altLang="zh-CN" sz="1800" dirty="0"/>
              <a:t>. Ganger. Modeling the Relative Fitness of </a:t>
            </a:r>
            <a:r>
              <a:rPr lang="en-US" altLang="zh-CN" sz="1800" dirty="0" smtClean="0"/>
              <a:t>Storage. In </a:t>
            </a:r>
            <a:r>
              <a:rPr lang="en-US" altLang="zh-CN" sz="1800" dirty="0"/>
              <a:t>SIGMETRICS. ACM, 2007</a:t>
            </a:r>
            <a:r>
              <a:rPr lang="en-US" altLang="zh-CN" sz="1800" dirty="0" smtClean="0"/>
              <a:t>.</a:t>
            </a:r>
          </a:p>
          <a:p>
            <a:r>
              <a:rPr lang="en-US" altLang="zh-CN" sz="1800" b="1" dirty="0" smtClean="0"/>
              <a:t>[Mingliang’11] </a:t>
            </a:r>
            <a:r>
              <a:rPr lang="en-US" altLang="zh-CN" sz="1800" dirty="0" err="1"/>
              <a:t>Mingliang</a:t>
            </a:r>
            <a:r>
              <a:rPr lang="en-US" altLang="zh-CN" sz="1800" dirty="0"/>
              <a:t> Liu and </a:t>
            </a:r>
            <a:r>
              <a:rPr lang="en-US" altLang="zh-CN" sz="1800" dirty="0" err="1"/>
              <a:t>Jidong</a:t>
            </a:r>
            <a:r>
              <a:rPr lang="en-US" altLang="zh-CN" sz="1800" dirty="0"/>
              <a:t> </a:t>
            </a:r>
            <a:r>
              <a:rPr lang="en-US" altLang="zh-CN" sz="1800" dirty="0" err="1"/>
              <a:t>Zhai</a:t>
            </a:r>
            <a:r>
              <a:rPr lang="en-US" altLang="zh-CN" sz="1800" dirty="0"/>
              <a:t> and Yan </a:t>
            </a:r>
            <a:r>
              <a:rPr lang="en-US" altLang="zh-CN" sz="1800" dirty="0" err="1"/>
              <a:t>Zhai</a:t>
            </a:r>
            <a:r>
              <a:rPr lang="en-US" altLang="zh-CN" sz="1800" dirty="0"/>
              <a:t> </a:t>
            </a:r>
            <a:r>
              <a:rPr lang="en-US" altLang="zh-CN" sz="1800" dirty="0" smtClean="0"/>
              <a:t>and </a:t>
            </a:r>
            <a:r>
              <a:rPr lang="en-US" altLang="zh-CN" sz="1800" dirty="0" err="1" smtClean="0"/>
              <a:t>Xiaosong</a:t>
            </a:r>
            <a:r>
              <a:rPr lang="en-US" altLang="zh-CN" sz="1800" dirty="0" smtClean="0"/>
              <a:t> </a:t>
            </a:r>
            <a:r>
              <a:rPr lang="en-US" altLang="zh-CN" sz="1800" dirty="0"/>
              <a:t>Ma and </a:t>
            </a:r>
            <a:r>
              <a:rPr lang="en-US" altLang="zh-CN" sz="1800" dirty="0" err="1"/>
              <a:t>Wenguang</a:t>
            </a:r>
            <a:r>
              <a:rPr lang="en-US" altLang="zh-CN" sz="1800" dirty="0"/>
              <a:t> Chen. One </a:t>
            </a:r>
            <a:r>
              <a:rPr lang="en-US" altLang="zh-CN" sz="1800" dirty="0" smtClean="0"/>
              <a:t>Optimized I/O Configuration </a:t>
            </a:r>
            <a:r>
              <a:rPr lang="en-US" altLang="zh-CN" sz="1800" dirty="0"/>
              <a:t>per HPC Application: </a:t>
            </a:r>
            <a:r>
              <a:rPr lang="en-US" altLang="zh-CN" sz="1800" dirty="0" smtClean="0"/>
              <a:t>Leveraging The Configurability </a:t>
            </a:r>
            <a:r>
              <a:rPr lang="en-US" altLang="zh-CN" sz="1800" dirty="0"/>
              <a:t>of Cloud. In </a:t>
            </a:r>
            <a:r>
              <a:rPr lang="en-US" altLang="zh-CN" sz="1800" dirty="0" err="1"/>
              <a:t>APSys</a:t>
            </a:r>
            <a:r>
              <a:rPr lang="en-US" altLang="zh-CN" sz="1800" dirty="0"/>
              <a:t>. ACM, 2011</a:t>
            </a:r>
            <a:r>
              <a:rPr lang="en-US" altLang="zh-CN" sz="1800" dirty="0" smtClean="0"/>
              <a:t>.</a:t>
            </a:r>
          </a:p>
          <a:p>
            <a:r>
              <a:rPr lang="en-US" altLang="zh-CN" sz="1800" b="1" dirty="0" smtClean="0"/>
              <a:t>[Heshan’11]</a:t>
            </a:r>
            <a:r>
              <a:rPr lang="en-US" altLang="zh-CN" sz="1800" dirty="0" smtClean="0"/>
              <a:t> </a:t>
            </a:r>
            <a:r>
              <a:rPr lang="en-US" altLang="zh-CN" sz="1800" dirty="0"/>
              <a:t>H. Lin, X. Ma, W. Feng, and N. </a:t>
            </a:r>
            <a:r>
              <a:rPr lang="en-US" altLang="zh-CN" sz="1800" dirty="0" err="1" smtClean="0"/>
              <a:t>Samatova</a:t>
            </a:r>
            <a:r>
              <a:rPr lang="en-US" altLang="zh-CN" sz="1800" dirty="0" smtClean="0"/>
              <a:t>. Coordinating </a:t>
            </a:r>
            <a:r>
              <a:rPr lang="en-US" altLang="zh-CN" sz="1800" dirty="0"/>
              <a:t>Computation and I/O in </a:t>
            </a:r>
            <a:r>
              <a:rPr lang="en-US" altLang="zh-CN" sz="1800" dirty="0" smtClean="0"/>
              <a:t>Massively Parallel </a:t>
            </a:r>
            <a:r>
              <a:rPr lang="en-US" altLang="zh-CN" sz="1800" dirty="0"/>
              <a:t>Sequence Search. IEEE Transactions </a:t>
            </a:r>
            <a:r>
              <a:rPr lang="en-US" altLang="zh-CN" sz="1800" dirty="0" smtClean="0"/>
              <a:t>on Parallel </a:t>
            </a:r>
            <a:r>
              <a:rPr lang="en-US" altLang="zh-CN" sz="1800" dirty="0"/>
              <a:t>and Distributed Systems, </a:t>
            </a:r>
            <a:r>
              <a:rPr lang="en-US" altLang="zh-CN" sz="1800" dirty="0" smtClean="0"/>
              <a:t>2011.</a:t>
            </a:r>
          </a:p>
          <a:p>
            <a:r>
              <a:rPr lang="en-US" altLang="zh-CN" sz="1800" b="1" dirty="0" smtClean="0"/>
              <a:t>[Shan’08] </a:t>
            </a:r>
            <a:r>
              <a:rPr lang="en-US" altLang="zh-CN" sz="1800" dirty="0"/>
              <a:t>H. Shan, K. </a:t>
            </a:r>
            <a:r>
              <a:rPr lang="en-US" altLang="zh-CN" sz="1800" dirty="0" err="1"/>
              <a:t>Antypas</a:t>
            </a:r>
            <a:r>
              <a:rPr lang="en-US" altLang="zh-CN" sz="1800" dirty="0"/>
              <a:t>, and J. </a:t>
            </a:r>
            <a:r>
              <a:rPr lang="en-US" altLang="zh-CN" sz="1800" dirty="0" err="1"/>
              <a:t>Shalf</a:t>
            </a:r>
            <a:r>
              <a:rPr lang="en-US" altLang="zh-CN" sz="1800" dirty="0"/>
              <a:t>. Characterizing </a:t>
            </a:r>
            <a:r>
              <a:rPr lang="en-US" altLang="zh-CN" sz="1800" dirty="0" smtClean="0"/>
              <a:t>and Predicting </a:t>
            </a:r>
            <a:r>
              <a:rPr lang="en-US" altLang="zh-CN" sz="1800" dirty="0"/>
              <a:t>the I/O Performance of HPC </a:t>
            </a:r>
            <a:r>
              <a:rPr lang="en-US" altLang="zh-CN" sz="1800" dirty="0" smtClean="0"/>
              <a:t>Applications Using </a:t>
            </a:r>
            <a:r>
              <a:rPr lang="en-US" altLang="zh-CN" sz="1800" dirty="0"/>
              <a:t>a Parameterized Synthetic </a:t>
            </a:r>
            <a:r>
              <a:rPr lang="en-US" altLang="zh-CN" sz="1800" dirty="0" smtClean="0"/>
              <a:t>Benchmark</a:t>
            </a:r>
            <a:r>
              <a:rPr lang="en-US" altLang="zh-CN" sz="1800" dirty="0"/>
              <a:t>. In </a:t>
            </a:r>
            <a:r>
              <a:rPr lang="en-US" altLang="zh-CN" sz="1800" dirty="0" smtClean="0"/>
              <a:t>SC. IEEE</a:t>
            </a:r>
            <a:r>
              <a:rPr lang="en-US" altLang="zh-CN" sz="1800" dirty="0"/>
              <a:t>, 2008.</a:t>
            </a:r>
            <a:endParaRPr lang="zh-CN" altLang="en-US" sz="1800"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t>28</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7" name="日期占位符 6"/>
          <p:cNvSpPr>
            <a:spLocks noGrp="1"/>
          </p:cNvSpPr>
          <p:nvPr>
            <p:ph type="dt" sz="half" idx="10"/>
          </p:nvPr>
        </p:nvSpPr>
        <p:spPr/>
        <p:txBody>
          <a:bodyPr/>
          <a:lstStyle/>
          <a:p>
            <a:fld id="{9D99D0A9-7A9F-0F48-A560-82C8CCE1A677}" type="datetime1">
              <a:rPr lang="en-US" altLang="zh-CN" smtClean="0"/>
              <a:t>11/20/13</a:t>
            </a:fld>
            <a:endParaRPr lang="zh-CN" altLang="en-US"/>
          </a:p>
        </p:txBody>
      </p:sp>
    </p:spTree>
    <p:extLst>
      <p:ext uri="{BB962C8B-B14F-4D97-AF65-F5344CB8AC3E}">
        <p14:creationId xmlns:p14="http://schemas.microsoft.com/office/powerpoint/2010/main" val="23506773"/>
      </p:ext>
    </p:extLst>
  </p:cSld>
  <p:clrMapOvr>
    <a:masterClrMapping/>
  </p:clrMapOvr>
  <mc:AlternateContent xmlns:mc="http://schemas.openxmlformats.org/markup-compatibility/2006" xmlns:p14="http://schemas.microsoft.com/office/powerpoint/2010/main">
    <mc:Choice Requires="p14">
      <p:transition spd="slow" p14:dur="2000" advTm="473"/>
    </mc:Choice>
    <mc:Fallback xmlns="">
      <p:transition xmlns:p14="http://schemas.microsoft.com/office/powerpoint/2010/main" spd="slow" advTm="473"/>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HPC in </a:t>
            </a:r>
            <a:r>
              <a:rPr lang="en-US" altLang="zh-CN" dirty="0" smtClean="0"/>
              <a:t>Cloud – pros and cons</a:t>
            </a:r>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8" name="矩形 7"/>
          <p:cNvSpPr/>
          <p:nvPr/>
        </p:nvSpPr>
        <p:spPr>
          <a:xfrm>
            <a:off x="107504" y="1988840"/>
            <a:ext cx="4464496" cy="3120854"/>
          </a:xfrm>
          <a:prstGeom prst="rect">
            <a:avLst/>
          </a:prstGeom>
        </p:spPr>
        <p:txBody>
          <a:bodyPr wrap="square">
            <a:spAutoFit/>
          </a:bodyPr>
          <a:lstStyle/>
          <a:p>
            <a:pPr marL="182880" indent="-182880">
              <a:spcBef>
                <a:spcPct val="20000"/>
              </a:spcBef>
              <a:buClr>
                <a:schemeClr val="accent1"/>
              </a:buClr>
              <a:buSzPct val="85000"/>
              <a:buFont typeface="Arial" pitchFamily="34" charset="0"/>
              <a:buChar char="•"/>
            </a:pPr>
            <a:r>
              <a:rPr lang="en-US" altLang="zh-CN" sz="2400" dirty="0" smtClean="0"/>
              <a:t>Local Clusters</a:t>
            </a:r>
            <a:endParaRPr lang="en-US" altLang="zh-CN" sz="2400" dirty="0"/>
          </a:p>
          <a:p>
            <a:pPr marL="560070" lvl="1" indent="-285750">
              <a:spcBef>
                <a:spcPct val="20000"/>
              </a:spcBef>
              <a:buClr>
                <a:schemeClr val="accent1"/>
              </a:buClr>
              <a:buSzPct val="110000"/>
              <a:buFont typeface="Arial" panose="020B0604020202020204" pitchFamily="34" charset="0"/>
              <a:buChar char="+"/>
            </a:pPr>
            <a:r>
              <a:rPr lang="en-US" altLang="zh-CN" dirty="0" smtClean="0"/>
              <a:t>Dedicated IB network</a:t>
            </a:r>
          </a:p>
          <a:p>
            <a:pPr marL="560070" lvl="1" indent="-285750">
              <a:spcBef>
                <a:spcPct val="20000"/>
              </a:spcBef>
              <a:buClr>
                <a:schemeClr val="accent1"/>
              </a:buClr>
              <a:buSzPct val="110000"/>
              <a:buFont typeface="Arial" panose="020B0604020202020204" pitchFamily="34" charset="0"/>
              <a:buChar char="+"/>
            </a:pPr>
            <a:r>
              <a:rPr lang="en-US" altLang="zh-CN" dirty="0" smtClean="0"/>
              <a:t>Run at physical machine</a:t>
            </a:r>
          </a:p>
          <a:p>
            <a:pPr marL="560070" lvl="1" indent="-285750">
              <a:spcBef>
                <a:spcPct val="20000"/>
              </a:spcBef>
              <a:buClr>
                <a:schemeClr val="accent1"/>
              </a:buClr>
              <a:buSzPct val="110000"/>
              <a:buFontTx/>
              <a:buChar char="-"/>
            </a:pPr>
            <a:r>
              <a:rPr lang="en-US" altLang="zh-CN" dirty="0" smtClean="0"/>
              <a:t>Fixed nodes types/numbers</a:t>
            </a:r>
          </a:p>
          <a:p>
            <a:pPr marL="560070" lvl="1" indent="-285750">
              <a:spcBef>
                <a:spcPct val="20000"/>
              </a:spcBef>
              <a:buClr>
                <a:schemeClr val="accent1"/>
              </a:buClr>
              <a:buSzPct val="110000"/>
              <a:buFontTx/>
              <a:buChar char="-"/>
            </a:pPr>
            <a:r>
              <a:rPr lang="en-US" altLang="zh-CN" dirty="0" smtClean="0"/>
              <a:t>Shared OS / file system / libraries</a:t>
            </a:r>
            <a:endParaRPr lang="en-US" altLang="zh-CN" dirty="0"/>
          </a:p>
          <a:p>
            <a:pPr marL="560070" lvl="1" indent="-285750">
              <a:spcBef>
                <a:spcPct val="20000"/>
              </a:spcBef>
              <a:buClr>
                <a:schemeClr val="accent1"/>
              </a:buClr>
              <a:buSzPct val="110000"/>
              <a:buFontTx/>
              <a:buChar char="-"/>
            </a:pPr>
            <a:r>
              <a:rPr lang="en-US" altLang="zh-CN" dirty="0" smtClean="0"/>
              <a:t>Gap between I/O and computation</a:t>
            </a:r>
          </a:p>
          <a:p>
            <a:pPr marL="1017270" lvl="2" indent="-285750">
              <a:spcBef>
                <a:spcPct val="20000"/>
              </a:spcBef>
              <a:buClr>
                <a:schemeClr val="accent1"/>
              </a:buClr>
              <a:buSzPct val="110000"/>
              <a:buFontTx/>
              <a:buChar char="-"/>
            </a:pPr>
            <a:r>
              <a:rPr lang="en-US" altLang="zh-CN" dirty="0" smtClean="0"/>
              <a:t>Fixed device types/numbers</a:t>
            </a:r>
          </a:p>
          <a:p>
            <a:pPr marL="1017270" lvl="2" indent="-285750">
              <a:spcBef>
                <a:spcPct val="20000"/>
              </a:spcBef>
              <a:buClr>
                <a:schemeClr val="accent1"/>
              </a:buClr>
              <a:buSzPct val="110000"/>
              <a:buFontTx/>
              <a:buChar char="-"/>
            </a:pPr>
            <a:r>
              <a:rPr lang="en-US" altLang="zh-CN" dirty="0"/>
              <a:t>One-size-fits-all </a:t>
            </a:r>
            <a:r>
              <a:rPr lang="en-US" altLang="zh-CN" dirty="0" smtClean="0"/>
              <a:t>configuration</a:t>
            </a:r>
          </a:p>
          <a:p>
            <a:pPr marL="1017270" lvl="2" indent="-285750">
              <a:spcBef>
                <a:spcPct val="20000"/>
              </a:spcBef>
              <a:buClr>
                <a:schemeClr val="accent1"/>
              </a:buClr>
              <a:buSzPct val="110000"/>
              <a:buFontTx/>
              <a:buChar char="-"/>
            </a:pPr>
            <a:r>
              <a:rPr lang="en-US" altLang="zh-CN" dirty="0" smtClean="0"/>
              <a:t>Per-platform configuring options</a:t>
            </a:r>
            <a:endParaRPr lang="en-US" altLang="zh-CN" dirty="0"/>
          </a:p>
        </p:txBody>
      </p:sp>
      <p:sp>
        <p:nvSpPr>
          <p:cNvPr id="9" name="矩形 8"/>
          <p:cNvSpPr/>
          <p:nvPr/>
        </p:nvSpPr>
        <p:spPr>
          <a:xfrm>
            <a:off x="4427984" y="1988840"/>
            <a:ext cx="4591676" cy="3120854"/>
          </a:xfrm>
          <a:prstGeom prst="rect">
            <a:avLst/>
          </a:prstGeom>
        </p:spPr>
        <p:txBody>
          <a:bodyPr wrap="square">
            <a:spAutoFit/>
          </a:bodyPr>
          <a:lstStyle/>
          <a:p>
            <a:pPr marL="182880" indent="-182880">
              <a:spcBef>
                <a:spcPct val="20000"/>
              </a:spcBef>
              <a:buClr>
                <a:schemeClr val="accent1"/>
              </a:buClr>
              <a:buSzPct val="85000"/>
              <a:buFont typeface="Arial" pitchFamily="34" charset="0"/>
              <a:buChar char="•"/>
            </a:pPr>
            <a:r>
              <a:rPr lang="en-US" altLang="zh-CN" sz="2400" dirty="0" smtClean="0"/>
              <a:t>HPC in Cloud </a:t>
            </a:r>
            <a:r>
              <a:rPr lang="en-US" altLang="zh-CN" sz="2400" baseline="30000" dirty="0" smtClean="0"/>
              <a:t>[Yan’11]</a:t>
            </a:r>
            <a:endParaRPr lang="en-US" altLang="zh-CN" sz="2400" baseline="30000" dirty="0"/>
          </a:p>
          <a:p>
            <a:pPr marL="560070" lvl="1" indent="-285750">
              <a:spcBef>
                <a:spcPct val="20000"/>
              </a:spcBef>
              <a:buClr>
                <a:schemeClr val="accent1"/>
              </a:buClr>
              <a:buSzPct val="110000"/>
              <a:buFontTx/>
              <a:buChar char="-"/>
            </a:pPr>
            <a:r>
              <a:rPr lang="en-US" altLang="zh-CN" dirty="0" smtClean="0"/>
              <a:t>Shared 10Gb Ethernet</a:t>
            </a:r>
          </a:p>
          <a:p>
            <a:pPr marL="560070" lvl="1" indent="-285750">
              <a:spcBef>
                <a:spcPct val="20000"/>
              </a:spcBef>
              <a:buClr>
                <a:schemeClr val="accent1"/>
              </a:buClr>
              <a:buSzPct val="110000"/>
              <a:buFontTx/>
              <a:buChar char="-"/>
            </a:pPr>
            <a:r>
              <a:rPr lang="en-US" altLang="zh-CN" dirty="0" smtClean="0"/>
              <a:t>Virtualization overhead</a:t>
            </a:r>
            <a:endParaRPr lang="en-US" altLang="zh-CN" dirty="0"/>
          </a:p>
          <a:p>
            <a:pPr marL="560070" lvl="1" indent="-285750">
              <a:spcBef>
                <a:spcPct val="20000"/>
              </a:spcBef>
              <a:buClr>
                <a:schemeClr val="accent1"/>
              </a:buClr>
              <a:buSzPct val="110000"/>
              <a:buFont typeface="Arial" panose="020B0604020202020204" pitchFamily="34" charset="0"/>
              <a:buChar char="+"/>
            </a:pPr>
            <a:r>
              <a:rPr lang="fr-FR" altLang="zh-CN" dirty="0"/>
              <a:t>Online instance acquisition </a:t>
            </a:r>
          </a:p>
          <a:p>
            <a:pPr marL="560070" lvl="1" indent="-285750">
              <a:spcBef>
                <a:spcPct val="20000"/>
              </a:spcBef>
              <a:buClr>
                <a:schemeClr val="accent1"/>
              </a:buClr>
              <a:buSzPct val="110000"/>
              <a:buFont typeface="Arial" panose="020B0604020202020204" pitchFamily="34" charset="0"/>
              <a:buChar char="+"/>
            </a:pPr>
            <a:r>
              <a:rPr lang="en-US" altLang="zh-CN" dirty="0" smtClean="0"/>
              <a:t>Fully </a:t>
            </a:r>
            <a:r>
              <a:rPr lang="en-US" altLang="zh-CN" dirty="0"/>
              <a:t>controlled virtual </a:t>
            </a:r>
            <a:r>
              <a:rPr lang="en-US" altLang="zh-CN" dirty="0" smtClean="0"/>
              <a:t>machines</a:t>
            </a:r>
          </a:p>
          <a:p>
            <a:pPr marL="560070" lvl="1" indent="-285750">
              <a:spcBef>
                <a:spcPct val="20000"/>
              </a:spcBef>
              <a:buClr>
                <a:schemeClr val="accent1"/>
              </a:buClr>
              <a:buSzPct val="110000"/>
              <a:buFontTx/>
              <a:buChar char="-"/>
            </a:pPr>
            <a:r>
              <a:rPr lang="en-US" altLang="zh-CN" dirty="0" smtClean="0"/>
              <a:t>I/O overhead by virtualization</a:t>
            </a:r>
          </a:p>
          <a:p>
            <a:pPr marL="1017270" lvl="2" indent="-285750">
              <a:spcBef>
                <a:spcPct val="20000"/>
              </a:spcBef>
              <a:buClr>
                <a:schemeClr val="accent1"/>
              </a:buClr>
              <a:buSzPct val="110000"/>
              <a:buFont typeface="Arial" panose="020B0604020202020204" pitchFamily="34" charset="0"/>
              <a:buChar char="+"/>
            </a:pPr>
            <a:r>
              <a:rPr lang="en-US" altLang="zh-CN" dirty="0" smtClean="0"/>
              <a:t>Multiple device/</a:t>
            </a:r>
            <a:r>
              <a:rPr lang="en-US" altLang="zh-CN" dirty="0" err="1" smtClean="0"/>
              <a:t>QoS</a:t>
            </a:r>
            <a:r>
              <a:rPr lang="en-US" altLang="zh-CN" dirty="0" smtClean="0"/>
              <a:t> choice</a:t>
            </a:r>
          </a:p>
          <a:p>
            <a:pPr marL="1017270" lvl="2" indent="-285750">
              <a:spcBef>
                <a:spcPct val="20000"/>
              </a:spcBef>
              <a:buClr>
                <a:schemeClr val="accent1"/>
              </a:buClr>
              <a:buSzPct val="110000"/>
              <a:buFont typeface="Arial" panose="020B0604020202020204" pitchFamily="34" charset="0"/>
              <a:buChar char="+"/>
            </a:pPr>
            <a:r>
              <a:rPr lang="en-US" altLang="zh-CN" dirty="0" smtClean="0"/>
              <a:t>Application specific configuration</a:t>
            </a:r>
          </a:p>
          <a:p>
            <a:pPr marL="1017270" lvl="2" indent="-285750">
              <a:spcBef>
                <a:spcPct val="20000"/>
              </a:spcBef>
              <a:buClr>
                <a:schemeClr val="accent1"/>
              </a:buClr>
              <a:buSzPct val="110000"/>
              <a:buFont typeface="Arial" panose="020B0604020202020204" pitchFamily="34" charset="0"/>
              <a:buChar char="+"/>
            </a:pPr>
            <a:r>
              <a:rPr lang="en-US" altLang="zh-CN" dirty="0" smtClean="0"/>
              <a:t>Shared cloud options by all users</a:t>
            </a:r>
            <a:endParaRPr lang="en-US" altLang="zh-CN" dirty="0"/>
          </a:p>
        </p:txBody>
      </p:sp>
      <p:sp>
        <p:nvSpPr>
          <p:cNvPr id="3" name="矩形 2"/>
          <p:cNvSpPr/>
          <p:nvPr/>
        </p:nvSpPr>
        <p:spPr>
          <a:xfrm>
            <a:off x="345300" y="3789040"/>
            <a:ext cx="8208912" cy="28803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611560" y="5661248"/>
            <a:ext cx="7848872" cy="400110"/>
          </a:xfrm>
          <a:prstGeom prst="rect">
            <a:avLst/>
          </a:prstGeom>
          <a:noFill/>
        </p:spPr>
        <p:txBody>
          <a:bodyPr wrap="square" rtlCol="0">
            <a:spAutoFit/>
          </a:bodyPr>
          <a:lstStyle/>
          <a:p>
            <a:r>
              <a:rPr lang="en-US" altLang="zh-CN" sz="2000" i="1" dirty="0" smtClean="0">
                <a:solidFill>
                  <a:schemeClr val="accent1">
                    <a:lumMod val="75000"/>
                  </a:schemeClr>
                </a:solidFill>
              </a:rPr>
              <a:t>Key Idea: </a:t>
            </a:r>
            <a:r>
              <a:rPr lang="en-US" altLang="zh-CN" sz="2000" dirty="0" smtClean="0">
                <a:solidFill>
                  <a:schemeClr val="accent1">
                    <a:lumMod val="75000"/>
                  </a:schemeClr>
                </a:solidFill>
              </a:rPr>
              <a:t>Help</a:t>
            </a:r>
            <a:r>
              <a:rPr lang="zh-CN" altLang="en-US" sz="2000" dirty="0" smtClean="0">
                <a:solidFill>
                  <a:schemeClr val="accent1">
                    <a:lumMod val="75000"/>
                  </a:schemeClr>
                </a:solidFill>
              </a:rPr>
              <a:t> </a:t>
            </a:r>
            <a:r>
              <a:rPr lang="en-US" altLang="zh-CN" sz="2000" dirty="0" smtClean="0">
                <a:solidFill>
                  <a:schemeClr val="accent1">
                    <a:lumMod val="75000"/>
                  </a:schemeClr>
                </a:solidFill>
              </a:rPr>
              <a:t>users</a:t>
            </a:r>
            <a:r>
              <a:rPr lang="zh-CN" altLang="en-US" sz="2000" dirty="0" smtClean="0">
                <a:solidFill>
                  <a:schemeClr val="accent1">
                    <a:lumMod val="75000"/>
                  </a:schemeClr>
                </a:solidFill>
              </a:rPr>
              <a:t> </a:t>
            </a:r>
            <a:r>
              <a:rPr lang="en-US" altLang="zh-CN" sz="2000" dirty="0" smtClean="0">
                <a:solidFill>
                  <a:schemeClr val="accent1">
                    <a:lumMod val="75000"/>
                  </a:schemeClr>
                </a:solidFill>
              </a:rPr>
              <a:t>find</a:t>
            </a:r>
            <a:r>
              <a:rPr lang="zh-CN" altLang="en-US" sz="2000" dirty="0" smtClean="0">
                <a:solidFill>
                  <a:schemeClr val="accent1">
                    <a:lumMod val="75000"/>
                  </a:schemeClr>
                </a:solidFill>
              </a:rPr>
              <a:t> </a:t>
            </a:r>
            <a:r>
              <a:rPr lang="en-US" altLang="zh-CN" sz="2000" dirty="0" smtClean="0">
                <a:solidFill>
                  <a:schemeClr val="accent1">
                    <a:lumMod val="75000"/>
                  </a:schemeClr>
                </a:solidFill>
              </a:rPr>
              <a:t>desired</a:t>
            </a:r>
            <a:r>
              <a:rPr lang="zh-CN" altLang="en-US" sz="2000" dirty="0" smtClean="0">
                <a:solidFill>
                  <a:schemeClr val="accent1">
                    <a:lumMod val="75000"/>
                  </a:schemeClr>
                </a:solidFill>
              </a:rPr>
              <a:t> </a:t>
            </a:r>
            <a:r>
              <a:rPr lang="en-US" altLang="zh-CN" sz="2000" dirty="0" smtClean="0">
                <a:solidFill>
                  <a:schemeClr val="accent1">
                    <a:lumMod val="75000"/>
                  </a:schemeClr>
                </a:solidFill>
              </a:rPr>
              <a:t>I/O</a:t>
            </a:r>
            <a:r>
              <a:rPr lang="zh-CN" altLang="en-US" sz="2000" dirty="0" smtClean="0">
                <a:solidFill>
                  <a:schemeClr val="accent1">
                    <a:lumMod val="75000"/>
                  </a:schemeClr>
                </a:solidFill>
              </a:rPr>
              <a:t> </a:t>
            </a:r>
            <a:r>
              <a:rPr lang="en-US" altLang="zh-CN" sz="2000" dirty="0" smtClean="0">
                <a:solidFill>
                  <a:schemeClr val="accent1">
                    <a:lumMod val="75000"/>
                  </a:schemeClr>
                </a:solidFill>
              </a:rPr>
              <a:t>system</a:t>
            </a:r>
            <a:r>
              <a:rPr lang="zh-CN" altLang="en-US" sz="2000" dirty="0" smtClean="0">
                <a:solidFill>
                  <a:schemeClr val="accent1">
                    <a:lumMod val="75000"/>
                  </a:schemeClr>
                </a:solidFill>
              </a:rPr>
              <a:t> </a:t>
            </a:r>
            <a:r>
              <a:rPr lang="en-US" altLang="zh-CN" sz="2000" dirty="0" smtClean="0">
                <a:solidFill>
                  <a:schemeClr val="accent1">
                    <a:lumMod val="75000"/>
                  </a:schemeClr>
                </a:solidFill>
              </a:rPr>
              <a:t>configurations</a:t>
            </a:r>
            <a:endParaRPr lang="zh-CN" altLang="en-US" sz="2000" dirty="0">
              <a:solidFill>
                <a:schemeClr val="accent1">
                  <a:lumMod val="75000"/>
                </a:schemeClr>
              </a:solidFill>
            </a:endParaRPr>
          </a:p>
        </p:txBody>
      </p:sp>
      <p:sp>
        <p:nvSpPr>
          <p:cNvPr id="7" name="页脚占位符 6"/>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10" name="日期占位符 9"/>
          <p:cNvSpPr>
            <a:spLocks noGrp="1"/>
          </p:cNvSpPr>
          <p:nvPr>
            <p:ph type="dt" sz="half" idx="10"/>
          </p:nvPr>
        </p:nvSpPr>
        <p:spPr/>
        <p:txBody>
          <a:bodyPr/>
          <a:lstStyle/>
          <a:p>
            <a:fld id="{8D21349B-46DA-EF4B-B634-8F458EEF784F}" type="datetime1">
              <a:rPr lang="en-US" altLang="zh-CN" smtClean="0"/>
              <a:t>11/20/13</a:t>
            </a:fld>
            <a:endParaRPr lang="zh-CN" altLang="en-US"/>
          </a:p>
        </p:txBody>
      </p:sp>
    </p:spTree>
    <p:custDataLst>
      <p:tags r:id="rId2"/>
    </p:custDataLst>
    <p:extLst>
      <p:ext uri="{BB962C8B-B14F-4D97-AF65-F5344CB8AC3E}">
        <p14:creationId xmlns:p14="http://schemas.microsoft.com/office/powerpoint/2010/main" val="36382513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39562"/>
    </mc:Choice>
    <mc:Fallback xmlns="">
      <p:transition xmlns:p14="http://schemas.microsoft.com/office/powerpoint/2010/main" spd="slow" advTm="13956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9">
                                            <p:txEl>
                                              <p:pRg st="1" end="1"/>
                                            </p:txEl>
                                          </p:spTgt>
                                        </p:tgtEl>
                                        <p:attrNameLst>
                                          <p:attrName>style.opacity</p:attrName>
                                        </p:attrNameLst>
                                      </p:cBhvr>
                                      <p:to>
                                        <p:strVal val="0.5"/>
                                      </p:to>
                                    </p:set>
                                    <p:animEffect filter="image" prLst="opacity: 0.5">
                                      <p:cBhvr rctx="IE">
                                        <p:cTn id="9" dur="indefinite"/>
                                        <p:tgtEl>
                                          <p:spTgt spid="9">
                                            <p:txEl>
                                              <p:pRg st="1" end="1"/>
                                            </p:txEl>
                                          </p:spTgt>
                                        </p:tgtEl>
                                      </p:cBhvr>
                                    </p:animEffect>
                                  </p:childTnLst>
                                </p:cTn>
                              </p:par>
                              <p:par>
                                <p:cTn id="10" presetID="9" presetClass="emph" presetSubtype="0" nodeType="withEffect">
                                  <p:stCondLst>
                                    <p:cond delay="0"/>
                                  </p:stCondLst>
                                  <p:childTnLst>
                                    <p:set>
                                      <p:cBhvr rctx="PPT">
                                        <p:cTn id="11" dur="indefinite"/>
                                        <p:tgtEl>
                                          <p:spTgt spid="9">
                                            <p:txEl>
                                              <p:pRg st="2" end="2"/>
                                            </p:txEl>
                                          </p:spTgt>
                                        </p:tgtEl>
                                        <p:attrNameLst>
                                          <p:attrName>style.opacity</p:attrName>
                                        </p:attrNameLst>
                                      </p:cBhvr>
                                      <p:to>
                                        <p:strVal val="0.5"/>
                                      </p:to>
                                    </p:set>
                                    <p:animEffect filter="image" prLst="opacity: 0.5">
                                      <p:cBhvr rctx="IE">
                                        <p:cTn id="12" dur="indefinite"/>
                                        <p:tgtEl>
                                          <p:spTgt spid="9">
                                            <p:txEl>
                                              <p:pRg st="2" end="2"/>
                                            </p:txEl>
                                          </p:spTgt>
                                        </p:tgtEl>
                                      </p:cBhvr>
                                    </p:animEffect>
                                  </p:childTnLst>
                                </p:cTn>
                              </p:par>
                              <p:par>
                                <p:cTn id="13" presetID="9" presetClass="emph" presetSubtype="0" nodeType="withEffect">
                                  <p:stCondLst>
                                    <p:cond delay="0"/>
                                  </p:stCondLst>
                                  <p:childTnLst>
                                    <p:set>
                                      <p:cBhvr rctx="PPT">
                                        <p:cTn id="14" dur="indefinite"/>
                                        <p:tgtEl>
                                          <p:spTgt spid="9">
                                            <p:txEl>
                                              <p:pRg st="3" end="3"/>
                                            </p:txEl>
                                          </p:spTgt>
                                        </p:tgtEl>
                                        <p:attrNameLst>
                                          <p:attrName>style.opacity</p:attrName>
                                        </p:attrNameLst>
                                      </p:cBhvr>
                                      <p:to>
                                        <p:strVal val="0.5"/>
                                      </p:to>
                                    </p:set>
                                    <p:animEffect filter="image" prLst="opacity: 0.5">
                                      <p:cBhvr rctx="IE">
                                        <p:cTn id="15" dur="indefinite"/>
                                        <p:tgtEl>
                                          <p:spTgt spid="9">
                                            <p:txEl>
                                              <p:pRg st="3" end="3"/>
                                            </p:txEl>
                                          </p:spTgt>
                                        </p:tgtEl>
                                      </p:cBhvr>
                                    </p:animEffect>
                                  </p:childTnLst>
                                </p:cTn>
                              </p:par>
                              <p:par>
                                <p:cTn id="16" presetID="9" presetClass="emph" presetSubtype="0" nodeType="withEffect">
                                  <p:stCondLst>
                                    <p:cond delay="0"/>
                                  </p:stCondLst>
                                  <p:childTnLst>
                                    <p:set>
                                      <p:cBhvr rctx="PPT">
                                        <p:cTn id="17" dur="indefinite"/>
                                        <p:tgtEl>
                                          <p:spTgt spid="9">
                                            <p:txEl>
                                              <p:pRg st="4" end="4"/>
                                            </p:txEl>
                                          </p:spTgt>
                                        </p:tgtEl>
                                        <p:attrNameLst>
                                          <p:attrName>style.opacity</p:attrName>
                                        </p:attrNameLst>
                                      </p:cBhvr>
                                      <p:to>
                                        <p:strVal val="0.5"/>
                                      </p:to>
                                    </p:set>
                                    <p:animEffect filter="image" prLst="opacity: 0.5">
                                      <p:cBhvr rctx="IE">
                                        <p:cTn id="18" dur="indefinite"/>
                                        <p:tgtEl>
                                          <p:spTgt spid="9">
                                            <p:txEl>
                                              <p:pRg st="4" end="4"/>
                                            </p:txEl>
                                          </p:spTgt>
                                        </p:tgtEl>
                                      </p:cBhvr>
                                    </p:animEffect>
                                  </p:childTnLst>
                                </p:cTn>
                              </p:par>
                              <p:par>
                                <p:cTn id="19" presetID="9" presetClass="emph" presetSubtype="0" nodeType="withEffect">
                                  <p:stCondLst>
                                    <p:cond delay="0"/>
                                  </p:stCondLst>
                                  <p:childTnLst>
                                    <p:set>
                                      <p:cBhvr rctx="PPT">
                                        <p:cTn id="20" dur="indefinite"/>
                                        <p:tgtEl>
                                          <p:spTgt spid="8">
                                            <p:txEl>
                                              <p:pRg st="1" end="1"/>
                                            </p:txEl>
                                          </p:spTgt>
                                        </p:tgtEl>
                                        <p:attrNameLst>
                                          <p:attrName>style.opacity</p:attrName>
                                        </p:attrNameLst>
                                      </p:cBhvr>
                                      <p:to>
                                        <p:strVal val="0.5"/>
                                      </p:to>
                                    </p:set>
                                    <p:animEffect filter="image" prLst="opacity: 0.5">
                                      <p:cBhvr rctx="IE">
                                        <p:cTn id="21" dur="indefinite"/>
                                        <p:tgtEl>
                                          <p:spTgt spid="8">
                                            <p:txEl>
                                              <p:pRg st="1" end="1"/>
                                            </p:txEl>
                                          </p:spTgt>
                                        </p:tgtEl>
                                      </p:cBhvr>
                                    </p:animEffect>
                                  </p:childTnLst>
                                </p:cTn>
                              </p:par>
                              <p:par>
                                <p:cTn id="22" presetID="9" presetClass="emph" presetSubtype="0" nodeType="withEffect">
                                  <p:stCondLst>
                                    <p:cond delay="0"/>
                                  </p:stCondLst>
                                  <p:childTnLst>
                                    <p:set>
                                      <p:cBhvr rctx="PPT">
                                        <p:cTn id="23" dur="indefinite"/>
                                        <p:tgtEl>
                                          <p:spTgt spid="8">
                                            <p:txEl>
                                              <p:pRg st="2" end="2"/>
                                            </p:txEl>
                                          </p:spTgt>
                                        </p:tgtEl>
                                        <p:attrNameLst>
                                          <p:attrName>style.opacity</p:attrName>
                                        </p:attrNameLst>
                                      </p:cBhvr>
                                      <p:to>
                                        <p:strVal val="0.5"/>
                                      </p:to>
                                    </p:set>
                                    <p:animEffect filter="image" prLst="opacity: 0.5">
                                      <p:cBhvr rctx="IE">
                                        <p:cTn id="24" dur="indefinite"/>
                                        <p:tgtEl>
                                          <p:spTgt spid="8">
                                            <p:txEl>
                                              <p:pRg st="2" end="2"/>
                                            </p:txEl>
                                          </p:spTgt>
                                        </p:tgtEl>
                                      </p:cBhvr>
                                    </p:animEffect>
                                  </p:childTnLst>
                                </p:cTn>
                              </p:par>
                              <p:par>
                                <p:cTn id="25" presetID="9" presetClass="emph" presetSubtype="0" nodeType="withEffect">
                                  <p:stCondLst>
                                    <p:cond delay="0"/>
                                  </p:stCondLst>
                                  <p:childTnLst>
                                    <p:set>
                                      <p:cBhvr rctx="PPT">
                                        <p:cTn id="26" dur="indefinite"/>
                                        <p:tgtEl>
                                          <p:spTgt spid="8">
                                            <p:txEl>
                                              <p:pRg st="3" end="3"/>
                                            </p:txEl>
                                          </p:spTgt>
                                        </p:tgtEl>
                                        <p:attrNameLst>
                                          <p:attrName>style.opacity</p:attrName>
                                        </p:attrNameLst>
                                      </p:cBhvr>
                                      <p:to>
                                        <p:strVal val="0.5"/>
                                      </p:to>
                                    </p:set>
                                    <p:animEffect filter="image" prLst="opacity: 0.5">
                                      <p:cBhvr rctx="IE">
                                        <p:cTn id="27" dur="indefinite"/>
                                        <p:tgtEl>
                                          <p:spTgt spid="8">
                                            <p:txEl>
                                              <p:pRg st="3" end="3"/>
                                            </p:txEl>
                                          </p:spTgt>
                                        </p:tgtEl>
                                      </p:cBhvr>
                                    </p:animEffect>
                                  </p:childTnLst>
                                </p:cTn>
                              </p:par>
                              <p:par>
                                <p:cTn id="28" presetID="9" presetClass="emph" presetSubtype="0" nodeType="withEffect">
                                  <p:stCondLst>
                                    <p:cond delay="0"/>
                                  </p:stCondLst>
                                  <p:childTnLst>
                                    <p:set>
                                      <p:cBhvr rctx="PPT">
                                        <p:cTn id="29" dur="indefinite"/>
                                        <p:tgtEl>
                                          <p:spTgt spid="8">
                                            <p:txEl>
                                              <p:pRg st="4" end="4"/>
                                            </p:txEl>
                                          </p:spTgt>
                                        </p:tgtEl>
                                        <p:attrNameLst>
                                          <p:attrName>style.opacity</p:attrName>
                                        </p:attrNameLst>
                                      </p:cBhvr>
                                      <p:to>
                                        <p:strVal val="0.5"/>
                                      </p:to>
                                    </p:set>
                                    <p:animEffect filter="image" prLst="opacity: 0.5">
                                      <p:cBhvr rctx="IE">
                                        <p:cTn id="30" dur="indefinite"/>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Does I/O Configuration Matter?</a:t>
            </a:r>
            <a:endParaRPr lang="zh-CN" altLang="en-US" dirty="0"/>
          </a:p>
        </p:txBody>
      </p:sp>
      <p:sp>
        <p:nvSpPr>
          <p:cNvPr id="3" name="灯片编号占位符 2"/>
          <p:cNvSpPr>
            <a:spLocks noGrp="1"/>
          </p:cNvSpPr>
          <p:nvPr>
            <p:ph type="sldNum" sz="quarter" idx="12"/>
          </p:nvPr>
        </p:nvSpPr>
        <p:spPr/>
        <p:txBody>
          <a:bodyPr/>
          <a:lstStyle/>
          <a:p>
            <a:fld id="{0C913308-F349-4B6D-A68A-DD1791B4A57B}" type="slidenum">
              <a:rPr lang="zh-CN" altLang="en-US" smtClean="0"/>
              <a:t>4</a:t>
            </a:fld>
            <a:endParaRPr lang="zh-CN" altLang="en-US"/>
          </a:p>
        </p:txBody>
      </p:sp>
      <p:grpSp>
        <p:nvGrpSpPr>
          <p:cNvPr id="6" name="组合 5"/>
          <p:cNvGrpSpPr/>
          <p:nvPr/>
        </p:nvGrpSpPr>
        <p:grpSpPr>
          <a:xfrm>
            <a:off x="899592" y="1708808"/>
            <a:ext cx="6768752" cy="2944328"/>
            <a:chOff x="971600" y="3717031"/>
            <a:chExt cx="6768752" cy="2944328"/>
          </a:xfrm>
        </p:grpSpPr>
        <p:pic>
          <p:nvPicPr>
            <p:cNvPr id="7" name="图片 6" descr="btio_cost.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3968" y="3717031"/>
              <a:ext cx="3456384" cy="2944327"/>
            </a:xfrm>
            <a:prstGeom prst="rect">
              <a:avLst/>
            </a:prstGeom>
          </p:spPr>
        </p:pic>
        <p:pic>
          <p:nvPicPr>
            <p:cNvPr id="8" name="图片 7" descr="btio_time.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1600" y="3717032"/>
              <a:ext cx="3312368" cy="2944327"/>
            </a:xfrm>
            <a:prstGeom prst="rect">
              <a:avLst/>
            </a:prstGeom>
          </p:spPr>
        </p:pic>
      </p:grpSp>
      <p:sp>
        <p:nvSpPr>
          <p:cNvPr id="9" name="内容占位符 2"/>
          <p:cNvSpPr txBox="1">
            <a:spLocks/>
          </p:cNvSpPr>
          <p:nvPr/>
        </p:nvSpPr>
        <p:spPr>
          <a:xfrm>
            <a:off x="302196" y="5301208"/>
            <a:ext cx="7776864" cy="13681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Arial Unicode MS" pitchFamily="34" charset="-122"/>
                <a:ea typeface="Arial Unicode MS" pitchFamily="34" charset="-122"/>
                <a:cs typeface="Arial Unicode MS" pitchFamily="34" charset="-122"/>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Arial Unicode MS" pitchFamily="34" charset="-122"/>
                <a:ea typeface="Arial Unicode MS" pitchFamily="34" charset="-122"/>
                <a:cs typeface="Arial Unicode MS" pitchFamily="34" charset="-122"/>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Arial Unicode MS" pitchFamily="34" charset="-122"/>
                <a:ea typeface="Arial Unicode MS" pitchFamily="34" charset="-122"/>
                <a:cs typeface="Arial Unicode MS" pitchFamily="34" charset="-122"/>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Arial Unicode MS" pitchFamily="34" charset="-122"/>
                <a:ea typeface="Arial Unicode MS" pitchFamily="34" charset="-122"/>
                <a:cs typeface="Arial Unicode MS" pitchFamily="34" charset="-122"/>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Arial Unicode MS" pitchFamily="34" charset="-122"/>
                <a:ea typeface="Arial Unicode MS" pitchFamily="34" charset="-122"/>
                <a:cs typeface="Arial Unicode MS" pitchFamily="34" charset="-122"/>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lvl="1" indent="-182880">
              <a:buSzPct val="85000"/>
              <a:buFont typeface="Arial" pitchFamily="34" charset="0"/>
              <a:buChar char="•"/>
            </a:pPr>
            <a:r>
              <a:rPr lang="en-US" altLang="zh-CN" sz="2000" dirty="0">
                <a:latin typeface="+mn-lt"/>
                <a:ea typeface="+mn-ea"/>
                <a:cs typeface="+mn-cs"/>
              </a:rPr>
              <a:t>Configurations differ in performance and cost [Mingliang’11]</a:t>
            </a:r>
          </a:p>
          <a:p>
            <a:pPr marL="457200" lvl="1" indent="-182880">
              <a:buSzPct val="85000"/>
              <a:buFont typeface="Arial" pitchFamily="34" charset="0"/>
              <a:buChar char="•"/>
            </a:pPr>
            <a:r>
              <a:rPr lang="en-US" altLang="zh-CN" sz="2000" dirty="0">
                <a:latin typeface="+mn-lt"/>
                <a:ea typeface="+mn-ea"/>
                <a:cs typeface="+mn-cs"/>
              </a:rPr>
              <a:t>No single I/O system configuration beats all</a:t>
            </a:r>
          </a:p>
          <a:p>
            <a:pPr marL="457200" lvl="1" indent="-182880">
              <a:buSzPct val="85000"/>
              <a:buFont typeface="Arial" pitchFamily="34" charset="0"/>
              <a:buChar char="•"/>
            </a:pPr>
            <a:r>
              <a:rPr lang="en-US" altLang="zh-CN" sz="2000" dirty="0">
                <a:latin typeface="+mn-lt"/>
                <a:ea typeface="+mn-ea"/>
                <a:cs typeface="+mn-cs"/>
              </a:rPr>
              <a:t>Optimal configurations for performance and cost contradict</a:t>
            </a:r>
          </a:p>
        </p:txBody>
      </p:sp>
      <p:sp>
        <p:nvSpPr>
          <p:cNvPr id="4" name="页脚占位符 3"/>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5" name="TextBox 4"/>
          <p:cNvSpPr txBox="1"/>
          <p:nvPr/>
        </p:nvSpPr>
        <p:spPr>
          <a:xfrm>
            <a:off x="1403648" y="4725144"/>
            <a:ext cx="6480720" cy="338554"/>
          </a:xfrm>
          <a:prstGeom prst="rect">
            <a:avLst/>
          </a:prstGeom>
          <a:noFill/>
        </p:spPr>
        <p:txBody>
          <a:bodyPr wrap="square" rtlCol="0">
            <a:spAutoFit/>
          </a:bodyPr>
          <a:lstStyle/>
          <a:p>
            <a:r>
              <a:rPr lang="en-US" altLang="zh-CN" sz="1600" dirty="0" smtClean="0">
                <a:solidFill>
                  <a:schemeClr val="accent1">
                    <a:lumMod val="75000"/>
                  </a:schemeClr>
                </a:solidFill>
              </a:rPr>
              <a:t>BTIO application with 6 I/O configurations. The </a:t>
            </a:r>
            <a:r>
              <a:rPr lang="en-US" altLang="zh-CN" sz="1600" dirty="0" smtClean="0">
                <a:solidFill>
                  <a:schemeClr val="accent1">
                    <a:lumMod val="75000"/>
                  </a:schemeClr>
                </a:solidFill>
              </a:rPr>
              <a:t>lower the better</a:t>
            </a:r>
            <a:endParaRPr lang="zh-CN" altLang="en-US" sz="1600" dirty="0">
              <a:solidFill>
                <a:schemeClr val="accent1">
                  <a:lumMod val="75000"/>
                </a:schemeClr>
              </a:solidFill>
            </a:endParaRPr>
          </a:p>
        </p:txBody>
      </p:sp>
      <p:sp>
        <p:nvSpPr>
          <p:cNvPr id="10" name="日期占位符 9"/>
          <p:cNvSpPr>
            <a:spLocks noGrp="1"/>
          </p:cNvSpPr>
          <p:nvPr>
            <p:ph type="dt" sz="half" idx="10"/>
          </p:nvPr>
        </p:nvSpPr>
        <p:spPr/>
        <p:txBody>
          <a:bodyPr/>
          <a:lstStyle/>
          <a:p>
            <a:fld id="{C03B44E1-344F-E948-A5EF-01CE22FDD968}" type="datetime1">
              <a:rPr lang="en-US" altLang="zh-CN" smtClean="0"/>
              <a:t>11/20/13</a:t>
            </a:fld>
            <a:endParaRPr lang="zh-CN" altLang="en-US"/>
          </a:p>
        </p:txBody>
      </p:sp>
      <p:sp>
        <p:nvSpPr>
          <p:cNvPr id="11" name="上下箭头 10"/>
          <p:cNvSpPr/>
          <p:nvPr/>
        </p:nvSpPr>
        <p:spPr>
          <a:xfrm>
            <a:off x="3779912" y="3068960"/>
            <a:ext cx="144016" cy="1080120"/>
          </a:xfrm>
          <a:prstGeom prst="upDown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rgbClr val="FF0000"/>
              </a:solidFill>
            </a:endParaRPr>
          </a:p>
        </p:txBody>
      </p:sp>
      <p:sp>
        <p:nvSpPr>
          <p:cNvPr id="12" name="上下箭头 11"/>
          <p:cNvSpPr/>
          <p:nvPr/>
        </p:nvSpPr>
        <p:spPr>
          <a:xfrm>
            <a:off x="7236296" y="2204864"/>
            <a:ext cx="144016" cy="1224136"/>
          </a:xfrm>
          <a:prstGeom prst="upDown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rgbClr val="FF0000"/>
              </a:solidFill>
            </a:endParaRPr>
          </a:p>
        </p:txBody>
      </p:sp>
      <p:sp>
        <p:nvSpPr>
          <p:cNvPr id="14" name="矩形 13"/>
          <p:cNvSpPr/>
          <p:nvPr/>
        </p:nvSpPr>
        <p:spPr>
          <a:xfrm>
            <a:off x="2555776" y="2336180"/>
            <a:ext cx="1440160" cy="169416"/>
          </a:xfrm>
          <a:prstGeom prst="rect">
            <a:avLst/>
          </a:prstGeom>
          <a:noFill/>
          <a:ln w="38100"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5" name="矩形 14"/>
          <p:cNvSpPr/>
          <p:nvPr/>
        </p:nvSpPr>
        <p:spPr>
          <a:xfrm>
            <a:off x="4788024" y="2446288"/>
            <a:ext cx="1440160" cy="191641"/>
          </a:xfrm>
          <a:prstGeom prst="rect">
            <a:avLst/>
          </a:prstGeom>
          <a:noFill/>
          <a:ln w="38100"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7" name="椭圆 16"/>
          <p:cNvSpPr/>
          <p:nvPr/>
        </p:nvSpPr>
        <p:spPr>
          <a:xfrm>
            <a:off x="4788024" y="3284984"/>
            <a:ext cx="1584176" cy="1008112"/>
          </a:xfrm>
          <a:prstGeom prst="ellipse">
            <a:avLst/>
          </a:prstGeom>
          <a:noFill/>
          <a:ln w="28575" cmpd="sng">
            <a:solidFill>
              <a:srgbClr val="D25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Tree>
    <p:custDataLst>
      <p:tags r:id="rId2"/>
    </p:custDataLst>
    <p:extLst>
      <p:ext uri="{BB962C8B-B14F-4D97-AF65-F5344CB8AC3E}">
        <p14:creationId xmlns:p14="http://schemas.microsoft.com/office/powerpoint/2010/main" val="7537278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3040"/>
    </mc:Choice>
    <mc:Fallback xmlns="">
      <p:transition xmlns:p14="http://schemas.microsoft.com/office/powerpoint/2010/main" spd="slow" advTm="8304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23" presetClass="entr" presetSubtype="16"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fltVal val="0"/>
                                          </p:val>
                                        </p:tav>
                                        <p:tav tm="100000">
                                          <p:val>
                                            <p:strVal val="#ppt_h"/>
                                          </p:val>
                                        </p:tav>
                                      </p:tavLst>
                                    </p:anim>
                                  </p:childTnLst>
                                </p:cTn>
                              </p:par>
                              <p:par>
                                <p:cTn id="11" presetID="23"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4" grpId="0" animBg="1"/>
      <p:bldP spid="15" grpId="0" animBg="1"/>
      <p:bldP spid="17" grpId="0" animBg="1"/>
      <p:bldP spid="1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normAutofit/>
          </a:bodyPr>
          <a:lstStyle/>
          <a:p>
            <a:r>
              <a:rPr lang="en-US" altLang="zh-CN" dirty="0">
                <a:solidFill>
                  <a:schemeClr val="bg1">
                    <a:lumMod val="50000"/>
                  </a:schemeClr>
                </a:solidFill>
              </a:rPr>
              <a:t>Motivation</a:t>
            </a:r>
          </a:p>
          <a:p>
            <a:r>
              <a:rPr lang="en-US" altLang="zh-CN" b="1" dirty="0" smtClean="0"/>
              <a:t>Challenges</a:t>
            </a:r>
            <a:endParaRPr lang="en-US" altLang="zh-CN" b="1" dirty="0"/>
          </a:p>
          <a:p>
            <a:r>
              <a:rPr lang="en-US" altLang="zh-CN" dirty="0" smtClean="0"/>
              <a:t>Methodology</a:t>
            </a:r>
            <a:endParaRPr lang="en-US" altLang="zh-CN" dirty="0"/>
          </a:p>
          <a:p>
            <a:r>
              <a:rPr lang="en-US" altLang="zh-CN" dirty="0"/>
              <a:t>Evaluation</a:t>
            </a:r>
          </a:p>
          <a:p>
            <a:r>
              <a:rPr lang="en-US" altLang="zh-CN" dirty="0"/>
              <a:t>Conclusion</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t>5</a:t>
            </a:fld>
            <a:endParaRPr lang="zh-CN" altLang="en-US"/>
          </a:p>
        </p:txBody>
      </p:sp>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6" name="日期占位符 5"/>
          <p:cNvSpPr>
            <a:spLocks noGrp="1"/>
          </p:cNvSpPr>
          <p:nvPr>
            <p:ph type="dt" sz="half" idx="10"/>
          </p:nvPr>
        </p:nvSpPr>
        <p:spPr/>
        <p:txBody>
          <a:bodyPr/>
          <a:lstStyle/>
          <a:p>
            <a:fld id="{56AA9088-B465-7142-88D7-88B6D91E5AAF}" type="datetime1">
              <a:rPr lang="en-US" altLang="zh-CN" smtClean="0"/>
              <a:t>11/20/13</a:t>
            </a:fld>
            <a:endParaRPr lang="zh-CN" altLang="en-US"/>
          </a:p>
        </p:txBody>
      </p:sp>
    </p:spTree>
    <p:extLst>
      <p:ext uri="{BB962C8B-B14F-4D97-AF65-F5344CB8AC3E}">
        <p14:creationId xmlns:p14="http://schemas.microsoft.com/office/powerpoint/2010/main" val="27809763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2024"/>
    </mc:Choice>
    <mc:Fallback xmlns="">
      <p:transition xmlns:p14="http://schemas.microsoft.com/office/powerpoint/2010/main" spd="slow" advTm="22024"/>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直线连接符 133"/>
          <p:cNvCxnSpPr/>
          <p:nvPr/>
        </p:nvCxnSpPr>
        <p:spPr>
          <a:xfrm>
            <a:off x="6084168" y="3501008"/>
            <a:ext cx="0" cy="28803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6" name="图片 135" descr="Screen Shot 2012-09-22 at 12.15.12 王硕.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4476" y="5517232"/>
            <a:ext cx="1020586" cy="1080120"/>
          </a:xfrm>
          <a:prstGeom prst="rect">
            <a:avLst/>
          </a:prstGeom>
        </p:spPr>
      </p:pic>
      <p:pic>
        <p:nvPicPr>
          <p:cNvPr id="36" name="图片 35" descr="Screen Shot 2012-09-22 at 11.35.20 王硕.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7784" y="2707253"/>
            <a:ext cx="648072" cy="832523"/>
          </a:xfrm>
          <a:prstGeom prst="rect">
            <a:avLst/>
          </a:prstGeom>
        </p:spPr>
      </p:pic>
      <p:sp>
        <p:nvSpPr>
          <p:cNvPr id="4" name="云形 3"/>
          <p:cNvSpPr/>
          <p:nvPr/>
        </p:nvSpPr>
        <p:spPr>
          <a:xfrm>
            <a:off x="107504" y="836712"/>
            <a:ext cx="8928992" cy="5832648"/>
          </a:xfrm>
          <a:prstGeom prst="cloud">
            <a:avLst/>
          </a:prstGeom>
          <a:noFill/>
          <a:ln w="28575" cmpd="sng">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5" name="罐形 4"/>
          <p:cNvSpPr/>
          <p:nvPr/>
        </p:nvSpPr>
        <p:spPr>
          <a:xfrm rot="5400000">
            <a:off x="4390566" y="584431"/>
            <a:ext cx="362868" cy="6768752"/>
          </a:xfrm>
          <a:prstGeom prst="can">
            <a:avLst/>
          </a:prstGeom>
          <a:gradFill flip="none" rotWithShape="1">
            <a:gsLst>
              <a:gs pos="100000">
                <a:schemeClr val="accent1">
                  <a:lumMod val="75000"/>
                </a:schemeClr>
              </a:gs>
              <a:gs pos="0">
                <a:schemeClr val="accent1">
                  <a:lumMod val="75000"/>
                </a:schemeClr>
              </a:gs>
              <a:gs pos="50000">
                <a:schemeClr val="accent1">
                  <a:lumMod val="40000"/>
                  <a:lumOff val="60000"/>
                </a:schemeClr>
              </a:gs>
            </a:gsLst>
            <a:lin ang="0" scaled="0"/>
            <a:tileRect/>
          </a:gra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kumimoji="1" lang="en-US" altLang="zh-CN" sz="2000" dirty="0" smtClean="0">
                <a:solidFill>
                  <a:schemeClr val="tx1"/>
                </a:solidFill>
              </a:rPr>
              <a:t>10 Gb Ethernet </a:t>
            </a:r>
            <a:endParaRPr kumimoji="1" lang="zh-CN" altLang="en-US" sz="2000" dirty="0">
              <a:solidFill>
                <a:schemeClr val="tx1"/>
              </a:solidFill>
            </a:endParaRPr>
          </a:p>
        </p:txBody>
      </p:sp>
      <p:pic>
        <p:nvPicPr>
          <p:cNvPr id="6" name="图片 5" descr="Screen Shot 2012-09-22 at 11.35.20 王硕.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5656" y="2707253"/>
            <a:ext cx="648072" cy="832523"/>
          </a:xfrm>
          <a:prstGeom prst="rect">
            <a:avLst/>
          </a:prstGeom>
        </p:spPr>
      </p:pic>
      <p:cxnSp>
        <p:nvCxnSpPr>
          <p:cNvPr id="9" name="直线连接符 8"/>
          <p:cNvCxnSpPr/>
          <p:nvPr/>
        </p:nvCxnSpPr>
        <p:spPr>
          <a:xfrm>
            <a:off x="1742480" y="3499341"/>
            <a:ext cx="0" cy="28803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直线连接符 14"/>
          <p:cNvCxnSpPr/>
          <p:nvPr/>
        </p:nvCxnSpPr>
        <p:spPr>
          <a:xfrm>
            <a:off x="2890416" y="3499341"/>
            <a:ext cx="0" cy="28803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8" name="图片 37" descr="Screen Shot 2012-09-22 at 11.35.20 王硕.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0032" y="2707253"/>
            <a:ext cx="648072" cy="832523"/>
          </a:xfrm>
          <a:prstGeom prst="rect">
            <a:avLst/>
          </a:prstGeom>
        </p:spPr>
      </p:pic>
      <p:sp>
        <p:nvSpPr>
          <p:cNvPr id="41" name="文本框 40"/>
          <p:cNvSpPr txBox="1"/>
          <p:nvPr/>
        </p:nvSpPr>
        <p:spPr>
          <a:xfrm>
            <a:off x="3275856" y="2851269"/>
            <a:ext cx="1656184" cy="769441"/>
          </a:xfrm>
          <a:prstGeom prst="rect">
            <a:avLst/>
          </a:prstGeom>
          <a:noFill/>
        </p:spPr>
        <p:txBody>
          <a:bodyPr wrap="square" rtlCol="0">
            <a:spAutoFit/>
          </a:bodyPr>
          <a:lstStyle/>
          <a:p>
            <a:r>
              <a:rPr kumimoji="1" lang="en-US" altLang="zh-CN" sz="2200" dirty="0" smtClean="0"/>
              <a:t>Compute Instances…</a:t>
            </a:r>
            <a:endParaRPr kumimoji="1" lang="zh-CN" altLang="en-US" sz="2200" dirty="0"/>
          </a:p>
        </p:txBody>
      </p:sp>
      <p:pic>
        <p:nvPicPr>
          <p:cNvPr id="46" name="图片 45" descr="Screen Shot 2012-09-22 at 11.35.20 王硕.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4288" y="2707253"/>
            <a:ext cx="648072" cy="832523"/>
          </a:xfrm>
          <a:prstGeom prst="rect">
            <a:avLst/>
          </a:prstGeom>
        </p:spPr>
      </p:pic>
      <p:cxnSp>
        <p:nvCxnSpPr>
          <p:cNvPr id="47" name="直线连接符 46"/>
          <p:cNvCxnSpPr/>
          <p:nvPr/>
        </p:nvCxnSpPr>
        <p:spPr>
          <a:xfrm>
            <a:off x="7426920" y="3499341"/>
            <a:ext cx="0" cy="28803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直线连接符 38"/>
          <p:cNvCxnSpPr/>
          <p:nvPr/>
        </p:nvCxnSpPr>
        <p:spPr>
          <a:xfrm>
            <a:off x="5126856" y="3499341"/>
            <a:ext cx="0" cy="28803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7" name="图片 136" descr="Screen Shot 2012-09-22 at 11.35.20 王硕.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6136" y="2708920"/>
            <a:ext cx="648072" cy="832523"/>
          </a:xfrm>
          <a:prstGeom prst="rect">
            <a:avLst/>
          </a:prstGeom>
        </p:spPr>
      </p:pic>
      <p:pic>
        <p:nvPicPr>
          <p:cNvPr id="70" name="图片 69" descr="Screen Shot 2012-09-22 at 11.35.52 王硕.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2412" y="4523667"/>
            <a:ext cx="722848" cy="791142"/>
          </a:xfrm>
          <a:prstGeom prst="rect">
            <a:avLst/>
          </a:prstGeom>
        </p:spPr>
      </p:pic>
      <p:cxnSp>
        <p:nvCxnSpPr>
          <p:cNvPr id="71" name="直线连接符 70"/>
          <p:cNvCxnSpPr/>
          <p:nvPr/>
        </p:nvCxnSpPr>
        <p:spPr>
          <a:xfrm>
            <a:off x="2314352" y="4149080"/>
            <a:ext cx="0" cy="39446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3" name="文本框 72"/>
          <p:cNvSpPr txBox="1"/>
          <p:nvPr/>
        </p:nvSpPr>
        <p:spPr>
          <a:xfrm>
            <a:off x="1547664" y="5276122"/>
            <a:ext cx="1944216" cy="313118"/>
          </a:xfrm>
          <a:prstGeom prst="rect">
            <a:avLst/>
          </a:prstGeom>
          <a:noFill/>
        </p:spPr>
        <p:txBody>
          <a:bodyPr wrap="square" rtlCol="0">
            <a:spAutoFit/>
          </a:bodyPr>
          <a:lstStyle/>
          <a:p>
            <a:r>
              <a:rPr kumimoji="1" lang="en-US" altLang="zh-CN" sz="2000" dirty="0" smtClean="0"/>
              <a:t>NFS Server</a:t>
            </a:r>
            <a:endParaRPr kumimoji="1" lang="zh-CN" altLang="en-US" sz="2000" dirty="0"/>
          </a:p>
        </p:txBody>
      </p:sp>
      <p:sp>
        <p:nvSpPr>
          <p:cNvPr id="3" name="页脚占位符 2"/>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7" name="幻灯片编号占位符 6"/>
          <p:cNvSpPr>
            <a:spLocks noGrp="1"/>
          </p:cNvSpPr>
          <p:nvPr>
            <p:ph type="sldNum" sz="quarter" idx="12"/>
          </p:nvPr>
        </p:nvSpPr>
        <p:spPr/>
        <p:txBody>
          <a:bodyPr/>
          <a:lstStyle/>
          <a:p>
            <a:fld id="{0C913308-F349-4B6D-A68A-DD1791B4A57B}" type="slidenum">
              <a:rPr lang="zh-CN" altLang="en-US" smtClean="0"/>
              <a:t>6</a:t>
            </a:fld>
            <a:endParaRPr lang="zh-CN" altLang="en-US"/>
          </a:p>
        </p:txBody>
      </p:sp>
      <p:sp>
        <p:nvSpPr>
          <p:cNvPr id="8" name="日期占位符 7"/>
          <p:cNvSpPr>
            <a:spLocks noGrp="1"/>
          </p:cNvSpPr>
          <p:nvPr>
            <p:ph type="dt" sz="half" idx="10"/>
          </p:nvPr>
        </p:nvSpPr>
        <p:spPr/>
        <p:txBody>
          <a:bodyPr/>
          <a:lstStyle/>
          <a:p>
            <a:fld id="{B802E929-C898-EE49-BE5C-05F949154013}" type="datetime1">
              <a:rPr lang="en-US" altLang="zh-CN" smtClean="0"/>
              <a:t>11/20/13</a:t>
            </a:fld>
            <a:endParaRPr lang="zh-CN" altLang="en-US"/>
          </a:p>
        </p:txBody>
      </p:sp>
      <p:sp>
        <p:nvSpPr>
          <p:cNvPr id="45" name="文本框 44"/>
          <p:cNvSpPr txBox="1"/>
          <p:nvPr/>
        </p:nvSpPr>
        <p:spPr>
          <a:xfrm>
            <a:off x="1547664" y="5301208"/>
            <a:ext cx="1944216" cy="400110"/>
          </a:xfrm>
          <a:prstGeom prst="rect">
            <a:avLst/>
          </a:prstGeom>
          <a:noFill/>
        </p:spPr>
        <p:txBody>
          <a:bodyPr wrap="square" rtlCol="0">
            <a:spAutoFit/>
          </a:bodyPr>
          <a:lstStyle/>
          <a:p>
            <a:r>
              <a:rPr kumimoji="1" lang="en-US" altLang="zh-CN" sz="2000" dirty="0" smtClean="0"/>
              <a:t>PVFS Server</a:t>
            </a:r>
            <a:endParaRPr kumimoji="1" lang="zh-CN" altLang="en-US" sz="2000" dirty="0"/>
          </a:p>
        </p:txBody>
      </p:sp>
      <p:grpSp>
        <p:nvGrpSpPr>
          <p:cNvPr id="13" name="组 12"/>
          <p:cNvGrpSpPr/>
          <p:nvPr/>
        </p:nvGrpSpPr>
        <p:grpSpPr>
          <a:xfrm>
            <a:off x="2699792" y="4581128"/>
            <a:ext cx="1584176" cy="432048"/>
            <a:chOff x="2699792" y="4581128"/>
            <a:chExt cx="1584176" cy="432048"/>
          </a:xfrm>
        </p:grpSpPr>
        <p:cxnSp>
          <p:nvCxnSpPr>
            <p:cNvPr id="57" name="直线连接符 56"/>
            <p:cNvCxnSpPr/>
            <p:nvPr/>
          </p:nvCxnSpPr>
          <p:spPr>
            <a:xfrm flipH="1">
              <a:off x="2699792" y="4798313"/>
              <a:ext cx="45534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9" name="罐形 58"/>
            <p:cNvSpPr/>
            <p:nvPr/>
          </p:nvSpPr>
          <p:spPr>
            <a:xfrm>
              <a:off x="3155136" y="458112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61" name="罐形 60"/>
            <p:cNvSpPr/>
            <p:nvPr/>
          </p:nvSpPr>
          <p:spPr>
            <a:xfrm>
              <a:off x="3719552" y="458112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grpSp>
      <p:grpSp>
        <p:nvGrpSpPr>
          <p:cNvPr id="16" name="组 15"/>
          <p:cNvGrpSpPr/>
          <p:nvPr/>
        </p:nvGrpSpPr>
        <p:grpSpPr>
          <a:xfrm>
            <a:off x="2699792" y="4941168"/>
            <a:ext cx="1656184" cy="760150"/>
            <a:chOff x="2699792" y="4941168"/>
            <a:chExt cx="1656184" cy="760150"/>
          </a:xfrm>
        </p:grpSpPr>
        <p:cxnSp>
          <p:nvCxnSpPr>
            <p:cNvPr id="58" name="直线连接符 57"/>
            <p:cNvCxnSpPr/>
            <p:nvPr/>
          </p:nvCxnSpPr>
          <p:spPr>
            <a:xfrm flipH="1">
              <a:off x="2699792" y="5137145"/>
              <a:ext cx="45534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0" name="罐形 59"/>
            <p:cNvSpPr/>
            <p:nvPr/>
          </p:nvSpPr>
          <p:spPr>
            <a:xfrm>
              <a:off x="3155136" y="494116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62" name="罐形 61"/>
            <p:cNvSpPr/>
            <p:nvPr/>
          </p:nvSpPr>
          <p:spPr>
            <a:xfrm>
              <a:off x="3719552" y="494116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63" name="文本框 62"/>
            <p:cNvSpPr txBox="1"/>
            <p:nvPr/>
          </p:nvSpPr>
          <p:spPr>
            <a:xfrm>
              <a:off x="3347864" y="5301208"/>
              <a:ext cx="1008112" cy="400110"/>
            </a:xfrm>
            <a:prstGeom prst="rect">
              <a:avLst/>
            </a:prstGeom>
            <a:noFill/>
          </p:spPr>
          <p:txBody>
            <a:bodyPr wrap="square" rtlCol="0">
              <a:spAutoFit/>
            </a:bodyPr>
            <a:lstStyle/>
            <a:p>
              <a:r>
                <a:rPr kumimoji="1" lang="en-US" altLang="zh-CN" sz="2000" dirty="0" smtClean="0"/>
                <a:t>EBS</a:t>
              </a:r>
              <a:endParaRPr kumimoji="1" lang="zh-CN" altLang="en-US" sz="2000" dirty="0"/>
            </a:p>
          </p:txBody>
        </p:sp>
      </p:grpSp>
      <p:grpSp>
        <p:nvGrpSpPr>
          <p:cNvPr id="2" name="组 1"/>
          <p:cNvGrpSpPr/>
          <p:nvPr/>
        </p:nvGrpSpPr>
        <p:grpSpPr>
          <a:xfrm>
            <a:off x="4427984" y="4161409"/>
            <a:ext cx="1944216" cy="1494777"/>
            <a:chOff x="3203848" y="4206541"/>
            <a:chExt cx="1944216" cy="1494777"/>
          </a:xfrm>
        </p:grpSpPr>
        <p:pic>
          <p:nvPicPr>
            <p:cNvPr id="48" name="图片 47" descr="Screen Shot 2012-09-22 at 11.35.52 王硕.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63888" y="4581128"/>
              <a:ext cx="722848" cy="791142"/>
            </a:xfrm>
            <a:prstGeom prst="rect">
              <a:avLst/>
            </a:prstGeom>
          </p:spPr>
        </p:pic>
        <p:cxnSp>
          <p:nvCxnSpPr>
            <p:cNvPr id="49" name="直线连接符 48"/>
            <p:cNvCxnSpPr/>
            <p:nvPr/>
          </p:nvCxnSpPr>
          <p:spPr>
            <a:xfrm>
              <a:off x="3885828" y="4206541"/>
              <a:ext cx="0" cy="39446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文本框 50"/>
            <p:cNvSpPr txBox="1"/>
            <p:nvPr/>
          </p:nvSpPr>
          <p:spPr>
            <a:xfrm>
              <a:off x="3203848" y="5301208"/>
              <a:ext cx="1944216" cy="400110"/>
            </a:xfrm>
            <a:prstGeom prst="rect">
              <a:avLst/>
            </a:prstGeom>
            <a:noFill/>
          </p:spPr>
          <p:txBody>
            <a:bodyPr wrap="square" rtlCol="0">
              <a:spAutoFit/>
            </a:bodyPr>
            <a:lstStyle/>
            <a:p>
              <a:r>
                <a:rPr kumimoji="1" lang="en-US" altLang="zh-CN" sz="2000" dirty="0" smtClean="0"/>
                <a:t>PVFS Server</a:t>
              </a:r>
              <a:endParaRPr kumimoji="1" lang="zh-CN" altLang="en-US" sz="2000" dirty="0"/>
            </a:p>
          </p:txBody>
        </p:sp>
      </p:grpSp>
      <p:grpSp>
        <p:nvGrpSpPr>
          <p:cNvPr id="14" name="组 13"/>
          <p:cNvGrpSpPr/>
          <p:nvPr/>
        </p:nvGrpSpPr>
        <p:grpSpPr>
          <a:xfrm>
            <a:off x="5508104" y="4509120"/>
            <a:ext cx="1584176" cy="432048"/>
            <a:chOff x="5508104" y="4509120"/>
            <a:chExt cx="1584176" cy="432048"/>
          </a:xfrm>
        </p:grpSpPr>
        <p:cxnSp>
          <p:nvCxnSpPr>
            <p:cNvPr id="67" name="直线连接符 66"/>
            <p:cNvCxnSpPr/>
            <p:nvPr/>
          </p:nvCxnSpPr>
          <p:spPr>
            <a:xfrm flipH="1">
              <a:off x="5508104" y="4726305"/>
              <a:ext cx="45534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罐形 68"/>
            <p:cNvSpPr/>
            <p:nvPr/>
          </p:nvSpPr>
          <p:spPr>
            <a:xfrm>
              <a:off x="5963448" y="450912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79" name="罐形 78"/>
            <p:cNvSpPr/>
            <p:nvPr/>
          </p:nvSpPr>
          <p:spPr>
            <a:xfrm>
              <a:off x="6527864" y="450912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grpSp>
      <p:grpSp>
        <p:nvGrpSpPr>
          <p:cNvPr id="17" name="组 16"/>
          <p:cNvGrpSpPr/>
          <p:nvPr/>
        </p:nvGrpSpPr>
        <p:grpSpPr>
          <a:xfrm>
            <a:off x="5508104" y="4869160"/>
            <a:ext cx="1728192" cy="760150"/>
            <a:chOff x="5508104" y="4869160"/>
            <a:chExt cx="1728192" cy="760150"/>
          </a:xfrm>
        </p:grpSpPr>
        <p:cxnSp>
          <p:nvCxnSpPr>
            <p:cNvPr id="68" name="直线连接符 67"/>
            <p:cNvCxnSpPr/>
            <p:nvPr/>
          </p:nvCxnSpPr>
          <p:spPr>
            <a:xfrm flipH="1">
              <a:off x="5508104" y="5065137"/>
              <a:ext cx="45534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8" name="罐形 77"/>
            <p:cNvSpPr/>
            <p:nvPr/>
          </p:nvSpPr>
          <p:spPr>
            <a:xfrm>
              <a:off x="5963448" y="486916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80" name="罐形 79"/>
            <p:cNvSpPr/>
            <p:nvPr/>
          </p:nvSpPr>
          <p:spPr>
            <a:xfrm>
              <a:off x="6527864" y="486916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66" name="文本框 65"/>
            <p:cNvSpPr txBox="1"/>
            <p:nvPr/>
          </p:nvSpPr>
          <p:spPr>
            <a:xfrm>
              <a:off x="6156176" y="5229200"/>
              <a:ext cx="1080120" cy="400110"/>
            </a:xfrm>
            <a:prstGeom prst="rect">
              <a:avLst/>
            </a:prstGeom>
            <a:noFill/>
          </p:spPr>
          <p:txBody>
            <a:bodyPr wrap="square" rtlCol="0">
              <a:spAutoFit/>
            </a:bodyPr>
            <a:lstStyle/>
            <a:p>
              <a:r>
                <a:rPr kumimoji="1" lang="en-US" altLang="zh-CN" sz="2000" dirty="0" smtClean="0"/>
                <a:t>EBS</a:t>
              </a:r>
              <a:endParaRPr kumimoji="1" lang="zh-CN" altLang="en-US" sz="2000" dirty="0"/>
            </a:p>
          </p:txBody>
        </p:sp>
      </p:grpSp>
      <p:grpSp>
        <p:nvGrpSpPr>
          <p:cNvPr id="20" name="组 19"/>
          <p:cNvGrpSpPr/>
          <p:nvPr/>
        </p:nvGrpSpPr>
        <p:grpSpPr>
          <a:xfrm>
            <a:off x="2699792" y="4725144"/>
            <a:ext cx="1872208" cy="873388"/>
            <a:chOff x="-180528" y="836712"/>
            <a:chExt cx="1872208" cy="873388"/>
          </a:xfrm>
        </p:grpSpPr>
        <p:grpSp>
          <p:nvGrpSpPr>
            <p:cNvPr id="81" name="组 80"/>
            <p:cNvGrpSpPr/>
            <p:nvPr/>
          </p:nvGrpSpPr>
          <p:grpSpPr>
            <a:xfrm>
              <a:off x="395536" y="836712"/>
              <a:ext cx="1296144" cy="873388"/>
              <a:chOff x="-289048" y="476672"/>
              <a:chExt cx="1296144" cy="873388"/>
            </a:xfrm>
          </p:grpSpPr>
          <p:sp>
            <p:nvSpPr>
              <p:cNvPr id="82" name="罐形 81"/>
              <p:cNvSpPr/>
              <p:nvPr/>
            </p:nvSpPr>
            <p:spPr>
              <a:xfrm>
                <a:off x="-153416" y="476672"/>
                <a:ext cx="504056" cy="432048"/>
              </a:xfrm>
              <a:prstGeom prst="can">
                <a:avLst>
                  <a:gd name="adj" fmla="val 50000"/>
                </a:avLst>
              </a:prstGeom>
              <a:solidFill>
                <a:schemeClr val="accent4">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83" name="罐形 82"/>
              <p:cNvSpPr/>
              <p:nvPr/>
            </p:nvSpPr>
            <p:spPr>
              <a:xfrm>
                <a:off x="179512" y="620688"/>
                <a:ext cx="504056" cy="432048"/>
              </a:xfrm>
              <a:prstGeom prst="can">
                <a:avLst>
                  <a:gd name="adj" fmla="val 50000"/>
                </a:avLst>
              </a:prstGeom>
              <a:solidFill>
                <a:schemeClr val="accent4">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84" name="文本框 83"/>
              <p:cNvSpPr txBox="1"/>
              <p:nvPr/>
            </p:nvSpPr>
            <p:spPr>
              <a:xfrm>
                <a:off x="-289048" y="980728"/>
                <a:ext cx="1296144" cy="369332"/>
              </a:xfrm>
              <a:prstGeom prst="rect">
                <a:avLst/>
              </a:prstGeom>
              <a:noFill/>
            </p:spPr>
            <p:txBody>
              <a:bodyPr wrap="square" rtlCol="0">
                <a:spAutoFit/>
              </a:bodyPr>
              <a:lstStyle/>
              <a:p>
                <a:r>
                  <a:rPr kumimoji="1" lang="en-US" altLang="zh-CN" dirty="0" smtClean="0"/>
                  <a:t>Ephemeral</a:t>
                </a:r>
                <a:endParaRPr kumimoji="1" lang="zh-CN" altLang="en-US" dirty="0"/>
              </a:p>
            </p:txBody>
          </p:sp>
        </p:grpSp>
        <p:cxnSp>
          <p:nvCxnSpPr>
            <p:cNvPr id="87" name="直线连接符 86"/>
            <p:cNvCxnSpPr/>
            <p:nvPr/>
          </p:nvCxnSpPr>
          <p:spPr>
            <a:xfrm flipH="1">
              <a:off x="-180528" y="1052736"/>
              <a:ext cx="718716"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1" name="组 20"/>
          <p:cNvGrpSpPr/>
          <p:nvPr/>
        </p:nvGrpSpPr>
        <p:grpSpPr>
          <a:xfrm>
            <a:off x="5508104" y="4653136"/>
            <a:ext cx="1872208" cy="873388"/>
            <a:chOff x="5508104" y="4653136"/>
            <a:chExt cx="1872208" cy="873388"/>
          </a:xfrm>
        </p:grpSpPr>
        <p:grpSp>
          <p:nvGrpSpPr>
            <p:cNvPr id="93" name="组 92"/>
            <p:cNvGrpSpPr/>
            <p:nvPr/>
          </p:nvGrpSpPr>
          <p:grpSpPr>
            <a:xfrm>
              <a:off x="6084168" y="4653136"/>
              <a:ext cx="1296144" cy="873388"/>
              <a:chOff x="-289048" y="476672"/>
              <a:chExt cx="1296144" cy="873388"/>
            </a:xfrm>
          </p:grpSpPr>
          <p:sp>
            <p:nvSpPr>
              <p:cNvPr id="94" name="罐形 93"/>
              <p:cNvSpPr/>
              <p:nvPr/>
            </p:nvSpPr>
            <p:spPr>
              <a:xfrm>
                <a:off x="-153416" y="476672"/>
                <a:ext cx="504056" cy="432048"/>
              </a:xfrm>
              <a:prstGeom prst="can">
                <a:avLst>
                  <a:gd name="adj" fmla="val 50000"/>
                </a:avLst>
              </a:prstGeom>
              <a:solidFill>
                <a:schemeClr val="accent4">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95" name="罐形 94"/>
              <p:cNvSpPr/>
              <p:nvPr/>
            </p:nvSpPr>
            <p:spPr>
              <a:xfrm>
                <a:off x="179512" y="620688"/>
                <a:ext cx="504056" cy="432048"/>
              </a:xfrm>
              <a:prstGeom prst="can">
                <a:avLst>
                  <a:gd name="adj" fmla="val 50000"/>
                </a:avLst>
              </a:prstGeom>
              <a:solidFill>
                <a:schemeClr val="accent4">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96" name="文本框 95"/>
              <p:cNvSpPr txBox="1"/>
              <p:nvPr/>
            </p:nvSpPr>
            <p:spPr>
              <a:xfrm>
                <a:off x="-289048" y="980728"/>
                <a:ext cx="1296144" cy="369332"/>
              </a:xfrm>
              <a:prstGeom prst="rect">
                <a:avLst/>
              </a:prstGeom>
              <a:noFill/>
            </p:spPr>
            <p:txBody>
              <a:bodyPr wrap="square" rtlCol="0">
                <a:spAutoFit/>
              </a:bodyPr>
              <a:lstStyle/>
              <a:p>
                <a:r>
                  <a:rPr kumimoji="1" lang="en-US" altLang="zh-CN" dirty="0" smtClean="0"/>
                  <a:t>Ephemeral</a:t>
                </a:r>
                <a:endParaRPr kumimoji="1" lang="zh-CN" altLang="en-US" dirty="0"/>
              </a:p>
            </p:txBody>
          </p:sp>
        </p:grpSp>
        <p:cxnSp>
          <p:nvCxnSpPr>
            <p:cNvPr id="97" name="直线连接符 96"/>
            <p:cNvCxnSpPr/>
            <p:nvPr/>
          </p:nvCxnSpPr>
          <p:spPr>
            <a:xfrm flipH="1">
              <a:off x="5508104" y="4869160"/>
              <a:ext cx="718716"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22" name="组 121"/>
          <p:cNvGrpSpPr/>
          <p:nvPr/>
        </p:nvGrpSpPr>
        <p:grpSpPr>
          <a:xfrm>
            <a:off x="5148064" y="1544463"/>
            <a:ext cx="2592288" cy="2011162"/>
            <a:chOff x="5148064" y="1544463"/>
            <a:chExt cx="2592288" cy="2011162"/>
          </a:xfrm>
        </p:grpSpPr>
        <p:grpSp>
          <p:nvGrpSpPr>
            <p:cNvPr id="37" name="组 36"/>
            <p:cNvGrpSpPr/>
            <p:nvPr/>
          </p:nvGrpSpPr>
          <p:grpSpPr>
            <a:xfrm>
              <a:off x="5148064" y="1544463"/>
              <a:ext cx="2592288" cy="2011162"/>
              <a:chOff x="5148064" y="1544463"/>
              <a:chExt cx="2592288" cy="2011162"/>
            </a:xfrm>
          </p:grpSpPr>
          <p:grpSp>
            <p:nvGrpSpPr>
              <p:cNvPr id="99" name="组 98"/>
              <p:cNvGrpSpPr/>
              <p:nvPr/>
            </p:nvGrpSpPr>
            <p:grpSpPr>
              <a:xfrm>
                <a:off x="5148064" y="2204864"/>
                <a:ext cx="1332720" cy="1350761"/>
                <a:chOff x="3419872" y="5214653"/>
                <a:chExt cx="1332720" cy="1350761"/>
              </a:xfrm>
            </p:grpSpPr>
            <p:pic>
              <p:nvPicPr>
                <p:cNvPr id="100" name="图片 99" descr="Screen Shot 2012-09-22 at 11.35.52 王硕.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97296" y="5629310"/>
                  <a:ext cx="855296" cy="936104"/>
                </a:xfrm>
                <a:prstGeom prst="rect">
                  <a:avLst/>
                </a:prstGeom>
              </p:spPr>
            </p:pic>
            <p:sp>
              <p:nvSpPr>
                <p:cNvPr id="103" name="文本框 102"/>
                <p:cNvSpPr txBox="1"/>
                <p:nvPr/>
              </p:nvSpPr>
              <p:spPr>
                <a:xfrm>
                  <a:off x="3419872" y="5214653"/>
                  <a:ext cx="936104" cy="400110"/>
                </a:xfrm>
                <a:prstGeom prst="rect">
                  <a:avLst/>
                </a:prstGeom>
                <a:noFill/>
              </p:spPr>
              <p:txBody>
                <a:bodyPr wrap="square" rtlCol="0">
                  <a:spAutoFit/>
                </a:bodyPr>
                <a:lstStyle/>
                <a:p>
                  <a:r>
                    <a:rPr kumimoji="1" lang="en-US" altLang="zh-CN" sz="2000" dirty="0" smtClean="0"/>
                    <a:t>PVFS</a:t>
                  </a:r>
                  <a:endParaRPr kumimoji="1" lang="zh-CN" altLang="en-US" sz="2000" dirty="0"/>
                </a:p>
              </p:txBody>
            </p:sp>
          </p:grpSp>
          <p:grpSp>
            <p:nvGrpSpPr>
              <p:cNvPr id="104" name="组 103"/>
              <p:cNvGrpSpPr/>
              <p:nvPr/>
            </p:nvGrpSpPr>
            <p:grpSpPr>
              <a:xfrm>
                <a:off x="6012160" y="1544463"/>
                <a:ext cx="1584176" cy="432048"/>
                <a:chOff x="5508104" y="4509120"/>
                <a:chExt cx="1584176" cy="432048"/>
              </a:xfrm>
            </p:grpSpPr>
            <p:cxnSp>
              <p:nvCxnSpPr>
                <p:cNvPr id="105" name="直线连接符 104"/>
                <p:cNvCxnSpPr/>
                <p:nvPr/>
              </p:nvCxnSpPr>
              <p:spPr>
                <a:xfrm flipH="1">
                  <a:off x="5508104" y="4791996"/>
                  <a:ext cx="455344" cy="1116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6" name="罐形 105"/>
                <p:cNvSpPr/>
                <p:nvPr/>
              </p:nvSpPr>
              <p:spPr>
                <a:xfrm>
                  <a:off x="5963448" y="450912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09" name="罐形 108"/>
                <p:cNvSpPr/>
                <p:nvPr/>
              </p:nvSpPr>
              <p:spPr>
                <a:xfrm>
                  <a:off x="6527864" y="450912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grpSp>
          <p:grpSp>
            <p:nvGrpSpPr>
              <p:cNvPr id="116" name="组 115"/>
              <p:cNvGrpSpPr/>
              <p:nvPr/>
            </p:nvGrpSpPr>
            <p:grpSpPr>
              <a:xfrm>
                <a:off x="6012160" y="1916832"/>
                <a:ext cx="1728192" cy="760150"/>
                <a:chOff x="5508104" y="4869160"/>
                <a:chExt cx="1728192" cy="760150"/>
              </a:xfrm>
            </p:grpSpPr>
            <p:cxnSp>
              <p:nvCxnSpPr>
                <p:cNvPr id="117" name="直线连接符 116"/>
                <p:cNvCxnSpPr/>
                <p:nvPr/>
              </p:nvCxnSpPr>
              <p:spPr>
                <a:xfrm flipH="1">
                  <a:off x="5508104" y="5065137"/>
                  <a:ext cx="45534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9" name="罐形 118"/>
                <p:cNvSpPr/>
                <p:nvPr/>
              </p:nvSpPr>
              <p:spPr>
                <a:xfrm>
                  <a:off x="5963448" y="486916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20" name="罐形 119"/>
                <p:cNvSpPr/>
                <p:nvPr/>
              </p:nvSpPr>
              <p:spPr>
                <a:xfrm>
                  <a:off x="6527864" y="4869160"/>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21" name="文本框 120"/>
                <p:cNvSpPr txBox="1"/>
                <p:nvPr/>
              </p:nvSpPr>
              <p:spPr>
                <a:xfrm>
                  <a:off x="6156176" y="5229200"/>
                  <a:ext cx="1080120" cy="400110"/>
                </a:xfrm>
                <a:prstGeom prst="rect">
                  <a:avLst/>
                </a:prstGeom>
                <a:noFill/>
              </p:spPr>
              <p:txBody>
                <a:bodyPr wrap="square" rtlCol="0">
                  <a:spAutoFit/>
                </a:bodyPr>
                <a:lstStyle/>
                <a:p>
                  <a:r>
                    <a:rPr kumimoji="1" lang="en-US" altLang="zh-CN" sz="2000" dirty="0" smtClean="0"/>
                    <a:t>EBS</a:t>
                  </a:r>
                  <a:endParaRPr kumimoji="1" lang="zh-CN" altLang="en-US" sz="2000" dirty="0"/>
                </a:p>
              </p:txBody>
            </p:sp>
          </p:grpSp>
        </p:grpSp>
        <p:cxnSp>
          <p:nvCxnSpPr>
            <p:cNvPr id="35" name="直线连接符 34"/>
            <p:cNvCxnSpPr/>
            <p:nvPr/>
          </p:nvCxnSpPr>
          <p:spPr>
            <a:xfrm>
              <a:off x="6012160" y="1844824"/>
              <a:ext cx="0" cy="7920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98" name="组 97"/>
          <p:cNvGrpSpPr/>
          <p:nvPr/>
        </p:nvGrpSpPr>
        <p:grpSpPr>
          <a:xfrm>
            <a:off x="1907704" y="1616471"/>
            <a:ext cx="2592288" cy="1939154"/>
            <a:chOff x="1907704" y="1616471"/>
            <a:chExt cx="2592288" cy="1939154"/>
          </a:xfrm>
        </p:grpSpPr>
        <p:grpSp>
          <p:nvGrpSpPr>
            <p:cNvPr id="140" name="组 139"/>
            <p:cNvGrpSpPr/>
            <p:nvPr/>
          </p:nvGrpSpPr>
          <p:grpSpPr>
            <a:xfrm>
              <a:off x="1907704" y="1616471"/>
              <a:ext cx="2592288" cy="1939154"/>
              <a:chOff x="5148064" y="1616471"/>
              <a:chExt cx="2592288" cy="1939154"/>
            </a:xfrm>
          </p:grpSpPr>
          <p:grpSp>
            <p:nvGrpSpPr>
              <p:cNvPr id="141" name="组 140"/>
              <p:cNvGrpSpPr/>
              <p:nvPr/>
            </p:nvGrpSpPr>
            <p:grpSpPr>
              <a:xfrm>
                <a:off x="5148064" y="2204864"/>
                <a:ext cx="1332720" cy="1350761"/>
                <a:chOff x="3419872" y="5214653"/>
                <a:chExt cx="1332720" cy="1350761"/>
              </a:xfrm>
            </p:grpSpPr>
            <p:pic>
              <p:nvPicPr>
                <p:cNvPr id="151" name="图片 150" descr="Screen Shot 2012-09-22 at 11.35.52 王硕.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97296" y="5629310"/>
                  <a:ext cx="855296" cy="936104"/>
                </a:xfrm>
                <a:prstGeom prst="rect">
                  <a:avLst/>
                </a:prstGeom>
              </p:spPr>
            </p:pic>
            <p:sp>
              <p:nvSpPr>
                <p:cNvPr id="153" name="文本框 152"/>
                <p:cNvSpPr txBox="1"/>
                <p:nvPr/>
              </p:nvSpPr>
              <p:spPr>
                <a:xfrm>
                  <a:off x="3419872" y="5214653"/>
                  <a:ext cx="936104" cy="400110"/>
                </a:xfrm>
                <a:prstGeom prst="rect">
                  <a:avLst/>
                </a:prstGeom>
                <a:noFill/>
              </p:spPr>
              <p:txBody>
                <a:bodyPr wrap="square" rtlCol="0">
                  <a:spAutoFit/>
                </a:bodyPr>
                <a:lstStyle/>
                <a:p>
                  <a:r>
                    <a:rPr kumimoji="1" lang="en-US" altLang="zh-CN" sz="2000" dirty="0" smtClean="0"/>
                    <a:t>PVFS</a:t>
                  </a:r>
                  <a:endParaRPr kumimoji="1" lang="zh-CN" altLang="en-US" sz="2000" dirty="0"/>
                </a:p>
              </p:txBody>
            </p:sp>
          </p:grpSp>
          <p:grpSp>
            <p:nvGrpSpPr>
              <p:cNvPr id="142" name="组 141"/>
              <p:cNvGrpSpPr/>
              <p:nvPr/>
            </p:nvGrpSpPr>
            <p:grpSpPr>
              <a:xfrm>
                <a:off x="6012160" y="1616471"/>
                <a:ext cx="1584176" cy="432048"/>
                <a:chOff x="5508104" y="4581128"/>
                <a:chExt cx="1584176" cy="432048"/>
              </a:xfrm>
            </p:grpSpPr>
            <p:cxnSp>
              <p:nvCxnSpPr>
                <p:cNvPr id="148" name="直线连接符 147"/>
                <p:cNvCxnSpPr>
                  <a:stCxn id="149" idx="2"/>
                </p:cNvCxnSpPr>
                <p:nvPr/>
              </p:nvCxnSpPr>
              <p:spPr>
                <a:xfrm flipH="1">
                  <a:off x="5508104" y="4797152"/>
                  <a:ext cx="455344" cy="1232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9" name="罐形 148"/>
                <p:cNvSpPr/>
                <p:nvPr/>
              </p:nvSpPr>
              <p:spPr>
                <a:xfrm>
                  <a:off x="5963448" y="458112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50" name="罐形 149"/>
                <p:cNvSpPr/>
                <p:nvPr/>
              </p:nvSpPr>
              <p:spPr>
                <a:xfrm>
                  <a:off x="6527864" y="458112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grpSp>
          <p:grpSp>
            <p:nvGrpSpPr>
              <p:cNvPr id="143" name="组 142"/>
              <p:cNvGrpSpPr/>
              <p:nvPr/>
            </p:nvGrpSpPr>
            <p:grpSpPr>
              <a:xfrm>
                <a:off x="6012160" y="1988840"/>
                <a:ext cx="1728192" cy="760150"/>
                <a:chOff x="5508104" y="4941168"/>
                <a:chExt cx="1728192" cy="760150"/>
              </a:xfrm>
            </p:grpSpPr>
            <p:cxnSp>
              <p:nvCxnSpPr>
                <p:cNvPr id="144" name="直线连接符 143"/>
                <p:cNvCxnSpPr/>
                <p:nvPr/>
              </p:nvCxnSpPr>
              <p:spPr>
                <a:xfrm flipH="1">
                  <a:off x="5508104" y="5085184"/>
                  <a:ext cx="45534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5" name="罐形 144"/>
                <p:cNvSpPr/>
                <p:nvPr/>
              </p:nvSpPr>
              <p:spPr>
                <a:xfrm>
                  <a:off x="5963448" y="494116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46" name="罐形 145"/>
                <p:cNvSpPr/>
                <p:nvPr/>
              </p:nvSpPr>
              <p:spPr>
                <a:xfrm>
                  <a:off x="6527864" y="4941168"/>
                  <a:ext cx="564416" cy="432048"/>
                </a:xfrm>
                <a:prstGeom prst="can">
                  <a:avLst>
                    <a:gd name="adj" fmla="val 50000"/>
                  </a:avLst>
                </a:prstGeom>
                <a:solidFill>
                  <a:srgbClr val="FFAE1E"/>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47" name="文本框 146"/>
                <p:cNvSpPr txBox="1"/>
                <p:nvPr/>
              </p:nvSpPr>
              <p:spPr>
                <a:xfrm>
                  <a:off x="6156176" y="5301208"/>
                  <a:ext cx="1080120" cy="400110"/>
                </a:xfrm>
                <a:prstGeom prst="rect">
                  <a:avLst/>
                </a:prstGeom>
                <a:noFill/>
              </p:spPr>
              <p:txBody>
                <a:bodyPr wrap="square" rtlCol="0">
                  <a:spAutoFit/>
                </a:bodyPr>
                <a:lstStyle/>
                <a:p>
                  <a:r>
                    <a:rPr kumimoji="1" lang="en-US" altLang="zh-CN" sz="2000" dirty="0" smtClean="0"/>
                    <a:t>EBS</a:t>
                  </a:r>
                  <a:endParaRPr kumimoji="1" lang="zh-CN" altLang="en-US" sz="2000" dirty="0"/>
                </a:p>
              </p:txBody>
            </p:sp>
          </p:grpSp>
        </p:grpSp>
        <p:cxnSp>
          <p:nvCxnSpPr>
            <p:cNvPr id="154" name="直线连接符 153"/>
            <p:cNvCxnSpPr/>
            <p:nvPr/>
          </p:nvCxnSpPr>
          <p:spPr>
            <a:xfrm>
              <a:off x="2771800" y="1844824"/>
              <a:ext cx="0" cy="7920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Tree>
    <p:custDataLst>
      <p:tags r:id="rId1"/>
    </p:custDataLst>
    <p:extLst>
      <p:ext uri="{BB962C8B-B14F-4D97-AF65-F5344CB8AC3E}">
        <p14:creationId xmlns:p14="http://schemas.microsoft.com/office/powerpoint/2010/main" val="1818329620"/>
      </p:ext>
    </p:extLst>
  </p:cSld>
  <p:clrMapOvr>
    <a:masterClrMapping/>
  </p:clrMapOvr>
  <mc:AlternateContent xmlns:mc="http://schemas.openxmlformats.org/markup-compatibility/2006" xmlns:p14="http://schemas.microsoft.com/office/powerpoint/2010/main">
    <mc:Choice Requires="p14">
      <p:transition spd="slow" p14:dur="2000" advTm="107496"/>
    </mc:Choice>
    <mc:Fallback xmlns="">
      <p:transition xmlns:p14="http://schemas.microsoft.com/office/powerpoint/2010/main" spd="slow" advTm="10749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hidden"/>
                                      </p:to>
                                    </p:set>
                                  </p:childTnLst>
                                </p:cTn>
                              </p:par>
                              <p:par>
                                <p:cTn id="7" presetID="37"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animEffect transition="in" filter="fade">
                                      <p:cBhvr>
                                        <p:cTn id="9" dur="1000"/>
                                        <p:tgtEl>
                                          <p:spTgt spid="45"/>
                                        </p:tgtEl>
                                      </p:cBhvr>
                                    </p:animEffect>
                                    <p:anim calcmode="lin" valueType="num">
                                      <p:cBhvr>
                                        <p:cTn id="10" dur="1000" fill="hold"/>
                                        <p:tgtEl>
                                          <p:spTgt spid="45"/>
                                        </p:tgtEl>
                                        <p:attrNameLst>
                                          <p:attrName>ppt_x</p:attrName>
                                        </p:attrNameLst>
                                      </p:cBhvr>
                                      <p:tavLst>
                                        <p:tav tm="0">
                                          <p:val>
                                            <p:strVal val="#ppt_x"/>
                                          </p:val>
                                        </p:tav>
                                        <p:tav tm="100000">
                                          <p:val>
                                            <p:strVal val="#ppt_x"/>
                                          </p:val>
                                        </p:tav>
                                      </p:tavLst>
                                    </p:anim>
                                    <p:anim calcmode="lin" valueType="num">
                                      <p:cBhvr>
                                        <p:cTn id="11" dur="900" decel="100000" fill="hold"/>
                                        <p:tgtEl>
                                          <p:spTgt spid="45"/>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1"/>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8"/>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70"/>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7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7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45"/>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2"/>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4"/>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7"/>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3" grpId="1"/>
      <p:bldP spid="45" grpId="0"/>
      <p:bldP spid="4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a:t>
            </a:r>
            <a:r>
              <a:rPr lang="zh-CN" altLang="en-US" dirty="0" smtClean="0"/>
              <a:t> </a:t>
            </a:r>
            <a:r>
              <a:rPr lang="en-US" altLang="zh-CN" dirty="0" smtClean="0"/>
              <a:t>Can</a:t>
            </a:r>
            <a:r>
              <a:rPr lang="zh-CN" altLang="en-US" dirty="0" smtClean="0"/>
              <a:t> </a:t>
            </a:r>
            <a:r>
              <a:rPr lang="en-US" altLang="zh-CN" dirty="0" smtClean="0"/>
              <a:t>We</a:t>
            </a:r>
            <a:r>
              <a:rPr lang="zh-CN" altLang="en-US" dirty="0" smtClean="0"/>
              <a:t> </a:t>
            </a:r>
            <a:r>
              <a:rPr lang="en-US" altLang="zh-CN" dirty="0" smtClean="0"/>
              <a:t>Configure?</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1029256873"/>
              </p:ext>
            </p:extLst>
          </p:nvPr>
        </p:nvGraphicFramePr>
        <p:xfrm>
          <a:off x="1187624" y="1844824"/>
          <a:ext cx="6480720" cy="4536504"/>
        </p:xfrm>
        <a:graphic>
          <a:graphicData uri="http://schemas.openxmlformats.org/drawingml/2006/table">
            <a:tbl>
              <a:tblPr firstRow="1" bandRow="1">
                <a:tableStyleId>{2D5ABB26-0587-4C30-8999-92F81FD0307C}</a:tableStyleId>
              </a:tblPr>
              <a:tblGrid>
                <a:gridCol w="1760898"/>
                <a:gridCol w="2166520"/>
                <a:gridCol w="2553302"/>
              </a:tblGrid>
              <a:tr h="969729">
                <a:tc rowSpan="2">
                  <a:txBody>
                    <a:bodyPr/>
                    <a:lstStyle/>
                    <a:p>
                      <a:pPr algn="ctr"/>
                      <a:r>
                        <a:rPr lang="en-US" altLang="zh-CN" sz="1800" dirty="0" smtClean="0"/>
                        <a:t>File System</a:t>
                      </a:r>
                      <a:endParaRPr lang="zh-CN" altLang="en-US" sz="18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gridSpan="2">
                  <a:txBody>
                    <a:bodyPr/>
                    <a:lstStyle/>
                    <a:p>
                      <a:pPr algn="ctr"/>
                      <a:r>
                        <a:rPr lang="en-US" altLang="zh-CN" sz="1600" b="1" kern="1200" dirty="0" smtClean="0">
                          <a:solidFill>
                            <a:schemeClr val="tx1"/>
                          </a:solidFill>
                          <a:effectLst/>
                          <a:latin typeface="+mn-lt"/>
                          <a:ea typeface="+mn-ea"/>
                          <a:cs typeface="+mn-cs"/>
                        </a:rPr>
                        <a:t>File system internal</a:t>
                      </a:r>
                      <a:r>
                        <a:rPr lang="en-US" altLang="zh-CN" sz="1600" b="1" kern="1200" baseline="0" dirty="0" smtClean="0">
                          <a:solidFill>
                            <a:schemeClr val="tx1"/>
                          </a:solidFill>
                          <a:effectLst/>
                          <a:latin typeface="+mn-lt"/>
                          <a:ea typeface="+mn-ea"/>
                          <a:cs typeface="+mn-cs"/>
                        </a:rPr>
                        <a:t> p</a:t>
                      </a:r>
                      <a:r>
                        <a:rPr lang="en-US" altLang="zh-CN" sz="1600" b="1" kern="1200" dirty="0" smtClean="0">
                          <a:solidFill>
                            <a:schemeClr val="tx1"/>
                          </a:solidFill>
                          <a:effectLst/>
                          <a:latin typeface="+mn-lt"/>
                          <a:ea typeface="+mn-ea"/>
                          <a:cs typeface="+mn-cs"/>
                        </a:rPr>
                        <a:t>arameters</a:t>
                      </a:r>
                    </a:p>
                    <a:p>
                      <a:pPr algn="ctr"/>
                      <a:r>
                        <a:rPr lang="en-US" altLang="zh-CN" sz="1600" i="1" kern="1200" dirty="0" smtClean="0">
                          <a:solidFill>
                            <a:schemeClr val="tx1"/>
                          </a:solidFill>
                          <a:effectLst/>
                          <a:latin typeface="+mn-lt"/>
                          <a:ea typeface="+mn-ea"/>
                          <a:cs typeface="+mn-cs"/>
                        </a:rPr>
                        <a:t>(Stripe Size: 64KB/4MB)</a:t>
                      </a:r>
                      <a:endParaRPr lang="zh-CN" altLang="en-US" sz="1600" i="1"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hMerge="1">
                  <a:txBody>
                    <a:bodyPr/>
                    <a:lstStyle/>
                    <a:p>
                      <a:endParaRPr lang="zh-CN" altLang="en-US"/>
                    </a:p>
                  </a:txBody>
                  <a:tcPr/>
                </a:tc>
              </a:tr>
              <a:tr h="884875">
                <a:tc vMerge="1">
                  <a:txBody>
                    <a:bodyPr/>
                    <a:lstStyle/>
                    <a:p>
                      <a:endParaRPr lang="zh-CN" altLang="en-US"/>
                    </a:p>
                  </a:txBody>
                  <a:tcPr/>
                </a:tc>
                <a:tc gridSpan="2">
                  <a:txBody>
                    <a:bodyPr/>
                    <a:lstStyle/>
                    <a:p>
                      <a:pPr algn="ctr"/>
                      <a:r>
                        <a:rPr lang="en-US" altLang="zh-CN" sz="1600" b="1" dirty="0" smtClean="0"/>
                        <a:t>File system</a:t>
                      </a:r>
                    </a:p>
                    <a:p>
                      <a:pPr algn="ctr"/>
                      <a:r>
                        <a:rPr lang="en-US" altLang="zh-CN" sz="1600" dirty="0" smtClean="0"/>
                        <a:t>(</a:t>
                      </a:r>
                      <a:r>
                        <a:rPr lang="en-US" altLang="zh-CN" sz="1600" i="1" dirty="0" smtClean="0"/>
                        <a:t>NFS</a:t>
                      </a:r>
                      <a:r>
                        <a:rPr lang="en-US" altLang="zh-CN" sz="1600" dirty="0" smtClean="0"/>
                        <a:t> vs. </a:t>
                      </a:r>
                      <a:r>
                        <a:rPr lang="en-US" altLang="zh-CN" sz="1600" i="1" dirty="0" smtClean="0"/>
                        <a:t>PVFS2</a:t>
                      </a:r>
                      <a:r>
                        <a:rPr lang="en-US" altLang="zh-CN" sz="1600" dirty="0" smtClean="0"/>
                        <a:t>)</a:t>
                      </a:r>
                      <a:endParaRPr lang="zh-CN" altLang="en-US" sz="1600" dirty="0" smtClean="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hMerge="1">
                  <a:txBody>
                    <a:bodyPr/>
                    <a:lstStyle/>
                    <a:p>
                      <a:endParaRPr lang="zh-CN" altLang="en-US"/>
                    </a:p>
                  </a:txBody>
                  <a:tcPr/>
                </a:tc>
              </a:tr>
              <a:tr h="930488">
                <a:tc>
                  <a:txBody>
                    <a:bodyPr/>
                    <a:lstStyle/>
                    <a:p>
                      <a:pPr algn="ctr"/>
                      <a:r>
                        <a:rPr lang="en-US" altLang="zh-CN" sz="1800" dirty="0" smtClean="0"/>
                        <a:t>I/O</a:t>
                      </a:r>
                      <a:r>
                        <a:rPr lang="en-US" altLang="zh-CN" sz="1800" baseline="0" dirty="0" smtClean="0"/>
                        <a:t> Server</a:t>
                      </a:r>
                      <a:endParaRPr lang="zh-CN" altLang="en-US" sz="18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en-US" altLang="zh-CN" sz="1600" b="1" kern="1200" dirty="0" smtClean="0">
                          <a:solidFill>
                            <a:schemeClr val="tx1"/>
                          </a:solidFill>
                          <a:effectLst/>
                          <a:latin typeface="+mn-lt"/>
                          <a:ea typeface="+mn-ea"/>
                          <a:cs typeface="+mn-cs"/>
                        </a:rPr>
                        <a:t>I/O server number</a:t>
                      </a:r>
                    </a:p>
                    <a:p>
                      <a:pPr algn="ctr"/>
                      <a:r>
                        <a:rPr lang="en-US" altLang="zh-CN" sz="1600" kern="1200" dirty="0" smtClean="0">
                          <a:solidFill>
                            <a:schemeClr val="tx1"/>
                          </a:solidFill>
                          <a:effectLst/>
                          <a:latin typeface="+mn-lt"/>
                          <a:ea typeface="+mn-ea"/>
                          <a:cs typeface="+mn-cs"/>
                        </a:rPr>
                        <a:t>(</a:t>
                      </a:r>
                      <a:r>
                        <a:rPr lang="en-US" altLang="zh-CN" sz="1600" i="1" kern="1200" dirty="0" smtClean="0">
                          <a:solidFill>
                            <a:schemeClr val="tx1"/>
                          </a:solidFill>
                          <a:effectLst/>
                          <a:latin typeface="+mn-lt"/>
                          <a:ea typeface="+mn-ea"/>
                          <a:cs typeface="+mn-cs"/>
                        </a:rPr>
                        <a:t>1/2/4</a:t>
                      </a:r>
                      <a:r>
                        <a:rPr lang="en-US" altLang="zh-CN" sz="1600" kern="1200" dirty="0" smtClean="0">
                          <a:solidFill>
                            <a:schemeClr val="tx1"/>
                          </a:solidFill>
                          <a:effectLst/>
                          <a:latin typeface="+mn-lt"/>
                          <a:ea typeface="+mn-ea"/>
                          <a:cs typeface="+mn-cs"/>
                        </a:rPr>
                        <a:t>) </a:t>
                      </a:r>
                      <a:endParaRPr lang="zh-CN" altLang="en-US" sz="16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a:txBody>
                    <a:bodyPr/>
                    <a:lstStyle/>
                    <a:p>
                      <a:pPr algn="ctr"/>
                      <a:r>
                        <a:rPr lang="en-US" altLang="zh-CN" sz="1600" b="1" kern="1200" dirty="0" smtClean="0">
                          <a:solidFill>
                            <a:schemeClr val="tx1"/>
                          </a:solidFill>
                          <a:effectLst/>
                          <a:latin typeface="+mn-lt"/>
                          <a:ea typeface="+mn-ea"/>
                          <a:cs typeface="+mn-cs"/>
                        </a:rPr>
                        <a:t>I/O server placement </a:t>
                      </a:r>
                      <a:r>
                        <a:rPr lang="en-US" altLang="zh-CN" sz="1600" kern="1200" dirty="0" smtClean="0">
                          <a:solidFill>
                            <a:schemeClr val="tx1"/>
                          </a:solidFill>
                          <a:effectLst/>
                          <a:latin typeface="+mn-lt"/>
                          <a:ea typeface="+mn-ea"/>
                          <a:cs typeface="+mn-cs"/>
                        </a:rPr>
                        <a:t>(</a:t>
                      </a:r>
                      <a:r>
                        <a:rPr lang="en-US" altLang="zh-CN" sz="1600" i="1" kern="1200" dirty="0" smtClean="0">
                          <a:solidFill>
                            <a:schemeClr val="tx1"/>
                          </a:solidFill>
                          <a:effectLst/>
                          <a:latin typeface="+mn-lt"/>
                          <a:ea typeface="+mn-ea"/>
                          <a:cs typeface="+mn-cs"/>
                        </a:rPr>
                        <a:t>Dedicated</a:t>
                      </a:r>
                      <a:r>
                        <a:rPr lang="en-US" altLang="zh-CN" sz="1600" kern="1200" baseline="0" dirty="0" smtClean="0">
                          <a:solidFill>
                            <a:schemeClr val="tx1"/>
                          </a:solidFill>
                          <a:effectLst/>
                          <a:latin typeface="+mn-lt"/>
                          <a:ea typeface="+mn-ea"/>
                          <a:cs typeface="+mn-cs"/>
                        </a:rPr>
                        <a:t> vs. </a:t>
                      </a:r>
                      <a:r>
                        <a:rPr lang="en-US" altLang="zh-CN" sz="1600" i="1" kern="1200" baseline="0" dirty="0" smtClean="0">
                          <a:solidFill>
                            <a:schemeClr val="tx1"/>
                          </a:solidFill>
                          <a:effectLst/>
                          <a:latin typeface="+mn-lt"/>
                          <a:ea typeface="+mn-ea"/>
                          <a:cs typeface="+mn-cs"/>
                        </a:rPr>
                        <a:t>Part-time</a:t>
                      </a:r>
                      <a:r>
                        <a:rPr lang="en-US" altLang="zh-CN" sz="1600" kern="1200" dirty="0" smtClean="0">
                          <a:solidFill>
                            <a:schemeClr val="tx1"/>
                          </a:solidFill>
                          <a:effectLst/>
                          <a:latin typeface="+mn-lt"/>
                          <a:ea typeface="+mn-ea"/>
                          <a:cs typeface="+mn-cs"/>
                        </a:rPr>
                        <a:t>)</a:t>
                      </a:r>
                      <a:endParaRPr lang="zh-CN" altLang="en-US" sz="16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r>
              <a:tr h="831849">
                <a:tc rowSpan="2">
                  <a:txBody>
                    <a:bodyPr/>
                    <a:lstStyle/>
                    <a:p>
                      <a:pPr algn="ctr"/>
                      <a:r>
                        <a:rPr lang="en-US" altLang="zh-CN" sz="1800" dirty="0" smtClean="0"/>
                        <a:t>Storage Device</a:t>
                      </a:r>
                      <a:endParaRPr lang="zh-CN" altLang="en-US" sz="18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en-US" altLang="zh-CN" sz="1600" b="1" kern="1200" dirty="0" smtClean="0">
                          <a:solidFill>
                            <a:schemeClr val="tx1"/>
                          </a:solidFill>
                          <a:effectLst/>
                          <a:latin typeface="+mn-lt"/>
                          <a:ea typeface="+mn-ea"/>
                          <a:cs typeface="+mn-cs"/>
                        </a:rPr>
                        <a:t>Software RAID</a:t>
                      </a:r>
                      <a:endParaRPr lang="en-US" altLang="zh-CN" sz="1600" b="1" kern="1200" baseline="0" dirty="0" smtClean="0">
                        <a:solidFill>
                          <a:schemeClr val="tx1"/>
                        </a:solidFill>
                        <a:effectLst/>
                        <a:latin typeface="+mn-lt"/>
                        <a:ea typeface="+mn-ea"/>
                        <a:cs typeface="+mn-cs"/>
                      </a:endParaRPr>
                    </a:p>
                    <a:p>
                      <a:pPr algn="ctr"/>
                      <a:r>
                        <a:rPr lang="en-US" altLang="zh-CN" sz="1600" kern="1200" baseline="0" dirty="0" smtClean="0">
                          <a:solidFill>
                            <a:schemeClr val="tx1"/>
                          </a:solidFill>
                          <a:effectLst/>
                          <a:latin typeface="+mn-lt"/>
                          <a:ea typeface="+mn-ea"/>
                          <a:cs typeface="+mn-cs"/>
                        </a:rPr>
                        <a:t>(</a:t>
                      </a:r>
                      <a:r>
                        <a:rPr lang="en-US" altLang="zh-CN" sz="1600" i="1" kern="1200" baseline="0" dirty="0" smtClean="0">
                          <a:solidFill>
                            <a:schemeClr val="tx1"/>
                          </a:solidFill>
                          <a:effectLst/>
                          <a:latin typeface="+mn-lt"/>
                          <a:ea typeface="+mn-ea"/>
                          <a:cs typeface="+mn-cs"/>
                        </a:rPr>
                        <a:t>RAID 0</a:t>
                      </a:r>
                      <a:r>
                        <a:rPr lang="en-US" altLang="zh-CN" sz="1600" kern="1200" baseline="0" dirty="0" smtClean="0">
                          <a:solidFill>
                            <a:schemeClr val="tx1"/>
                          </a:solidFill>
                          <a:effectLst/>
                          <a:latin typeface="+mn-lt"/>
                          <a:ea typeface="+mn-ea"/>
                          <a:cs typeface="+mn-cs"/>
                        </a:rPr>
                        <a:t> vs. </a:t>
                      </a:r>
                      <a:r>
                        <a:rPr lang="en-US" altLang="zh-CN" sz="1600" i="1" kern="1200" baseline="0" dirty="0" smtClean="0">
                          <a:solidFill>
                            <a:schemeClr val="tx1"/>
                          </a:solidFill>
                          <a:effectLst/>
                          <a:latin typeface="+mn-lt"/>
                          <a:ea typeface="+mn-ea"/>
                          <a:cs typeface="+mn-cs"/>
                        </a:rPr>
                        <a:t>No RAID</a:t>
                      </a:r>
                      <a:r>
                        <a:rPr lang="en-US" altLang="zh-CN" sz="1600" kern="1200" baseline="0" dirty="0" smtClean="0">
                          <a:solidFill>
                            <a:schemeClr val="tx1"/>
                          </a:solidFill>
                          <a:effectLst/>
                          <a:latin typeface="+mn-lt"/>
                          <a:ea typeface="+mn-ea"/>
                          <a:cs typeface="+mn-cs"/>
                        </a:rPr>
                        <a:t>)</a:t>
                      </a:r>
                      <a:endParaRPr lang="zh-CN" altLang="en-US" sz="16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a:txBody>
                    <a:bodyPr/>
                    <a:lstStyle/>
                    <a:p>
                      <a:pPr algn="ctr"/>
                      <a:r>
                        <a:rPr lang="en-US" altLang="zh-CN" sz="1600" b="1" kern="1200" dirty="0" smtClean="0">
                          <a:solidFill>
                            <a:schemeClr val="tx1"/>
                          </a:solidFill>
                          <a:effectLst/>
                          <a:latin typeface="+mn-lt"/>
                          <a:ea typeface="+mn-ea"/>
                          <a:cs typeface="+mn-cs"/>
                        </a:rPr>
                        <a:t>Device number</a:t>
                      </a:r>
                    </a:p>
                    <a:p>
                      <a:pPr algn="ctr"/>
                      <a:r>
                        <a:rPr lang="en-US" altLang="zh-CN" sz="1600" kern="1200" dirty="0" smtClean="0">
                          <a:solidFill>
                            <a:schemeClr val="tx1"/>
                          </a:solidFill>
                          <a:effectLst/>
                          <a:latin typeface="+mn-lt"/>
                          <a:ea typeface="+mn-ea"/>
                          <a:cs typeface="+mn-cs"/>
                        </a:rPr>
                        <a:t>(</a:t>
                      </a:r>
                      <a:r>
                        <a:rPr lang="en-US" altLang="zh-CN" sz="1600" i="1" kern="1200" dirty="0" smtClean="0">
                          <a:solidFill>
                            <a:schemeClr val="tx1"/>
                          </a:solidFill>
                          <a:effectLst/>
                          <a:latin typeface="+mn-lt"/>
                          <a:ea typeface="+mn-ea"/>
                          <a:cs typeface="+mn-cs"/>
                        </a:rPr>
                        <a:t>1/2</a:t>
                      </a:r>
                      <a:r>
                        <a:rPr lang="en-US" altLang="zh-CN" sz="1600" kern="1200" dirty="0" smtClean="0">
                          <a:solidFill>
                            <a:schemeClr val="tx1"/>
                          </a:solidFill>
                          <a:effectLst/>
                          <a:latin typeface="+mn-lt"/>
                          <a:ea typeface="+mn-ea"/>
                          <a:cs typeface="+mn-cs"/>
                        </a:rPr>
                        <a:t>)</a:t>
                      </a:r>
                      <a:endParaRPr lang="zh-CN" altLang="en-US" sz="16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r>
              <a:tr h="919563">
                <a:tc vMerge="1">
                  <a:txBody>
                    <a:bodyPr/>
                    <a:lstStyle/>
                    <a:p>
                      <a:endParaRPr lang="zh-CN"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altLang="zh-CN" sz="1600" b="1" dirty="0" smtClean="0"/>
                        <a:t>Cloud</a:t>
                      </a:r>
                      <a:r>
                        <a:rPr lang="en-US" altLang="zh-CN" sz="1600" b="1" baseline="0" dirty="0" smtClean="0"/>
                        <a:t> </a:t>
                      </a:r>
                      <a:r>
                        <a:rPr lang="en-US" altLang="zh-CN" sz="1600" b="1" dirty="0" smtClean="0"/>
                        <a:t>storage device type</a:t>
                      </a:r>
                    </a:p>
                    <a:p>
                      <a:pPr algn="ctr"/>
                      <a:r>
                        <a:rPr lang="en-US" altLang="zh-CN" sz="1600" dirty="0" smtClean="0"/>
                        <a:t>(</a:t>
                      </a:r>
                      <a:r>
                        <a:rPr lang="en-US" altLang="zh-CN" sz="1600" i="1" dirty="0" smtClean="0"/>
                        <a:t>EBS</a:t>
                      </a:r>
                      <a:r>
                        <a:rPr lang="en-US" altLang="zh-CN" sz="1600" baseline="0" dirty="0" smtClean="0"/>
                        <a:t> vs. </a:t>
                      </a:r>
                      <a:r>
                        <a:rPr lang="en-US" altLang="zh-CN" sz="1600" i="1" baseline="0" dirty="0" smtClean="0"/>
                        <a:t>Ephemeral</a:t>
                      </a:r>
                      <a:r>
                        <a:rPr lang="en-US" altLang="zh-CN" sz="1600" baseline="0" dirty="0" smtClean="0"/>
                        <a:t> vs. </a:t>
                      </a:r>
                      <a:r>
                        <a:rPr lang="en-US" altLang="zh-CN" sz="1600" i="1" baseline="0" dirty="0" smtClean="0"/>
                        <a:t>SSD</a:t>
                      </a:r>
                      <a:r>
                        <a:rPr lang="en-US" altLang="zh-CN" sz="1600" dirty="0" smtClean="0"/>
                        <a:t>)</a:t>
                      </a:r>
                      <a:endParaRPr lang="zh-CN" altLang="en-US" sz="1600" dirty="0"/>
                    </a:p>
                  </a:txBody>
                  <a:tcPr marL="95044" marR="95044" marT="52927" marB="52927"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20000"/>
                        <a:lumOff val="80000"/>
                      </a:schemeClr>
                    </a:solidFill>
                  </a:tcPr>
                </a:tc>
                <a:tc hMerge="1">
                  <a:txBody>
                    <a:bodyPr/>
                    <a:lstStyle/>
                    <a:p>
                      <a:endParaRPr lang="zh-CN" altLang="en-US"/>
                    </a:p>
                  </a:txBody>
                  <a:tcPr/>
                </a:tc>
              </a:tr>
            </a:tbl>
          </a:graphicData>
        </a:graphic>
      </p:graphicFrame>
      <p:sp>
        <p:nvSpPr>
          <p:cNvPr id="5" name="页脚占位符 4"/>
          <p:cNvSpPr>
            <a:spLocks noGrp="1"/>
          </p:cNvSpPr>
          <p:nvPr>
            <p:ph type="ftr" sz="quarter" idx="11"/>
          </p:nvPr>
        </p:nvSpPr>
        <p:spPr/>
        <p:txBody>
          <a:bodyPr/>
          <a:lstStyle/>
          <a:p>
            <a:r>
              <a:rPr lang="en-US" altLang="zh-CN" b="1" dirty="0" err="1" smtClean="0">
                <a:latin typeface="Consolas" panose="020B0609020204030204" pitchFamily="49" charset="0"/>
                <a:cs typeface="Consolas" panose="020B0609020204030204" pitchFamily="49" charset="0"/>
              </a:rPr>
              <a:t>SuperComputing</a:t>
            </a:r>
            <a:r>
              <a:rPr lang="en-US" altLang="zh-CN" b="1" dirty="0" smtClean="0">
                <a:latin typeface="Consolas" panose="020B0609020204030204" pitchFamily="49" charset="0"/>
                <a:cs typeface="Consolas" panose="020B0609020204030204" pitchFamily="49" charset="0"/>
              </a:rPr>
              <a:t> 2013</a:t>
            </a:r>
          </a:p>
        </p:txBody>
      </p:sp>
      <p:sp>
        <p:nvSpPr>
          <p:cNvPr id="7" name="日期占位符 6"/>
          <p:cNvSpPr>
            <a:spLocks noGrp="1"/>
          </p:cNvSpPr>
          <p:nvPr>
            <p:ph type="dt" sz="half" idx="10"/>
          </p:nvPr>
        </p:nvSpPr>
        <p:spPr/>
        <p:txBody>
          <a:bodyPr/>
          <a:lstStyle/>
          <a:p>
            <a:fld id="{6EAB3343-4F05-4243-AE5F-6F341662D3C9}" type="datetime1">
              <a:rPr lang="en-US" altLang="zh-CN" smtClean="0"/>
              <a:t>11/20/13</a:t>
            </a:fld>
            <a:endParaRPr lang="zh-CN" altLang="en-US"/>
          </a:p>
        </p:txBody>
      </p:sp>
      <p:sp>
        <p:nvSpPr>
          <p:cNvPr id="10" name="矩形 9"/>
          <p:cNvSpPr/>
          <p:nvPr/>
        </p:nvSpPr>
        <p:spPr>
          <a:xfrm>
            <a:off x="1187624" y="4653136"/>
            <a:ext cx="6480720" cy="1728192"/>
          </a:xfrm>
          <a:prstGeom prst="rect">
            <a:avLst/>
          </a:prstGeom>
          <a:noFill/>
          <a:ln w="57150" cmpd="sng">
            <a:solidFill>
              <a:schemeClr val="tx2"/>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1" name="矩形 10"/>
          <p:cNvSpPr/>
          <p:nvPr/>
        </p:nvSpPr>
        <p:spPr>
          <a:xfrm>
            <a:off x="1187624" y="3645024"/>
            <a:ext cx="6480720" cy="1008112"/>
          </a:xfrm>
          <a:prstGeom prst="rect">
            <a:avLst/>
          </a:prstGeom>
          <a:noFill/>
          <a:ln w="57150" cmpd="sng">
            <a:solidFill>
              <a:schemeClr val="tx2"/>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2" name="矩形 11"/>
          <p:cNvSpPr/>
          <p:nvPr/>
        </p:nvSpPr>
        <p:spPr>
          <a:xfrm>
            <a:off x="1187624" y="1844824"/>
            <a:ext cx="6480720" cy="1800200"/>
          </a:xfrm>
          <a:prstGeom prst="rect">
            <a:avLst/>
          </a:prstGeom>
          <a:noFill/>
          <a:ln w="57150" cmpd="sng">
            <a:solidFill>
              <a:schemeClr val="tx2"/>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Tree>
    <p:custDataLst>
      <p:tags r:id="rId1"/>
    </p:custDataLst>
    <p:extLst>
      <p:ext uri="{BB962C8B-B14F-4D97-AF65-F5344CB8AC3E}">
        <p14:creationId xmlns:p14="http://schemas.microsoft.com/office/powerpoint/2010/main" val="2253959635"/>
      </p:ext>
    </p:extLst>
  </p:cSld>
  <p:clrMapOvr>
    <a:masterClrMapping/>
  </p:clrMapOvr>
  <mc:AlternateContent xmlns:mc="http://schemas.openxmlformats.org/markup-compatibility/2006" xmlns:p14="http://schemas.microsoft.com/office/powerpoint/2010/main">
    <mc:Choice Requires="p14">
      <p:transition spd="slow" p14:dur="2000" advTm="26577"/>
    </mc:Choice>
    <mc:Fallback xmlns="">
      <p:transition xmlns:p14="http://schemas.microsoft.com/office/powerpoint/2010/main" spd="slow" advTm="2657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What </a:t>
            </a:r>
            <a:r>
              <a:rPr lang="en-US" altLang="zh-CN" dirty="0" smtClean="0"/>
              <a:t>Do Configurations Depend On</a:t>
            </a:r>
            <a:r>
              <a:rPr lang="en-US" altLang="zh-CN" dirty="0"/>
              <a:t>? </a:t>
            </a:r>
            <a:endParaRPr lang="zh-CN" altLang="en-US" dirty="0"/>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8</a:t>
            </a:fld>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3462890705"/>
              </p:ext>
            </p:extLst>
          </p:nvPr>
        </p:nvGraphicFramePr>
        <p:xfrm>
          <a:off x="1691680" y="2636911"/>
          <a:ext cx="6048672" cy="4011785"/>
        </p:xfrm>
        <a:graphic>
          <a:graphicData uri="http://schemas.openxmlformats.org/drawingml/2006/table">
            <a:tbl>
              <a:tblPr firstRow="1" bandRow="1">
                <a:tableStyleId>{073A0DAA-6AF3-43AB-8588-CEC1D06C72B9}</a:tableStyleId>
              </a:tblPr>
              <a:tblGrid>
                <a:gridCol w="2884751"/>
                <a:gridCol w="3163921"/>
              </a:tblGrid>
              <a:tr h="446415">
                <a:tc>
                  <a:txBody>
                    <a:bodyPr/>
                    <a:lstStyle/>
                    <a:p>
                      <a:pPr marL="0" algn="ctr" rtl="0" eaLnBrk="1" fontAlgn="b" latinLnBrk="0" hangingPunct="1"/>
                      <a:r>
                        <a:rPr kumimoji="0" lang="en-US" altLang="zh-CN" sz="2000" u="none" strike="noStrike" kern="1200" dirty="0" smtClean="0">
                          <a:effectLst/>
                        </a:rPr>
                        <a:t>Name</a:t>
                      </a:r>
                      <a:endParaRPr kumimoji="0" lang="zh-CN" altLang="en-US" sz="1800" u="none" strike="noStrike" kern="1200" dirty="0">
                        <a:solidFill>
                          <a:schemeClr val="dk1"/>
                        </a:solidFill>
                        <a:effectLst/>
                        <a:latin typeface="+mn-lt"/>
                        <a:ea typeface="+mn-ea"/>
                        <a:cs typeface="+mn-cs"/>
                      </a:endParaRPr>
                    </a:p>
                  </a:txBody>
                  <a:tcPr anchor="ctr"/>
                </a:tc>
                <a:tc>
                  <a:txBody>
                    <a:bodyPr/>
                    <a:lstStyle/>
                    <a:p>
                      <a:pPr algn="ctr"/>
                      <a:r>
                        <a:rPr lang="en-US" altLang="zh-CN" sz="2000" dirty="0" smtClean="0"/>
                        <a:t>Value</a:t>
                      </a:r>
                      <a:endParaRPr lang="zh-CN" altLang="en-US" sz="2000" dirty="0"/>
                    </a:p>
                  </a:txBody>
                  <a:tcPr anchor="ctr"/>
                </a:tc>
              </a:tr>
              <a:tr h="416470">
                <a:tc>
                  <a:txBody>
                    <a:bodyPr/>
                    <a:lstStyle/>
                    <a:p>
                      <a:pPr marL="0" algn="ctr" rtl="0" eaLnBrk="1" fontAlgn="b" latinLnBrk="0" hangingPunct="1"/>
                      <a:r>
                        <a:rPr kumimoji="0" lang="en-US" sz="1600" u="none" strike="noStrike" kern="1200" dirty="0" smtClean="0">
                          <a:effectLst/>
                        </a:rPr>
                        <a:t>Number </a:t>
                      </a:r>
                      <a:r>
                        <a:rPr kumimoji="0" lang="en-US" sz="1600" u="none" strike="noStrike" kern="1200" dirty="0">
                          <a:effectLst/>
                        </a:rPr>
                        <a:t>of </a:t>
                      </a:r>
                      <a:r>
                        <a:rPr kumimoji="0" lang="en-US" sz="1600" u="none" strike="noStrike" kern="1200" dirty="0" smtClean="0">
                          <a:effectLst/>
                        </a:rPr>
                        <a:t>all processes </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altLang="zh-CN" sz="1600" u="none" strike="noStrike" dirty="0">
                          <a:effectLst/>
                        </a:rPr>
                        <a:t>{32, 64, 128, 256}</a:t>
                      </a:r>
                      <a:endParaRPr lang="en-US" altLang="zh-CN" sz="1600" b="0" i="0" u="none" strike="noStrike" dirty="0">
                        <a:solidFill>
                          <a:srgbClr val="000000"/>
                        </a:solidFill>
                        <a:effectLst/>
                        <a:latin typeface="+mn-lt"/>
                      </a:endParaRPr>
                    </a:p>
                  </a:txBody>
                  <a:tcPr marL="9525" marR="9525" marT="9525" marB="0" anchor="ctr"/>
                </a:tc>
              </a:tr>
              <a:tr h="379567">
                <a:tc>
                  <a:txBody>
                    <a:bodyPr/>
                    <a:lstStyle/>
                    <a:p>
                      <a:pPr marL="0" algn="ctr" rtl="0" eaLnBrk="1" fontAlgn="b" latinLnBrk="0" hangingPunct="1"/>
                      <a:r>
                        <a:rPr kumimoji="0" lang="en-US" sz="1600" u="none" strike="noStrike" kern="1200" dirty="0" smtClean="0">
                          <a:effectLst/>
                        </a:rPr>
                        <a:t>Number </a:t>
                      </a:r>
                      <a:r>
                        <a:rPr kumimoji="0" lang="en-US" sz="1600" u="none" strike="noStrike" kern="1200" dirty="0">
                          <a:effectLst/>
                        </a:rPr>
                        <a:t>of I/O </a:t>
                      </a:r>
                      <a:r>
                        <a:rPr kumimoji="0" lang="en-US" sz="1600" u="none" strike="noStrike" kern="1200" dirty="0" smtClean="0">
                          <a:effectLst/>
                        </a:rPr>
                        <a:t>processes</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altLang="zh-CN" sz="1600" u="none" strike="noStrike" dirty="0">
                          <a:effectLst/>
                        </a:rPr>
                        <a:t>{32, 64, 128, 256}</a:t>
                      </a:r>
                      <a:endParaRPr lang="en-US" altLang="zh-CN" sz="1600" b="0" i="0" u="none" strike="noStrike" dirty="0">
                        <a:solidFill>
                          <a:srgbClr val="000000"/>
                        </a:solidFill>
                        <a:effectLst/>
                        <a:latin typeface="+mn-lt"/>
                      </a:endParaRPr>
                    </a:p>
                  </a:txBody>
                  <a:tcPr marL="9525" marR="9525" marT="9525" marB="0" anchor="ctr"/>
                </a:tc>
              </a:tr>
              <a:tr h="387444">
                <a:tc>
                  <a:txBody>
                    <a:bodyPr/>
                    <a:lstStyle/>
                    <a:p>
                      <a:pPr marL="0" algn="ctr" rtl="0" eaLnBrk="1" fontAlgn="b" latinLnBrk="0" hangingPunct="1"/>
                      <a:r>
                        <a:rPr kumimoji="0" lang="en-US" sz="1600" u="none" strike="noStrike" kern="1200" dirty="0">
                          <a:effectLst/>
                        </a:rPr>
                        <a:t>I/O interface</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600" u="none" strike="noStrike" dirty="0">
                          <a:effectLst/>
                        </a:rPr>
                        <a:t> {POSIX, MPIIO}</a:t>
                      </a:r>
                      <a:endParaRPr lang="en-US" sz="1600" b="0" i="0" u="none" strike="noStrike" dirty="0">
                        <a:solidFill>
                          <a:srgbClr val="000000"/>
                        </a:solidFill>
                        <a:effectLst/>
                        <a:latin typeface="+mn-lt"/>
                      </a:endParaRPr>
                    </a:p>
                  </a:txBody>
                  <a:tcPr marL="9525" marR="9525" marT="9525" marB="0" anchor="ctr"/>
                </a:tc>
              </a:tr>
              <a:tr h="383506">
                <a:tc>
                  <a:txBody>
                    <a:bodyPr/>
                    <a:lstStyle/>
                    <a:p>
                      <a:pPr marL="0" algn="ctr" rtl="0" eaLnBrk="1" fontAlgn="b" latinLnBrk="0" hangingPunct="1"/>
                      <a:r>
                        <a:rPr kumimoji="0" lang="en-US" sz="1600" u="none" strike="noStrike" kern="1200" dirty="0">
                          <a:effectLst/>
                        </a:rPr>
                        <a:t>I/O iteration count</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altLang="zh-CN" sz="1600" u="none" strike="noStrike" dirty="0">
                          <a:effectLst/>
                        </a:rPr>
                        <a:t>{1, 10, 100}</a:t>
                      </a:r>
                      <a:endParaRPr lang="en-US" altLang="zh-CN" sz="1600" b="0" i="0" u="none" strike="noStrike" dirty="0">
                        <a:solidFill>
                          <a:srgbClr val="000000"/>
                        </a:solidFill>
                        <a:effectLst/>
                        <a:latin typeface="+mn-lt"/>
                      </a:endParaRPr>
                    </a:p>
                  </a:txBody>
                  <a:tcPr marL="9525" marR="9525" marT="9525" marB="0" anchor="ctr"/>
                </a:tc>
              </a:tr>
              <a:tr h="383506">
                <a:tc>
                  <a:txBody>
                    <a:bodyPr/>
                    <a:lstStyle/>
                    <a:p>
                      <a:pPr marL="0" algn="ctr" rtl="0" eaLnBrk="1" fontAlgn="b" latinLnBrk="0" hangingPunct="1"/>
                      <a:r>
                        <a:rPr kumimoji="0" lang="en-US" sz="1600" u="none" strike="noStrike" kern="1200" dirty="0">
                          <a:effectLst/>
                        </a:rPr>
                        <a:t>Data size</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600" u="none" strike="noStrike" dirty="0">
                          <a:effectLst/>
                        </a:rPr>
                        <a:t>{</a:t>
                      </a:r>
                      <a:r>
                        <a:rPr lang="en-US" sz="1600" u="none" strike="noStrike" dirty="0" smtClean="0">
                          <a:effectLst/>
                        </a:rPr>
                        <a:t>1, 4, 16, 32, 128, 512}</a:t>
                      </a:r>
                      <a:r>
                        <a:rPr lang="en-US" altLang="zh-CN" sz="1600" u="none" strike="noStrike" dirty="0" smtClean="0">
                          <a:effectLst/>
                        </a:rPr>
                        <a:t> MB</a:t>
                      </a:r>
                      <a:endParaRPr lang="en-US" sz="1600" b="0" i="0" u="none" strike="noStrike" dirty="0">
                        <a:solidFill>
                          <a:srgbClr val="000000"/>
                        </a:solidFill>
                        <a:effectLst/>
                        <a:latin typeface="+mn-lt"/>
                      </a:endParaRPr>
                    </a:p>
                  </a:txBody>
                  <a:tcPr marL="9525" marR="9525" marT="9525" marB="0" anchor="ctr"/>
                </a:tc>
              </a:tr>
              <a:tr h="383506">
                <a:tc>
                  <a:txBody>
                    <a:bodyPr/>
                    <a:lstStyle/>
                    <a:p>
                      <a:pPr marL="0" algn="ctr" rtl="0" eaLnBrk="1" fontAlgn="b" latinLnBrk="0" hangingPunct="1"/>
                      <a:r>
                        <a:rPr kumimoji="0" lang="en-US" sz="1600" u="none" strike="noStrike" kern="1200" dirty="0">
                          <a:effectLst/>
                        </a:rPr>
                        <a:t>Request size</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600" u="none" strike="noStrike" dirty="0">
                          <a:effectLst/>
                        </a:rPr>
                        <a:t>{256KB, </a:t>
                      </a:r>
                      <a:r>
                        <a:rPr lang="en-US" sz="1600" u="none" strike="noStrike" dirty="0" smtClean="0">
                          <a:effectLst/>
                        </a:rPr>
                        <a:t>4MB,16MB</a:t>
                      </a:r>
                      <a:r>
                        <a:rPr lang="en-US" sz="1600" u="none" strike="noStrike" dirty="0">
                          <a:effectLst/>
                        </a:rPr>
                        <a:t>, </a:t>
                      </a:r>
                      <a:r>
                        <a:rPr lang="en-US" sz="1600" u="none" strike="noStrike" dirty="0" smtClean="0">
                          <a:effectLst/>
                        </a:rPr>
                        <a:t>128MB</a:t>
                      </a:r>
                      <a:r>
                        <a:rPr lang="en-US" sz="1600" u="none" strike="noStrike" dirty="0">
                          <a:effectLst/>
                        </a:rPr>
                        <a:t>} </a:t>
                      </a:r>
                      <a:endParaRPr lang="en-US" sz="1600" b="0" i="0" u="none" strike="noStrike" dirty="0">
                        <a:solidFill>
                          <a:srgbClr val="000000"/>
                        </a:solidFill>
                        <a:effectLst/>
                        <a:latin typeface="+mn-lt"/>
                      </a:endParaRPr>
                    </a:p>
                  </a:txBody>
                  <a:tcPr marL="9525" marR="9525" marT="9525" marB="0" anchor="ctr"/>
                </a:tc>
              </a:tr>
              <a:tr h="383506">
                <a:tc>
                  <a:txBody>
                    <a:bodyPr/>
                    <a:lstStyle/>
                    <a:p>
                      <a:pPr marL="0" algn="ctr" rtl="0" eaLnBrk="1" fontAlgn="b" latinLnBrk="0" hangingPunct="1"/>
                      <a:r>
                        <a:rPr kumimoji="0" lang="en-US" sz="1600" u="none" strike="noStrike" kern="1200" dirty="0">
                          <a:effectLst/>
                        </a:rPr>
                        <a:t>Read and/or write</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600" u="none" strike="noStrike" dirty="0">
                          <a:effectLst/>
                        </a:rPr>
                        <a:t>{read, write} </a:t>
                      </a:r>
                      <a:endParaRPr lang="en-US" sz="1600" b="0" i="0" u="none" strike="noStrike" dirty="0">
                        <a:solidFill>
                          <a:srgbClr val="000000"/>
                        </a:solidFill>
                        <a:effectLst/>
                        <a:latin typeface="+mn-lt"/>
                      </a:endParaRPr>
                    </a:p>
                  </a:txBody>
                  <a:tcPr marL="9525" marR="9525" marT="9525" marB="0" anchor="ctr"/>
                </a:tc>
              </a:tr>
              <a:tr h="425168">
                <a:tc>
                  <a:txBody>
                    <a:bodyPr/>
                    <a:lstStyle/>
                    <a:p>
                      <a:pPr marL="0" algn="ctr" rtl="0" eaLnBrk="1" fontAlgn="b" latinLnBrk="0" hangingPunct="1"/>
                      <a:r>
                        <a:rPr kumimoji="0" lang="en-US" sz="1600" u="none" strike="noStrike" kern="1200" dirty="0">
                          <a:effectLst/>
                        </a:rPr>
                        <a:t>Collective</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600" u="none" strike="noStrike" dirty="0">
                          <a:effectLst/>
                        </a:rPr>
                        <a:t>{yes, no} </a:t>
                      </a:r>
                      <a:endParaRPr lang="en-US" sz="1600" b="0" i="0" u="none" strike="noStrike" dirty="0">
                        <a:solidFill>
                          <a:srgbClr val="000000"/>
                        </a:solidFill>
                        <a:effectLst/>
                        <a:latin typeface="+mn-lt"/>
                      </a:endParaRPr>
                    </a:p>
                  </a:txBody>
                  <a:tcPr marL="9525" marR="9525" marT="9525" marB="0" anchor="ctr"/>
                </a:tc>
              </a:tr>
              <a:tr h="422697">
                <a:tc>
                  <a:txBody>
                    <a:bodyPr/>
                    <a:lstStyle/>
                    <a:p>
                      <a:pPr marL="0" algn="ctr" rtl="0" eaLnBrk="1" fontAlgn="b" latinLnBrk="0" hangingPunct="1"/>
                      <a:r>
                        <a:rPr kumimoji="0" lang="en-US" sz="1600" u="none" strike="noStrike" kern="1200" dirty="0">
                          <a:effectLst/>
                        </a:rPr>
                        <a:t>File sharing</a:t>
                      </a:r>
                      <a:endParaRPr kumimoji="0" lang="en-US" sz="16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600" u="none" strike="noStrike" dirty="0">
                          <a:effectLst/>
                        </a:rPr>
                        <a:t> {share, individual}</a:t>
                      </a:r>
                      <a:endParaRPr lang="en-US" sz="1600" b="0" i="0" u="none" strike="noStrike" dirty="0">
                        <a:solidFill>
                          <a:srgbClr val="000000"/>
                        </a:solidFill>
                        <a:effectLst/>
                        <a:latin typeface="+mn-lt"/>
                      </a:endParaRPr>
                    </a:p>
                  </a:txBody>
                  <a:tcPr marL="9525" marR="9525" marT="9525" marB="0" anchor="ctr"/>
                </a:tc>
              </a:tr>
            </a:tbl>
          </a:graphicData>
        </a:graphic>
      </p:graphicFrame>
      <p:sp>
        <p:nvSpPr>
          <p:cNvPr id="4" name="页脚占位符 3"/>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5" name="日期占位符 4"/>
          <p:cNvSpPr>
            <a:spLocks noGrp="1"/>
          </p:cNvSpPr>
          <p:nvPr>
            <p:ph type="dt" sz="half" idx="10"/>
          </p:nvPr>
        </p:nvSpPr>
        <p:spPr/>
        <p:txBody>
          <a:bodyPr/>
          <a:lstStyle/>
          <a:p>
            <a:fld id="{AC7CD710-FDBA-1E46-BAEF-EF9A0375C3AF}" type="datetime1">
              <a:rPr lang="en-US" altLang="zh-CN" smtClean="0"/>
              <a:t>11/20/13</a:t>
            </a:fld>
            <a:endParaRPr lang="zh-CN" altLang="en-US"/>
          </a:p>
        </p:txBody>
      </p:sp>
      <p:sp>
        <p:nvSpPr>
          <p:cNvPr id="7" name="内容占位符 2"/>
          <p:cNvSpPr>
            <a:spLocks noGrp="1"/>
          </p:cNvSpPr>
          <p:nvPr>
            <p:ph idx="1"/>
          </p:nvPr>
        </p:nvSpPr>
        <p:spPr>
          <a:xfrm>
            <a:off x="457200" y="1600200"/>
            <a:ext cx="8229600" cy="964704"/>
          </a:xfrm>
        </p:spPr>
        <p:txBody>
          <a:bodyPr>
            <a:normAutofit/>
          </a:bodyPr>
          <a:lstStyle/>
          <a:p>
            <a:r>
              <a:rPr lang="en-US" altLang="zh-CN" dirty="0" smtClean="0"/>
              <a:t>Target (performance, </a:t>
            </a:r>
            <a:r>
              <a:rPr lang="en-US" altLang="zh-CN" i="1" dirty="0" smtClean="0"/>
              <a:t>or</a:t>
            </a:r>
            <a:r>
              <a:rPr lang="en-US" altLang="zh-CN" dirty="0" smtClean="0"/>
              <a:t> cost)</a:t>
            </a:r>
          </a:p>
          <a:p>
            <a:r>
              <a:rPr lang="en-US" altLang="zh-CN" dirty="0"/>
              <a:t>W</a:t>
            </a:r>
            <a:r>
              <a:rPr lang="en-US" altLang="zh-CN" dirty="0" smtClean="0"/>
              <a:t>orkload I/O Characteristics</a:t>
            </a:r>
            <a:endParaRPr lang="en-US" altLang="zh-CN" baseline="30000" dirty="0"/>
          </a:p>
          <a:p>
            <a:endParaRPr lang="en-US" altLang="zh-CN" dirty="0" smtClean="0"/>
          </a:p>
        </p:txBody>
      </p:sp>
    </p:spTree>
    <p:custDataLst>
      <p:tags r:id="rId2"/>
    </p:custDataLst>
    <p:extLst>
      <p:ext uri="{BB962C8B-B14F-4D97-AF65-F5344CB8AC3E}">
        <p14:creationId xmlns:p14="http://schemas.microsoft.com/office/powerpoint/2010/main" val="28089290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49201"/>
    </mc:Choice>
    <mc:Fallback xmlns="">
      <p:transition xmlns:p14="http://schemas.microsoft.com/office/powerpoint/2010/main" spd="slow" advTm="4920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 to Configure Optimally?</a:t>
            </a:r>
            <a:endParaRPr lang="zh-CN" altLang="en-US" dirty="0"/>
          </a:p>
        </p:txBody>
      </p:sp>
      <p:sp>
        <p:nvSpPr>
          <p:cNvPr id="3" name="内容占位符 2"/>
          <p:cNvSpPr>
            <a:spLocks noGrp="1"/>
          </p:cNvSpPr>
          <p:nvPr>
            <p:ph idx="1"/>
          </p:nvPr>
        </p:nvSpPr>
        <p:spPr>
          <a:xfrm>
            <a:off x="457200" y="1600200"/>
            <a:ext cx="8229600" cy="604664"/>
          </a:xfrm>
        </p:spPr>
        <p:txBody>
          <a:bodyPr/>
          <a:lstStyle/>
          <a:p>
            <a:r>
              <a:rPr lang="en-US" altLang="zh-CN" dirty="0" smtClean="0"/>
              <a:t>Configure I/O system by hand </a:t>
            </a:r>
            <a:r>
              <a:rPr lang="en-US" altLang="zh-CN" baseline="30000" dirty="0" smtClean="0"/>
              <a:t>[Heshan’11]</a:t>
            </a:r>
          </a:p>
        </p:txBody>
      </p:sp>
      <p:sp>
        <p:nvSpPr>
          <p:cNvPr id="6" name="灯片编号占位符 5"/>
          <p:cNvSpPr>
            <a:spLocks noGrp="1"/>
          </p:cNvSpPr>
          <p:nvPr>
            <p:ph type="sldNum" sz="quarter" idx="12"/>
          </p:nvPr>
        </p:nvSpPr>
        <p:spPr/>
        <p:txBody>
          <a:bodyPr/>
          <a:lstStyle/>
          <a:p>
            <a:fld id="{0C913308-F349-4B6D-A68A-DD1791B4A57B}" type="slidenum">
              <a:rPr lang="zh-CN" altLang="en-US" smtClean="0"/>
              <a:t>9</a:t>
            </a:fld>
            <a:endParaRPr lang="zh-CN" altLang="en-US"/>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905" y="2132857"/>
            <a:ext cx="5302319" cy="2258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页脚占位符 4"/>
          <p:cNvSpPr>
            <a:spLocks noGrp="1"/>
          </p:cNvSpPr>
          <p:nvPr>
            <p:ph type="ftr" sz="quarter" idx="11"/>
          </p:nvPr>
        </p:nvSpPr>
        <p:spPr/>
        <p:txBody>
          <a:bodyPr/>
          <a:lstStyle/>
          <a:p>
            <a:r>
              <a:rPr lang="en-US" altLang="zh-CN" b="1" smtClean="0">
                <a:latin typeface="Consolas" panose="020B0609020204030204" pitchFamily="49" charset="0"/>
                <a:cs typeface="Consolas" panose="020B0609020204030204" pitchFamily="49" charset="0"/>
              </a:rPr>
              <a:t>SuperComputing 2013</a:t>
            </a:r>
            <a:endParaRPr lang="en-US" altLang="zh-CN" b="1" dirty="0" smtClean="0">
              <a:latin typeface="Consolas" panose="020B0609020204030204" pitchFamily="49" charset="0"/>
              <a:cs typeface="Consolas" panose="020B0609020204030204" pitchFamily="49" charset="0"/>
            </a:endParaRPr>
          </a:p>
        </p:txBody>
      </p:sp>
      <p:sp>
        <p:nvSpPr>
          <p:cNvPr id="11" name="内容占位符 2"/>
          <p:cNvSpPr txBox="1">
            <a:spLocks/>
          </p:cNvSpPr>
          <p:nvPr/>
        </p:nvSpPr>
        <p:spPr>
          <a:xfrm>
            <a:off x="457742" y="4967201"/>
            <a:ext cx="8229600" cy="134211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altLang="zh-CN" dirty="0" smtClean="0"/>
              <a:t>Try all configurations for one application</a:t>
            </a:r>
          </a:p>
          <a:p>
            <a:pPr lvl="1"/>
            <a:r>
              <a:rPr lang="en-US" altLang="zh-CN" dirty="0" smtClean="0"/>
              <a:t>Configuration burden to scientific users</a:t>
            </a:r>
          </a:p>
          <a:p>
            <a:pPr lvl="1"/>
            <a:r>
              <a:rPr lang="en-US" altLang="zh-CN" dirty="0" smtClean="0"/>
              <a:t>Time- and money-consuming</a:t>
            </a:r>
          </a:p>
        </p:txBody>
      </p:sp>
      <p:sp>
        <p:nvSpPr>
          <p:cNvPr id="8" name="日期占位符 7"/>
          <p:cNvSpPr>
            <a:spLocks noGrp="1"/>
          </p:cNvSpPr>
          <p:nvPr>
            <p:ph type="dt" sz="half" idx="10"/>
          </p:nvPr>
        </p:nvSpPr>
        <p:spPr/>
        <p:txBody>
          <a:bodyPr/>
          <a:lstStyle/>
          <a:p>
            <a:fld id="{EDD1515C-B89F-E546-B844-6177114F37B2}" type="datetime1">
              <a:rPr lang="en-US" altLang="zh-CN" smtClean="0"/>
              <a:t>11/20/13</a:t>
            </a:fld>
            <a:endParaRPr lang="zh-CN" altLang="en-US"/>
          </a:p>
        </p:txBody>
      </p:sp>
      <p:sp>
        <p:nvSpPr>
          <p:cNvPr id="4" name="云形标注 3"/>
          <p:cNvSpPr/>
          <p:nvPr/>
        </p:nvSpPr>
        <p:spPr>
          <a:xfrm>
            <a:off x="7020272" y="2060848"/>
            <a:ext cx="1692183" cy="1440160"/>
          </a:xfrm>
          <a:prstGeom prst="cloudCallout">
            <a:avLst>
              <a:gd name="adj1" fmla="val -84081"/>
              <a:gd name="adj2" fmla="val 15292"/>
            </a:avLst>
          </a:prstGeom>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kumimoji="1" lang="en-US" altLang="zh-CN" sz="2000" dirty="0" smtClean="0"/>
              <a:t>Hard</a:t>
            </a:r>
            <a:endParaRPr kumimoji="1" lang="zh-CN" altLang="en-US" sz="2000" dirty="0"/>
          </a:p>
        </p:txBody>
      </p:sp>
      <p:sp>
        <p:nvSpPr>
          <p:cNvPr id="12" name="云形标注 11"/>
          <p:cNvSpPr/>
          <p:nvPr/>
        </p:nvSpPr>
        <p:spPr>
          <a:xfrm>
            <a:off x="6732240" y="4869160"/>
            <a:ext cx="2304256" cy="1440160"/>
          </a:xfrm>
          <a:prstGeom prst="cloudCallout">
            <a:avLst>
              <a:gd name="adj1" fmla="val -100710"/>
              <a:gd name="adj2" fmla="val -608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2000" dirty="0" smtClean="0"/>
              <a:t>Expensive</a:t>
            </a:r>
            <a:endParaRPr kumimoji="1" lang="zh-CN" altLang="en-US" sz="2000" dirty="0"/>
          </a:p>
        </p:txBody>
      </p:sp>
      <p:sp>
        <p:nvSpPr>
          <p:cNvPr id="13" name="内容占位符 2"/>
          <p:cNvSpPr txBox="1">
            <a:spLocks/>
          </p:cNvSpPr>
          <p:nvPr/>
        </p:nvSpPr>
        <p:spPr>
          <a:xfrm>
            <a:off x="683568" y="4365104"/>
            <a:ext cx="8229600" cy="43204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lang="en-US" altLang="zh-CN" dirty="0" smtClean="0"/>
              <a:t>Obvious gaps between manual configurations and optimal ones</a:t>
            </a:r>
          </a:p>
        </p:txBody>
      </p:sp>
    </p:spTree>
    <p:custDataLst>
      <p:tags r:id="rId1"/>
    </p:custDataLst>
    <p:extLst>
      <p:ext uri="{BB962C8B-B14F-4D97-AF65-F5344CB8AC3E}">
        <p14:creationId xmlns:p14="http://schemas.microsoft.com/office/powerpoint/2010/main" val="3303648112"/>
      </p:ext>
    </p:extLst>
  </p:cSld>
  <p:clrMapOvr>
    <a:masterClrMapping/>
  </p:clrMapOvr>
  <mc:AlternateContent xmlns:mc="http://schemas.openxmlformats.org/markup-compatibility/2006" xmlns:p14="http://schemas.microsoft.com/office/powerpoint/2010/main">
    <mc:Choice Requires="p14">
      <p:transition spd="slow" p14:dur="2000" advTm="195703"/>
    </mc:Choice>
    <mc:Fallback xmlns="">
      <p:transition xmlns:p14="http://schemas.microsoft.com/office/powerpoint/2010/main" spd="slow" advTm="19570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3.6|14.9|8.3|8.2|15.3"/>
</p:tagLst>
</file>

<file path=ppt/tags/tag10.xml><?xml version="1.0" encoding="utf-8"?>
<p:tagLst xmlns:a="http://schemas.openxmlformats.org/drawingml/2006/main" xmlns:r="http://schemas.openxmlformats.org/officeDocument/2006/relationships" xmlns:p="http://schemas.openxmlformats.org/presentationml/2006/main">
  <p:tag name="TIMING" val="|31.2|1.8|71.1|24.5|35.1|5.3|84.8"/>
</p:tagLst>
</file>

<file path=ppt/tags/tag11.xml><?xml version="1.0" encoding="utf-8"?>
<p:tagLst xmlns:a="http://schemas.openxmlformats.org/drawingml/2006/main" xmlns:r="http://schemas.openxmlformats.org/officeDocument/2006/relationships" xmlns:p="http://schemas.openxmlformats.org/presentationml/2006/main">
  <p:tag name="TIMING" val="|87.8|20.9"/>
</p:tagLst>
</file>

<file path=ppt/tags/tag12.xml><?xml version="1.0" encoding="utf-8"?>
<p:tagLst xmlns:a="http://schemas.openxmlformats.org/drawingml/2006/main" xmlns:r="http://schemas.openxmlformats.org/officeDocument/2006/relationships" xmlns:p="http://schemas.openxmlformats.org/presentationml/2006/main">
  <p:tag name="TIMING" val="|1.9"/>
</p:tagLst>
</file>

<file path=ppt/tags/tag13.xml><?xml version="1.0" encoding="utf-8"?>
<p:tagLst xmlns:a="http://schemas.openxmlformats.org/drawingml/2006/main" xmlns:r="http://schemas.openxmlformats.org/officeDocument/2006/relationships" xmlns:p="http://schemas.openxmlformats.org/presentationml/2006/main">
  <p:tag name="TIMING" val="|2.7"/>
</p:tagLst>
</file>

<file path=ppt/tags/tag14.xml><?xml version="1.0" encoding="utf-8"?>
<p:tagLst xmlns:a="http://schemas.openxmlformats.org/drawingml/2006/main" xmlns:r="http://schemas.openxmlformats.org/officeDocument/2006/relationships" xmlns:p="http://schemas.openxmlformats.org/presentationml/2006/main">
  <p:tag name="TIMING" val="|47.5|2.2"/>
</p:tagLst>
</file>

<file path=ppt/tags/tag15.xml><?xml version="1.0" encoding="utf-8"?>
<p:tagLst xmlns:a="http://schemas.openxmlformats.org/drawingml/2006/main" xmlns:r="http://schemas.openxmlformats.org/officeDocument/2006/relationships" xmlns:p="http://schemas.openxmlformats.org/presentationml/2006/main">
  <p:tag name="TIMING" val="|51.2|2.3|11.1|24.5|17.4"/>
</p:tagLst>
</file>

<file path=ppt/tags/tag2.xml><?xml version="1.0" encoding="utf-8"?>
<p:tagLst xmlns:a="http://schemas.openxmlformats.org/drawingml/2006/main" xmlns:r="http://schemas.openxmlformats.org/officeDocument/2006/relationships" xmlns:p="http://schemas.openxmlformats.org/presentationml/2006/main">
  <p:tag name="TIMING" val="|67.7|3.8|4.7"/>
</p:tagLst>
</file>

<file path=ppt/tags/tag3.xml><?xml version="1.0" encoding="utf-8"?>
<p:tagLst xmlns:a="http://schemas.openxmlformats.org/drawingml/2006/main" xmlns:r="http://schemas.openxmlformats.org/officeDocument/2006/relationships" xmlns:p="http://schemas.openxmlformats.org/presentationml/2006/main">
  <p:tag name="TIMING" val="|45|19.3|12.3|8.7|2.6|5.4"/>
</p:tagLst>
</file>

<file path=ppt/tags/tag4.xml><?xml version="1.0" encoding="utf-8"?>
<p:tagLst xmlns:a="http://schemas.openxmlformats.org/drawingml/2006/main" xmlns:r="http://schemas.openxmlformats.org/officeDocument/2006/relationships" xmlns:p="http://schemas.openxmlformats.org/presentationml/2006/main">
  <p:tag name="TIMING" val="|9.4|0.8|0.6"/>
</p:tagLst>
</file>

<file path=ppt/tags/tag5.xml><?xml version="1.0" encoding="utf-8"?>
<p:tagLst xmlns:a="http://schemas.openxmlformats.org/drawingml/2006/main" xmlns:r="http://schemas.openxmlformats.org/officeDocument/2006/relationships" xmlns:p="http://schemas.openxmlformats.org/presentationml/2006/main">
  <p:tag name="TIMING" val="|23.8"/>
</p:tagLst>
</file>

<file path=ppt/tags/tag6.xml><?xml version="1.0" encoding="utf-8"?>
<p:tagLst xmlns:a="http://schemas.openxmlformats.org/drawingml/2006/main" xmlns:r="http://schemas.openxmlformats.org/officeDocument/2006/relationships" xmlns:p="http://schemas.openxmlformats.org/presentationml/2006/main">
  <p:tag name="TIMING" val="|35.4|88.9|7.3|1.8|11.7|48"/>
</p:tagLst>
</file>

<file path=ppt/tags/tag7.xml><?xml version="1.0" encoding="utf-8"?>
<p:tagLst xmlns:a="http://schemas.openxmlformats.org/drawingml/2006/main" xmlns:r="http://schemas.openxmlformats.org/officeDocument/2006/relationships" xmlns:p="http://schemas.openxmlformats.org/presentationml/2006/main">
  <p:tag name="TIMING" val="|9|13.6|3.3|9.7"/>
</p:tagLst>
</file>

<file path=ppt/tags/tag8.xml><?xml version="1.0" encoding="utf-8"?>
<p:tagLst xmlns:a="http://schemas.openxmlformats.org/drawingml/2006/main" xmlns:r="http://schemas.openxmlformats.org/officeDocument/2006/relationships" xmlns:p="http://schemas.openxmlformats.org/presentationml/2006/main">
  <p:tag name="TIMING" val="|41"/>
</p:tagLst>
</file>

<file path=ppt/tags/tag9.xml><?xml version="1.0" encoding="utf-8"?>
<p:tagLst xmlns:a="http://schemas.openxmlformats.org/drawingml/2006/main" xmlns:r="http://schemas.openxmlformats.org/officeDocument/2006/relationships" xmlns:p="http://schemas.openxmlformats.org/presentationml/2006/main">
  <p:tag name="TIMING" val="|1.4|0.5|0.5|1|0.9|0.8|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透明">
  <a:themeElements>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经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透明">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5.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6.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7.xml><?xml version="1.0" encoding="utf-8"?>
<a:themeOverride xmlns:a="http://schemas.openxmlformats.org/drawingml/2006/main">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3634</TotalTime>
  <Words>3676</Words>
  <Application>Microsoft Macintosh PowerPoint</Application>
  <PresentationFormat>全屏显示(4:3)</PresentationFormat>
  <Paragraphs>798</Paragraphs>
  <Slides>28</Slides>
  <Notes>25</Notes>
  <HiddenSlides>0</HiddenSlides>
  <MMClips>0</MMClips>
  <ScaleCrop>false</ScaleCrop>
  <HeadingPairs>
    <vt:vector size="6" baseType="variant">
      <vt:variant>
        <vt:lpstr>主题</vt:lpstr>
      </vt:variant>
      <vt:variant>
        <vt:i4>1</vt:i4>
      </vt:variant>
      <vt:variant>
        <vt:lpstr>嵌入的 OLE 服务器</vt:lpstr>
      </vt:variant>
      <vt:variant>
        <vt:i4>1</vt:i4>
      </vt:variant>
      <vt:variant>
        <vt:lpstr>幻灯片标题</vt:lpstr>
      </vt:variant>
      <vt:variant>
        <vt:i4>28</vt:i4>
      </vt:variant>
    </vt:vector>
  </HeadingPairs>
  <TitlesOfParts>
    <vt:vector size="30" baseType="lpstr">
      <vt:lpstr>透明</vt:lpstr>
      <vt:lpstr>公式</vt:lpstr>
      <vt:lpstr>ACIC Automatic Cloud I/O Configurator for HPC Applications</vt:lpstr>
      <vt:lpstr>Background</vt:lpstr>
      <vt:lpstr>HPC in Cloud – pros and cons</vt:lpstr>
      <vt:lpstr>Does I/O Configuration Matter?</vt:lpstr>
      <vt:lpstr>Outline</vt:lpstr>
      <vt:lpstr>PowerPoint 演示文稿</vt:lpstr>
      <vt:lpstr>What Can We Configure?</vt:lpstr>
      <vt:lpstr>What Do Configurations Depend On? </vt:lpstr>
      <vt:lpstr>How to Configure Optimally?</vt:lpstr>
      <vt:lpstr>Our Approach</vt:lpstr>
      <vt:lpstr>Outline</vt:lpstr>
      <vt:lpstr>Overview</vt:lpstr>
      <vt:lpstr>Dimension Reducer</vt:lpstr>
      <vt:lpstr>Parameter Ranks</vt:lpstr>
      <vt:lpstr>Overview</vt:lpstr>
      <vt:lpstr>CART Example</vt:lpstr>
      <vt:lpstr>Overview</vt:lpstr>
      <vt:lpstr>Outline</vt:lpstr>
      <vt:lpstr>Evaluation - Platform</vt:lpstr>
      <vt:lpstr>Evaluation - Applications</vt:lpstr>
      <vt:lpstr>Evaluation - No One Excels All</vt:lpstr>
      <vt:lpstr>Effectiveness of Exec. Time Optimization</vt:lpstr>
      <vt:lpstr>Effectiveness of Total Cost Saving</vt:lpstr>
      <vt:lpstr>Training More Data</vt:lpstr>
      <vt:lpstr>Outline</vt:lpstr>
      <vt:lpstr>Conclusion</vt:lpstr>
      <vt:lpstr>PowerPoint 演示文稿</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liuml07</dc:creator>
  <cp:lastModifiedBy>Mingliang LIU</cp:lastModifiedBy>
  <cp:revision>1446</cp:revision>
  <dcterms:created xsi:type="dcterms:W3CDTF">2013-10-12T09:46:53Z</dcterms:created>
  <dcterms:modified xsi:type="dcterms:W3CDTF">2013-11-20T18:35:53Z</dcterms:modified>
</cp:coreProperties>
</file>