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charts/chart7.xml" ContentType="application/vnd.openxmlformats-officedocument.drawingml.chart+xml"/>
  <Override PartName="/ppt/notesSlides/notesSlide30.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harts/chart6.xml" ContentType="application/vnd.openxmlformats-officedocument.drawingml.chart+xml"/>
  <Override PartName="/ppt/notesSlides/notesSlide31.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39"/>
  </p:notesMasterIdLst>
  <p:sldIdLst>
    <p:sldId id="256" r:id="rId2"/>
    <p:sldId id="369" r:id="rId3"/>
    <p:sldId id="295" r:id="rId4"/>
    <p:sldId id="370" r:id="rId5"/>
    <p:sldId id="388" r:id="rId6"/>
    <p:sldId id="372" r:id="rId7"/>
    <p:sldId id="378" r:id="rId8"/>
    <p:sldId id="332" r:id="rId9"/>
    <p:sldId id="403" r:id="rId10"/>
    <p:sldId id="367" r:id="rId11"/>
    <p:sldId id="404" r:id="rId12"/>
    <p:sldId id="394" r:id="rId13"/>
    <p:sldId id="374" r:id="rId14"/>
    <p:sldId id="416" r:id="rId15"/>
    <p:sldId id="418" r:id="rId16"/>
    <p:sldId id="420" r:id="rId17"/>
    <p:sldId id="423" r:id="rId18"/>
    <p:sldId id="425" r:id="rId19"/>
    <p:sldId id="426" r:id="rId20"/>
    <p:sldId id="427" r:id="rId21"/>
    <p:sldId id="428" r:id="rId22"/>
    <p:sldId id="375" r:id="rId23"/>
    <p:sldId id="406" r:id="rId24"/>
    <p:sldId id="429" r:id="rId25"/>
    <p:sldId id="392" r:id="rId26"/>
    <p:sldId id="399" r:id="rId27"/>
    <p:sldId id="432" r:id="rId28"/>
    <p:sldId id="409" r:id="rId29"/>
    <p:sldId id="431" r:id="rId30"/>
    <p:sldId id="408" r:id="rId31"/>
    <p:sldId id="433" r:id="rId32"/>
    <p:sldId id="383" r:id="rId33"/>
    <p:sldId id="410" r:id="rId34"/>
    <p:sldId id="385" r:id="rId35"/>
    <p:sldId id="323" r:id="rId36"/>
    <p:sldId id="411" r:id="rId37"/>
    <p:sldId id="289" r:id="rId38"/>
  </p:sldIdLst>
  <p:sldSz cx="9144000" cy="5715000" type="screen16x1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268" autoAdjust="0"/>
    <p:restoredTop sz="76357" autoAdjust="0"/>
  </p:normalViewPr>
  <p:slideViewPr>
    <p:cSldViewPr>
      <p:cViewPr varScale="1">
        <p:scale>
          <a:sx n="68" d="100"/>
          <a:sy n="68" d="100"/>
        </p:scale>
        <p:origin x="-1164" y="-90"/>
      </p:cViewPr>
      <p:guideLst>
        <p:guide orient="horz" pos="1800"/>
        <p:guide pos="2880"/>
      </p:guideLst>
    </p:cSldViewPr>
  </p:slideViewPr>
  <p:notesTextViewPr>
    <p:cViewPr>
      <p:scale>
        <a:sx n="100" d="100"/>
        <a:sy n="100" d="100"/>
      </p:scale>
      <p:origin x="0" y="0"/>
    </p:cViewPr>
  </p:notesTextViewPr>
  <p:sorterViewPr>
    <p:cViewPr>
      <p:scale>
        <a:sx n="70" d="100"/>
        <a:sy n="70" d="100"/>
      </p:scale>
      <p:origin x="0" y="63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___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___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___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___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___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___7.xlsx"/></Relationships>
</file>

<file path=ppt/charts/chart1.xml><?xml version="1.0" encoding="utf-8"?>
<c:chartSpace xmlns:c="http://schemas.openxmlformats.org/drawingml/2006/chart" xmlns:a="http://schemas.openxmlformats.org/drawingml/2006/main" xmlns:r="http://schemas.openxmlformats.org/officeDocument/2006/relationships">
  <c:lang val="zh-CN"/>
  <c:chart>
    <c:plotArea>
      <c:layout>
        <c:manualLayout>
          <c:layoutTarget val="inner"/>
          <c:xMode val="edge"/>
          <c:yMode val="edge"/>
          <c:x val="8.3572636176471399E-2"/>
          <c:y val="7.0439102677435861E-2"/>
          <c:w val="0.74440293759322063"/>
          <c:h val="0.80401410065279111"/>
        </c:manualLayout>
      </c:layout>
      <c:lineChart>
        <c:grouping val="standard"/>
        <c:ser>
          <c:idx val="0"/>
          <c:order val="0"/>
          <c:tx>
            <c:strRef>
              <c:f>Sheet1!$B$1</c:f>
              <c:strCache>
                <c:ptCount val="1"/>
                <c:pt idx="0">
                  <c:v>LOCAL</c:v>
                </c:pt>
              </c:strCache>
            </c:strRef>
          </c:tx>
          <c:spPr>
            <a:ln>
              <a:solidFill>
                <a:schemeClr val="accent6">
                  <a:lumMod val="60000"/>
                  <a:lumOff val="40000"/>
                </a:schemeClr>
              </a:solidFill>
            </a:ln>
          </c:spPr>
          <c:marker>
            <c:spPr>
              <a:solidFill>
                <a:schemeClr val="accent6">
                  <a:lumMod val="60000"/>
                  <a:lumOff val="40000"/>
                </a:schemeClr>
              </a:solidFill>
              <a:ln>
                <a:solidFill>
                  <a:schemeClr val="accent6">
                    <a:lumMod val="60000"/>
                    <a:lumOff val="40000"/>
                  </a:schemeClr>
                </a:solidFill>
              </a:ln>
            </c:spPr>
          </c:marker>
          <c:cat>
            <c:numRef>
              <c:f>Sheet1!$A$2:$A$4</c:f>
              <c:numCache>
                <c:formatCode>General</c:formatCode>
                <c:ptCount val="3"/>
                <c:pt idx="0">
                  <c:v>32</c:v>
                </c:pt>
                <c:pt idx="1">
                  <c:v>64</c:v>
                </c:pt>
                <c:pt idx="2">
                  <c:v>128</c:v>
                </c:pt>
              </c:numCache>
            </c:numRef>
          </c:cat>
          <c:val>
            <c:numRef>
              <c:f>Sheet1!$B$2:$B$4</c:f>
              <c:numCache>
                <c:formatCode>General</c:formatCode>
                <c:ptCount val="3"/>
                <c:pt idx="0">
                  <c:v>404.2</c:v>
                </c:pt>
                <c:pt idx="1">
                  <c:v>251.2</c:v>
                </c:pt>
                <c:pt idx="2">
                  <c:v>173.6</c:v>
                </c:pt>
              </c:numCache>
            </c:numRef>
          </c:val>
        </c:ser>
        <c:ser>
          <c:idx val="1"/>
          <c:order val="1"/>
          <c:tx>
            <c:strRef>
              <c:f>Sheet1!$C$1</c:f>
              <c:strCache>
                <c:ptCount val="1"/>
                <c:pt idx="0">
                  <c:v>CLOUD</c:v>
                </c:pt>
              </c:strCache>
            </c:strRef>
          </c:tx>
          <c:cat>
            <c:numRef>
              <c:f>Sheet1!$A$2:$A$4</c:f>
              <c:numCache>
                <c:formatCode>General</c:formatCode>
                <c:ptCount val="3"/>
                <c:pt idx="0">
                  <c:v>32</c:v>
                </c:pt>
                <c:pt idx="1">
                  <c:v>64</c:v>
                </c:pt>
                <c:pt idx="2">
                  <c:v>128</c:v>
                </c:pt>
              </c:numCache>
            </c:numRef>
          </c:cat>
          <c:val>
            <c:numRef>
              <c:f>Sheet1!$C$2:$C$4</c:f>
              <c:numCache>
                <c:formatCode>General</c:formatCode>
                <c:ptCount val="3"/>
                <c:pt idx="0">
                  <c:v>410.11</c:v>
                </c:pt>
                <c:pt idx="1">
                  <c:v>258.10000000000002</c:v>
                </c:pt>
                <c:pt idx="2">
                  <c:v>204.64</c:v>
                </c:pt>
              </c:numCache>
            </c:numRef>
          </c:val>
        </c:ser>
        <c:marker val="1"/>
        <c:axId val="53492736"/>
        <c:axId val="53494528"/>
      </c:lineChart>
      <c:catAx>
        <c:axId val="53492736"/>
        <c:scaling>
          <c:orientation val="minMax"/>
        </c:scaling>
        <c:axPos val="b"/>
        <c:numFmt formatCode="General" sourceLinked="1"/>
        <c:tickLblPos val="nextTo"/>
        <c:txPr>
          <a:bodyPr/>
          <a:lstStyle/>
          <a:p>
            <a:pPr>
              <a:defRPr>
                <a:solidFill>
                  <a:schemeClr val="bg1"/>
                </a:solidFill>
              </a:defRPr>
            </a:pPr>
            <a:endParaRPr lang="zh-CN"/>
          </a:p>
        </c:txPr>
        <c:crossAx val="53494528"/>
        <c:crosses val="autoZero"/>
        <c:auto val="1"/>
        <c:lblAlgn val="ctr"/>
        <c:lblOffset val="100"/>
      </c:catAx>
      <c:valAx>
        <c:axId val="53494528"/>
        <c:scaling>
          <c:orientation val="minMax"/>
        </c:scaling>
        <c:axPos val="l"/>
        <c:majorGridlines/>
        <c:numFmt formatCode="General" sourceLinked="1"/>
        <c:tickLblPos val="nextTo"/>
        <c:txPr>
          <a:bodyPr/>
          <a:lstStyle/>
          <a:p>
            <a:pPr>
              <a:defRPr>
                <a:solidFill>
                  <a:schemeClr val="bg1"/>
                </a:solidFill>
              </a:defRPr>
            </a:pPr>
            <a:endParaRPr lang="zh-CN"/>
          </a:p>
        </c:txPr>
        <c:crossAx val="53492736"/>
        <c:crosses val="autoZero"/>
        <c:crossBetween val="between"/>
      </c:valAx>
    </c:plotArea>
    <c:legend>
      <c:legendPos val="r"/>
      <c:layout/>
      <c:txPr>
        <a:bodyPr/>
        <a:lstStyle/>
        <a:p>
          <a:pPr>
            <a:defRPr>
              <a:solidFill>
                <a:schemeClr val="bg1"/>
              </a:solidFill>
            </a:defRPr>
          </a:pPr>
          <a:endParaRPr lang="zh-CN"/>
        </a:p>
      </c:txPr>
    </c:legend>
    <c:plotVisOnly val="1"/>
    <c:dispBlanksAs val="gap"/>
  </c:chart>
  <c:txPr>
    <a:bodyPr/>
    <a:lstStyle/>
    <a:p>
      <a:pPr>
        <a:defRPr sz="1800"/>
      </a:pPr>
      <a:endParaRPr lang="zh-CN"/>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zh-CN"/>
  <c:chart>
    <c:plotArea>
      <c:layout>
        <c:manualLayout>
          <c:layoutTarget val="inner"/>
          <c:xMode val="edge"/>
          <c:yMode val="edge"/>
          <c:x val="8.3572636176471399E-2"/>
          <c:y val="7.0439102677435861E-2"/>
          <c:w val="0.74440293759322063"/>
          <c:h val="0.80401410065279111"/>
        </c:manualLayout>
      </c:layout>
      <c:lineChart>
        <c:grouping val="standard"/>
        <c:ser>
          <c:idx val="0"/>
          <c:order val="0"/>
          <c:tx>
            <c:strRef>
              <c:f>Sheet1!$B$1</c:f>
              <c:strCache>
                <c:ptCount val="1"/>
                <c:pt idx="0">
                  <c:v>LOCAL</c:v>
                </c:pt>
              </c:strCache>
            </c:strRef>
          </c:tx>
          <c:spPr>
            <a:ln>
              <a:solidFill>
                <a:schemeClr val="accent6">
                  <a:lumMod val="60000"/>
                  <a:lumOff val="40000"/>
                </a:schemeClr>
              </a:solidFill>
            </a:ln>
          </c:spPr>
          <c:marker>
            <c:spPr>
              <a:solidFill>
                <a:schemeClr val="accent6">
                  <a:lumMod val="60000"/>
                  <a:lumOff val="40000"/>
                </a:schemeClr>
              </a:solidFill>
              <a:ln>
                <a:solidFill>
                  <a:schemeClr val="accent6">
                    <a:lumMod val="60000"/>
                    <a:lumOff val="40000"/>
                  </a:schemeClr>
                </a:solidFill>
              </a:ln>
            </c:spPr>
          </c:marker>
          <c:cat>
            <c:numRef>
              <c:f>Sheet1!$A$2:$A$5</c:f>
              <c:numCache>
                <c:formatCode>General</c:formatCode>
                <c:ptCount val="4"/>
                <c:pt idx="0">
                  <c:v>18</c:v>
                </c:pt>
                <c:pt idx="1">
                  <c:v>34</c:v>
                </c:pt>
                <c:pt idx="2">
                  <c:v>66</c:v>
                </c:pt>
                <c:pt idx="3">
                  <c:v>130</c:v>
                </c:pt>
              </c:numCache>
            </c:numRef>
          </c:cat>
          <c:val>
            <c:numRef>
              <c:f>Sheet1!$B$2:$B$5</c:f>
              <c:numCache>
                <c:formatCode>General</c:formatCode>
                <c:ptCount val="4"/>
                <c:pt idx="0">
                  <c:v>395</c:v>
                </c:pt>
                <c:pt idx="1">
                  <c:v>204.2</c:v>
                </c:pt>
                <c:pt idx="2">
                  <c:v>116.14999999999999</c:v>
                </c:pt>
                <c:pt idx="3">
                  <c:v>66</c:v>
                </c:pt>
              </c:numCache>
            </c:numRef>
          </c:val>
        </c:ser>
        <c:ser>
          <c:idx val="1"/>
          <c:order val="1"/>
          <c:tx>
            <c:strRef>
              <c:f>Sheet1!$C$1</c:f>
              <c:strCache>
                <c:ptCount val="1"/>
                <c:pt idx="0">
                  <c:v>CLOUD</c:v>
                </c:pt>
              </c:strCache>
            </c:strRef>
          </c:tx>
          <c:cat>
            <c:numRef>
              <c:f>Sheet1!$A$2:$A$5</c:f>
              <c:numCache>
                <c:formatCode>General</c:formatCode>
                <c:ptCount val="4"/>
                <c:pt idx="0">
                  <c:v>18</c:v>
                </c:pt>
                <c:pt idx="1">
                  <c:v>34</c:v>
                </c:pt>
                <c:pt idx="2">
                  <c:v>66</c:v>
                </c:pt>
                <c:pt idx="3">
                  <c:v>130</c:v>
                </c:pt>
              </c:numCache>
            </c:numRef>
          </c:cat>
          <c:val>
            <c:numRef>
              <c:f>Sheet1!$C$2:$C$5</c:f>
              <c:numCache>
                <c:formatCode>General</c:formatCode>
                <c:ptCount val="4"/>
                <c:pt idx="0">
                  <c:v>440.2</c:v>
                </c:pt>
                <c:pt idx="1">
                  <c:v>257.89999999999992</c:v>
                </c:pt>
                <c:pt idx="2">
                  <c:v>178.9</c:v>
                </c:pt>
                <c:pt idx="3">
                  <c:v>103.3</c:v>
                </c:pt>
              </c:numCache>
            </c:numRef>
          </c:val>
        </c:ser>
        <c:marker val="1"/>
        <c:axId val="53552256"/>
        <c:axId val="53553792"/>
      </c:lineChart>
      <c:catAx>
        <c:axId val="53552256"/>
        <c:scaling>
          <c:orientation val="minMax"/>
        </c:scaling>
        <c:axPos val="b"/>
        <c:numFmt formatCode="General" sourceLinked="1"/>
        <c:tickLblPos val="nextTo"/>
        <c:txPr>
          <a:bodyPr/>
          <a:lstStyle/>
          <a:p>
            <a:pPr>
              <a:defRPr>
                <a:solidFill>
                  <a:schemeClr val="bg1"/>
                </a:solidFill>
              </a:defRPr>
            </a:pPr>
            <a:endParaRPr lang="zh-CN"/>
          </a:p>
        </c:txPr>
        <c:crossAx val="53553792"/>
        <c:crosses val="autoZero"/>
        <c:auto val="1"/>
        <c:lblAlgn val="ctr"/>
        <c:lblOffset val="100"/>
      </c:catAx>
      <c:valAx>
        <c:axId val="53553792"/>
        <c:scaling>
          <c:orientation val="minMax"/>
        </c:scaling>
        <c:axPos val="l"/>
        <c:majorGridlines/>
        <c:numFmt formatCode="General" sourceLinked="1"/>
        <c:tickLblPos val="nextTo"/>
        <c:txPr>
          <a:bodyPr/>
          <a:lstStyle/>
          <a:p>
            <a:pPr>
              <a:defRPr>
                <a:solidFill>
                  <a:schemeClr val="bg1"/>
                </a:solidFill>
              </a:defRPr>
            </a:pPr>
            <a:endParaRPr lang="zh-CN"/>
          </a:p>
        </c:txPr>
        <c:crossAx val="53552256"/>
        <c:crosses val="autoZero"/>
        <c:crossBetween val="between"/>
      </c:valAx>
    </c:plotArea>
    <c:legend>
      <c:legendPos val="r"/>
      <c:layout/>
      <c:txPr>
        <a:bodyPr/>
        <a:lstStyle/>
        <a:p>
          <a:pPr>
            <a:defRPr>
              <a:solidFill>
                <a:schemeClr val="bg1"/>
              </a:solidFill>
            </a:defRPr>
          </a:pPr>
          <a:endParaRPr lang="zh-CN"/>
        </a:p>
      </c:txPr>
    </c:legend>
    <c:plotVisOnly val="1"/>
    <c:dispBlanksAs val="gap"/>
  </c:chart>
  <c:txPr>
    <a:bodyPr/>
    <a:lstStyle/>
    <a:p>
      <a:pPr>
        <a:defRPr sz="1800"/>
      </a:pPr>
      <a:endParaRPr lang="zh-CN"/>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zh-CN"/>
  <c:chart>
    <c:plotArea>
      <c:layout>
        <c:manualLayout>
          <c:layoutTarget val="inner"/>
          <c:xMode val="edge"/>
          <c:yMode val="edge"/>
          <c:x val="8.3572636176471399E-2"/>
          <c:y val="7.0439102677435861E-2"/>
          <c:w val="0.74440293759322063"/>
          <c:h val="0.80401410065279111"/>
        </c:manualLayout>
      </c:layout>
      <c:lineChart>
        <c:grouping val="standard"/>
        <c:ser>
          <c:idx val="0"/>
          <c:order val="0"/>
          <c:tx>
            <c:strRef>
              <c:f>Sheet1!$B$1</c:f>
              <c:strCache>
                <c:ptCount val="1"/>
                <c:pt idx="0">
                  <c:v>LOCAL</c:v>
                </c:pt>
              </c:strCache>
            </c:strRef>
          </c:tx>
          <c:spPr>
            <a:ln>
              <a:solidFill>
                <a:schemeClr val="accent6">
                  <a:lumMod val="60000"/>
                  <a:lumOff val="40000"/>
                </a:schemeClr>
              </a:solidFill>
            </a:ln>
          </c:spPr>
          <c:marker>
            <c:spPr>
              <a:solidFill>
                <a:schemeClr val="accent6">
                  <a:lumMod val="60000"/>
                  <a:lumOff val="40000"/>
                </a:schemeClr>
              </a:solidFill>
              <a:ln>
                <a:solidFill>
                  <a:schemeClr val="accent6">
                    <a:lumMod val="60000"/>
                    <a:lumOff val="40000"/>
                  </a:schemeClr>
                </a:solidFill>
              </a:ln>
            </c:spPr>
          </c:marker>
          <c:cat>
            <c:numRef>
              <c:f>Sheet1!$A$2:$A$5</c:f>
              <c:numCache>
                <c:formatCode>General</c:formatCode>
                <c:ptCount val="4"/>
                <c:pt idx="0">
                  <c:v>16</c:v>
                </c:pt>
                <c:pt idx="1">
                  <c:v>32</c:v>
                </c:pt>
                <c:pt idx="2">
                  <c:v>64</c:v>
                </c:pt>
                <c:pt idx="3">
                  <c:v>128</c:v>
                </c:pt>
              </c:numCache>
            </c:numRef>
          </c:cat>
          <c:val>
            <c:numRef>
              <c:f>Sheet1!$B$2:$B$5</c:f>
              <c:numCache>
                <c:formatCode>General</c:formatCode>
                <c:ptCount val="4"/>
                <c:pt idx="0">
                  <c:v>403.3</c:v>
                </c:pt>
                <c:pt idx="1">
                  <c:v>267.3</c:v>
                </c:pt>
                <c:pt idx="2">
                  <c:v>220.2</c:v>
                </c:pt>
                <c:pt idx="3">
                  <c:v>169.2</c:v>
                </c:pt>
              </c:numCache>
            </c:numRef>
          </c:val>
        </c:ser>
        <c:ser>
          <c:idx val="1"/>
          <c:order val="1"/>
          <c:tx>
            <c:strRef>
              <c:f>Sheet1!$C$1</c:f>
              <c:strCache>
                <c:ptCount val="1"/>
                <c:pt idx="0">
                  <c:v>CLOUD</c:v>
                </c:pt>
              </c:strCache>
            </c:strRef>
          </c:tx>
          <c:cat>
            <c:numRef>
              <c:f>Sheet1!$A$2:$A$5</c:f>
              <c:numCache>
                <c:formatCode>General</c:formatCode>
                <c:ptCount val="4"/>
                <c:pt idx="0">
                  <c:v>16</c:v>
                </c:pt>
                <c:pt idx="1">
                  <c:v>32</c:v>
                </c:pt>
                <c:pt idx="2">
                  <c:v>64</c:v>
                </c:pt>
                <c:pt idx="3">
                  <c:v>128</c:v>
                </c:pt>
              </c:numCache>
            </c:numRef>
          </c:cat>
          <c:val>
            <c:numRef>
              <c:f>Sheet1!$C$2:$C$5</c:f>
              <c:numCache>
                <c:formatCode>General</c:formatCode>
                <c:ptCount val="4"/>
                <c:pt idx="0">
                  <c:v>590.20000000000005</c:v>
                </c:pt>
                <c:pt idx="1">
                  <c:v>701.8</c:v>
                </c:pt>
                <c:pt idx="2">
                  <c:v>864</c:v>
                </c:pt>
                <c:pt idx="3">
                  <c:v>1108</c:v>
                </c:pt>
              </c:numCache>
            </c:numRef>
          </c:val>
        </c:ser>
        <c:marker val="1"/>
        <c:axId val="53754880"/>
        <c:axId val="53760768"/>
      </c:lineChart>
      <c:catAx>
        <c:axId val="53754880"/>
        <c:scaling>
          <c:orientation val="minMax"/>
        </c:scaling>
        <c:axPos val="b"/>
        <c:numFmt formatCode="General" sourceLinked="1"/>
        <c:tickLblPos val="nextTo"/>
        <c:txPr>
          <a:bodyPr/>
          <a:lstStyle/>
          <a:p>
            <a:pPr>
              <a:defRPr>
                <a:solidFill>
                  <a:schemeClr val="bg1"/>
                </a:solidFill>
              </a:defRPr>
            </a:pPr>
            <a:endParaRPr lang="zh-CN"/>
          </a:p>
        </c:txPr>
        <c:crossAx val="53760768"/>
        <c:crosses val="autoZero"/>
        <c:auto val="1"/>
        <c:lblAlgn val="ctr"/>
        <c:lblOffset val="100"/>
      </c:catAx>
      <c:valAx>
        <c:axId val="53760768"/>
        <c:scaling>
          <c:orientation val="minMax"/>
        </c:scaling>
        <c:axPos val="l"/>
        <c:majorGridlines/>
        <c:numFmt formatCode="General" sourceLinked="1"/>
        <c:tickLblPos val="nextTo"/>
        <c:txPr>
          <a:bodyPr/>
          <a:lstStyle/>
          <a:p>
            <a:pPr>
              <a:defRPr>
                <a:solidFill>
                  <a:schemeClr val="bg1"/>
                </a:solidFill>
              </a:defRPr>
            </a:pPr>
            <a:endParaRPr lang="zh-CN"/>
          </a:p>
        </c:txPr>
        <c:crossAx val="53754880"/>
        <c:crosses val="autoZero"/>
        <c:crossBetween val="between"/>
      </c:valAx>
    </c:plotArea>
    <c:legend>
      <c:legendPos val="r"/>
      <c:layout/>
      <c:txPr>
        <a:bodyPr/>
        <a:lstStyle/>
        <a:p>
          <a:pPr>
            <a:defRPr>
              <a:solidFill>
                <a:schemeClr val="bg1"/>
              </a:solidFill>
            </a:defRPr>
          </a:pPr>
          <a:endParaRPr lang="zh-CN"/>
        </a:p>
      </c:txPr>
    </c:legend>
    <c:plotVisOnly val="1"/>
    <c:dispBlanksAs val="gap"/>
  </c:chart>
  <c:txPr>
    <a:bodyPr/>
    <a:lstStyle/>
    <a:p>
      <a:pPr>
        <a:defRPr sz="1800"/>
      </a:pPr>
      <a:endParaRPr lang="zh-CN"/>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zh-CN"/>
  <c:chart>
    <c:autoTitleDeleted val="1"/>
    <c:plotArea>
      <c:layout/>
      <c:barChart>
        <c:barDir val="col"/>
        <c:grouping val="stacked"/>
        <c:ser>
          <c:idx val="0"/>
          <c:order val="0"/>
          <c:tx>
            <c:strRef>
              <c:f>Sheet1!$B$1</c:f>
              <c:strCache>
                <c:ptCount val="1"/>
                <c:pt idx="0">
                  <c:v>Utilization Rate</c:v>
                </c:pt>
              </c:strCache>
            </c:strRef>
          </c:tx>
          <c:spPr>
            <a:solidFill>
              <a:schemeClr val="accent6">
                <a:lumMod val="60000"/>
                <a:lumOff val="40000"/>
              </a:schemeClr>
            </a:solidFill>
          </c:spPr>
          <c:cat>
            <c:strRef>
              <c:f>Sheet1!$A$2:$A$4</c:f>
              <c:strCache>
                <c:ptCount val="3"/>
                <c:pt idx="0">
                  <c:v>GRAPES</c:v>
                </c:pt>
                <c:pt idx="1">
                  <c:v>MPIBLAST</c:v>
                </c:pt>
                <c:pt idx="2">
                  <c:v>POP</c:v>
                </c:pt>
              </c:strCache>
            </c:strRef>
          </c:cat>
          <c:val>
            <c:numRef>
              <c:f>Sheet1!$B$2:$B$4</c:f>
              <c:numCache>
                <c:formatCode>General</c:formatCode>
                <c:ptCount val="3"/>
                <c:pt idx="0">
                  <c:v>26.05</c:v>
                </c:pt>
                <c:pt idx="1">
                  <c:v>19.62</c:v>
                </c:pt>
                <c:pt idx="2">
                  <c:v>4.6899999999999995</c:v>
                </c:pt>
              </c:numCache>
            </c:numRef>
          </c:val>
        </c:ser>
        <c:overlap val="100"/>
        <c:axId val="53964800"/>
        <c:axId val="53966336"/>
      </c:barChart>
      <c:catAx>
        <c:axId val="53964800"/>
        <c:scaling>
          <c:orientation val="minMax"/>
        </c:scaling>
        <c:axPos val="b"/>
        <c:tickLblPos val="nextTo"/>
        <c:txPr>
          <a:bodyPr/>
          <a:lstStyle/>
          <a:p>
            <a:pPr>
              <a:defRPr>
                <a:solidFill>
                  <a:schemeClr val="bg1"/>
                </a:solidFill>
              </a:defRPr>
            </a:pPr>
            <a:endParaRPr lang="zh-CN"/>
          </a:p>
        </c:txPr>
        <c:crossAx val="53966336"/>
        <c:crosses val="autoZero"/>
        <c:auto val="1"/>
        <c:lblAlgn val="ctr"/>
        <c:lblOffset val="100"/>
      </c:catAx>
      <c:valAx>
        <c:axId val="53966336"/>
        <c:scaling>
          <c:orientation val="minMax"/>
          <c:max val="60"/>
          <c:min val="0"/>
        </c:scaling>
        <c:axPos val="l"/>
        <c:majorGridlines/>
        <c:numFmt formatCode="General" sourceLinked="1"/>
        <c:tickLblPos val="nextTo"/>
        <c:txPr>
          <a:bodyPr/>
          <a:lstStyle/>
          <a:p>
            <a:pPr>
              <a:defRPr>
                <a:solidFill>
                  <a:schemeClr val="bg1"/>
                </a:solidFill>
              </a:defRPr>
            </a:pPr>
            <a:endParaRPr lang="zh-CN"/>
          </a:p>
        </c:txPr>
        <c:crossAx val="53964800"/>
        <c:crosses val="autoZero"/>
        <c:crossBetween val="between"/>
        <c:majorUnit val="10"/>
      </c:valAx>
    </c:plotArea>
    <c:legend>
      <c:legendPos val="r"/>
      <c:layout/>
      <c:txPr>
        <a:bodyPr/>
        <a:lstStyle/>
        <a:p>
          <a:pPr>
            <a:defRPr>
              <a:solidFill>
                <a:schemeClr val="bg1"/>
              </a:solidFill>
            </a:defRPr>
          </a:pPr>
          <a:endParaRPr lang="zh-CN"/>
        </a:p>
      </c:txPr>
    </c:legend>
    <c:plotVisOnly val="1"/>
    <c:dispBlanksAs val="gap"/>
  </c:chart>
  <c:txPr>
    <a:bodyPr/>
    <a:lstStyle/>
    <a:p>
      <a:pPr>
        <a:defRPr sz="1800"/>
      </a:pPr>
      <a:endParaRPr lang="zh-CN"/>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barChart>
        <c:barDir val="col"/>
        <c:grouping val="stacked"/>
        <c:ser>
          <c:idx val="0"/>
          <c:order val="0"/>
          <c:tx>
            <c:strRef>
              <c:f>Sheet1!$B$1</c:f>
              <c:strCache>
                <c:ptCount val="1"/>
                <c:pt idx="0">
                  <c:v>Utilization Rate</c:v>
                </c:pt>
              </c:strCache>
            </c:strRef>
          </c:tx>
          <c:spPr>
            <a:solidFill>
              <a:schemeClr val="accent6">
                <a:lumMod val="60000"/>
                <a:lumOff val="40000"/>
              </a:schemeClr>
            </a:solidFill>
          </c:spPr>
          <c:cat>
            <c:strRef>
              <c:f>Sheet1!$A$2:$A$4</c:f>
              <c:strCache>
                <c:ptCount val="3"/>
                <c:pt idx="0">
                  <c:v>GRAPES</c:v>
                </c:pt>
                <c:pt idx="1">
                  <c:v>MPIBLAST</c:v>
                </c:pt>
                <c:pt idx="2">
                  <c:v>POP</c:v>
                </c:pt>
              </c:strCache>
            </c:strRef>
          </c:cat>
          <c:val>
            <c:numRef>
              <c:f>Sheet1!$B$2:$B$4</c:f>
              <c:numCache>
                <c:formatCode>General</c:formatCode>
                <c:ptCount val="3"/>
                <c:pt idx="0">
                  <c:v>26.05</c:v>
                </c:pt>
                <c:pt idx="1">
                  <c:v>19.62</c:v>
                </c:pt>
                <c:pt idx="2">
                  <c:v>4.6899999999999995</c:v>
                </c:pt>
              </c:numCache>
            </c:numRef>
          </c:val>
        </c:ser>
        <c:overlap val="100"/>
        <c:axId val="114445696"/>
        <c:axId val="115176576"/>
      </c:barChart>
      <c:catAx>
        <c:axId val="114445696"/>
        <c:scaling>
          <c:orientation val="minMax"/>
        </c:scaling>
        <c:axPos val="b"/>
        <c:tickLblPos val="nextTo"/>
        <c:txPr>
          <a:bodyPr/>
          <a:lstStyle/>
          <a:p>
            <a:pPr>
              <a:defRPr>
                <a:solidFill>
                  <a:schemeClr val="bg1"/>
                </a:solidFill>
              </a:defRPr>
            </a:pPr>
            <a:endParaRPr lang="zh-CN"/>
          </a:p>
        </c:txPr>
        <c:crossAx val="115176576"/>
        <c:crosses val="autoZero"/>
        <c:auto val="1"/>
        <c:lblAlgn val="ctr"/>
        <c:lblOffset val="100"/>
      </c:catAx>
      <c:valAx>
        <c:axId val="115176576"/>
        <c:scaling>
          <c:orientation val="minMax"/>
          <c:max val="60"/>
          <c:min val="0"/>
        </c:scaling>
        <c:axPos val="l"/>
        <c:majorGridlines/>
        <c:numFmt formatCode="General" sourceLinked="1"/>
        <c:tickLblPos val="nextTo"/>
        <c:txPr>
          <a:bodyPr/>
          <a:lstStyle/>
          <a:p>
            <a:pPr>
              <a:defRPr>
                <a:solidFill>
                  <a:schemeClr val="bg1"/>
                </a:solidFill>
              </a:defRPr>
            </a:pPr>
            <a:endParaRPr lang="zh-CN"/>
          </a:p>
        </c:txPr>
        <c:crossAx val="114445696"/>
        <c:crosses val="autoZero"/>
        <c:crossBetween val="between"/>
        <c:majorUnit val="10"/>
      </c:valAx>
    </c:plotArea>
    <c:legend>
      <c:legendPos val="r"/>
      <c:layout/>
      <c:txPr>
        <a:bodyPr/>
        <a:lstStyle/>
        <a:p>
          <a:pPr>
            <a:defRPr>
              <a:solidFill>
                <a:schemeClr val="bg1"/>
              </a:solidFill>
            </a:defRPr>
          </a:pPr>
          <a:endParaRPr lang="zh-CN"/>
        </a:p>
      </c:txPr>
    </c:legend>
    <c:plotVisOnly val="1"/>
    <c:dispBlanksAs val="gap"/>
  </c:chart>
  <c:txPr>
    <a:bodyPr/>
    <a:lstStyle/>
    <a:p>
      <a:pPr>
        <a:defRPr sz="1800"/>
      </a:pPr>
      <a:endParaRPr lang="zh-CN"/>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zh-CN"/>
  <c:chart>
    <c:plotArea>
      <c:layout/>
      <c:barChart>
        <c:barDir val="col"/>
        <c:grouping val="stacked"/>
        <c:ser>
          <c:idx val="0"/>
          <c:order val="0"/>
          <c:tx>
            <c:strRef>
              <c:f>Sheet1!$B$1</c:f>
              <c:strCache>
                <c:ptCount val="1"/>
                <c:pt idx="0">
                  <c:v>Old utilization rate</c:v>
                </c:pt>
              </c:strCache>
            </c:strRef>
          </c:tx>
          <c:spPr>
            <a:solidFill>
              <a:schemeClr val="accent6">
                <a:lumMod val="60000"/>
                <a:lumOff val="40000"/>
              </a:schemeClr>
            </a:solidFill>
          </c:spPr>
          <c:cat>
            <c:strRef>
              <c:f>Sheet1!$A$2:$A$4</c:f>
              <c:strCache>
                <c:ptCount val="3"/>
                <c:pt idx="0">
                  <c:v>GRAPES</c:v>
                </c:pt>
                <c:pt idx="1">
                  <c:v>MPIBLAST</c:v>
                </c:pt>
                <c:pt idx="2">
                  <c:v>POP</c:v>
                </c:pt>
              </c:strCache>
            </c:strRef>
          </c:cat>
          <c:val>
            <c:numRef>
              <c:f>Sheet1!$B$2:$B$4</c:f>
              <c:numCache>
                <c:formatCode>General</c:formatCode>
                <c:ptCount val="3"/>
                <c:pt idx="0">
                  <c:v>26.05</c:v>
                </c:pt>
                <c:pt idx="1">
                  <c:v>19.62</c:v>
                </c:pt>
                <c:pt idx="2">
                  <c:v>4.6899999999999995</c:v>
                </c:pt>
              </c:numCache>
            </c:numRef>
          </c:val>
        </c:ser>
        <c:ser>
          <c:idx val="1"/>
          <c:order val="1"/>
          <c:tx>
            <c:strRef>
              <c:f>Sheet1!$C$1</c:f>
              <c:strCache>
                <c:ptCount val="1"/>
                <c:pt idx="0">
                  <c:v>Increment for new cloud price</c:v>
                </c:pt>
              </c:strCache>
            </c:strRef>
          </c:tx>
          <c:cat>
            <c:strRef>
              <c:f>Sheet1!$A$2:$A$4</c:f>
              <c:strCache>
                <c:ptCount val="3"/>
                <c:pt idx="0">
                  <c:v>GRAPES</c:v>
                </c:pt>
                <c:pt idx="1">
                  <c:v>MPIBLAST</c:v>
                </c:pt>
                <c:pt idx="2">
                  <c:v>POP</c:v>
                </c:pt>
              </c:strCache>
            </c:strRef>
          </c:cat>
          <c:val>
            <c:numRef>
              <c:f>Sheet1!$C$2:$C$4</c:f>
              <c:numCache>
                <c:formatCode>General</c:formatCode>
                <c:ptCount val="3"/>
                <c:pt idx="0">
                  <c:v>6.01</c:v>
                </c:pt>
                <c:pt idx="1">
                  <c:v>4.5199999999999996</c:v>
                </c:pt>
                <c:pt idx="2">
                  <c:v>1.08</c:v>
                </c:pt>
              </c:numCache>
            </c:numRef>
          </c:val>
        </c:ser>
        <c:overlap val="100"/>
        <c:axId val="54008064"/>
        <c:axId val="54009856"/>
      </c:barChart>
      <c:catAx>
        <c:axId val="54008064"/>
        <c:scaling>
          <c:orientation val="minMax"/>
        </c:scaling>
        <c:axPos val="b"/>
        <c:tickLblPos val="nextTo"/>
        <c:txPr>
          <a:bodyPr/>
          <a:lstStyle/>
          <a:p>
            <a:pPr>
              <a:defRPr>
                <a:solidFill>
                  <a:schemeClr val="bg1"/>
                </a:solidFill>
              </a:defRPr>
            </a:pPr>
            <a:endParaRPr lang="zh-CN"/>
          </a:p>
        </c:txPr>
        <c:crossAx val="54009856"/>
        <c:crosses val="autoZero"/>
        <c:auto val="1"/>
        <c:lblAlgn val="ctr"/>
        <c:lblOffset val="100"/>
      </c:catAx>
      <c:valAx>
        <c:axId val="54009856"/>
        <c:scaling>
          <c:orientation val="minMax"/>
          <c:max val="60"/>
          <c:min val="0"/>
        </c:scaling>
        <c:axPos val="l"/>
        <c:majorGridlines/>
        <c:numFmt formatCode="General" sourceLinked="1"/>
        <c:tickLblPos val="nextTo"/>
        <c:txPr>
          <a:bodyPr/>
          <a:lstStyle/>
          <a:p>
            <a:pPr>
              <a:defRPr>
                <a:solidFill>
                  <a:schemeClr val="bg1"/>
                </a:solidFill>
              </a:defRPr>
            </a:pPr>
            <a:endParaRPr lang="zh-CN"/>
          </a:p>
        </c:txPr>
        <c:crossAx val="54008064"/>
        <c:crosses val="autoZero"/>
        <c:crossBetween val="between"/>
        <c:majorUnit val="10"/>
      </c:valAx>
    </c:plotArea>
    <c:legend>
      <c:legendPos val="r"/>
      <c:layout/>
      <c:txPr>
        <a:bodyPr/>
        <a:lstStyle/>
        <a:p>
          <a:pPr>
            <a:defRPr>
              <a:solidFill>
                <a:schemeClr val="bg1"/>
              </a:solidFill>
            </a:defRPr>
          </a:pPr>
          <a:endParaRPr lang="zh-CN"/>
        </a:p>
      </c:txPr>
    </c:legend>
    <c:plotVisOnly val="1"/>
    <c:dispBlanksAs val="gap"/>
  </c:chart>
  <c:txPr>
    <a:bodyPr/>
    <a:lstStyle/>
    <a:p>
      <a:pPr>
        <a:defRPr sz="1800"/>
      </a:pPr>
      <a:endParaRPr lang="zh-CN"/>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zh-CN"/>
  <c:chart>
    <c:plotArea>
      <c:layout/>
      <c:barChart>
        <c:barDir val="col"/>
        <c:grouping val="stacked"/>
        <c:ser>
          <c:idx val="0"/>
          <c:order val="0"/>
          <c:tx>
            <c:strRef>
              <c:f>Sheet1!$B$1</c:f>
              <c:strCache>
                <c:ptCount val="1"/>
                <c:pt idx="0">
                  <c:v>Old Utilization Rate</c:v>
                </c:pt>
              </c:strCache>
            </c:strRef>
          </c:tx>
          <c:spPr>
            <a:solidFill>
              <a:schemeClr val="accent6">
                <a:lumMod val="60000"/>
                <a:lumOff val="40000"/>
              </a:schemeClr>
            </a:solidFill>
          </c:spPr>
          <c:cat>
            <c:strRef>
              <c:f>Sheet1!$A$2:$A$4</c:f>
              <c:strCache>
                <c:ptCount val="3"/>
                <c:pt idx="0">
                  <c:v>GRAPES</c:v>
                </c:pt>
                <c:pt idx="1">
                  <c:v>MPIBLAST</c:v>
                </c:pt>
                <c:pt idx="2">
                  <c:v>POP</c:v>
                </c:pt>
              </c:strCache>
            </c:strRef>
          </c:cat>
          <c:val>
            <c:numRef>
              <c:f>Sheet1!$B$2:$B$4</c:f>
              <c:numCache>
                <c:formatCode>General</c:formatCode>
                <c:ptCount val="3"/>
                <c:pt idx="0">
                  <c:v>26.05</c:v>
                </c:pt>
                <c:pt idx="1">
                  <c:v>19.62</c:v>
                </c:pt>
                <c:pt idx="2">
                  <c:v>4.6900000000000004</c:v>
                </c:pt>
              </c:numCache>
            </c:numRef>
          </c:val>
        </c:ser>
        <c:ser>
          <c:idx val="1"/>
          <c:order val="1"/>
          <c:tx>
            <c:strRef>
              <c:f>Sheet1!$C$1</c:f>
              <c:strCache>
                <c:ptCount val="1"/>
                <c:pt idx="0">
                  <c:v>Increment for new cloud price</c:v>
                </c:pt>
              </c:strCache>
            </c:strRef>
          </c:tx>
          <c:cat>
            <c:strRef>
              <c:f>Sheet1!$A$2:$A$4</c:f>
              <c:strCache>
                <c:ptCount val="3"/>
                <c:pt idx="0">
                  <c:v>GRAPES</c:v>
                </c:pt>
                <c:pt idx="1">
                  <c:v>MPIBLAST</c:v>
                </c:pt>
                <c:pt idx="2">
                  <c:v>POP</c:v>
                </c:pt>
              </c:strCache>
            </c:strRef>
          </c:cat>
          <c:val>
            <c:numRef>
              <c:f>Sheet1!$C$2:$C$4</c:f>
              <c:numCache>
                <c:formatCode>General</c:formatCode>
                <c:ptCount val="3"/>
                <c:pt idx="0">
                  <c:v>6.01</c:v>
                </c:pt>
                <c:pt idx="1">
                  <c:v>4.5199999999999996</c:v>
                </c:pt>
                <c:pt idx="2">
                  <c:v>1.08</c:v>
                </c:pt>
              </c:numCache>
            </c:numRef>
          </c:val>
        </c:ser>
        <c:ser>
          <c:idx val="2"/>
          <c:order val="2"/>
          <c:tx>
            <c:strRef>
              <c:f>Sheet1!$D$1</c:f>
              <c:strCache>
                <c:ptCount val="1"/>
                <c:pt idx="0">
                  <c:v>Increment for reserved instance discount</c:v>
                </c:pt>
              </c:strCache>
            </c:strRef>
          </c:tx>
          <c:cat>
            <c:strRef>
              <c:f>Sheet1!$A$2:$A$4</c:f>
              <c:strCache>
                <c:ptCount val="3"/>
                <c:pt idx="0">
                  <c:v>GRAPES</c:v>
                </c:pt>
                <c:pt idx="1">
                  <c:v>MPIBLAST</c:v>
                </c:pt>
                <c:pt idx="2">
                  <c:v>POP</c:v>
                </c:pt>
              </c:strCache>
            </c:strRef>
          </c:cat>
          <c:val>
            <c:numRef>
              <c:f>Sheet1!$D$2:$D$4</c:f>
              <c:numCache>
                <c:formatCode>General</c:formatCode>
                <c:ptCount val="3"/>
                <c:pt idx="0">
                  <c:v>24.323</c:v>
                </c:pt>
                <c:pt idx="1">
                  <c:v>18.329999999999998</c:v>
                </c:pt>
                <c:pt idx="2">
                  <c:v>2.85</c:v>
                </c:pt>
              </c:numCache>
            </c:numRef>
          </c:val>
        </c:ser>
        <c:overlap val="100"/>
        <c:axId val="54183424"/>
        <c:axId val="54184960"/>
      </c:barChart>
      <c:catAx>
        <c:axId val="54183424"/>
        <c:scaling>
          <c:orientation val="minMax"/>
        </c:scaling>
        <c:axPos val="b"/>
        <c:tickLblPos val="nextTo"/>
        <c:txPr>
          <a:bodyPr/>
          <a:lstStyle/>
          <a:p>
            <a:pPr>
              <a:defRPr>
                <a:solidFill>
                  <a:schemeClr val="bg1"/>
                </a:solidFill>
              </a:defRPr>
            </a:pPr>
            <a:endParaRPr lang="zh-CN"/>
          </a:p>
        </c:txPr>
        <c:crossAx val="54184960"/>
        <c:crosses val="autoZero"/>
        <c:auto val="1"/>
        <c:lblAlgn val="ctr"/>
        <c:lblOffset val="100"/>
      </c:catAx>
      <c:valAx>
        <c:axId val="54184960"/>
        <c:scaling>
          <c:orientation val="minMax"/>
          <c:max val="60"/>
          <c:min val="0"/>
        </c:scaling>
        <c:axPos val="l"/>
        <c:majorGridlines/>
        <c:numFmt formatCode="General" sourceLinked="1"/>
        <c:tickLblPos val="nextTo"/>
        <c:txPr>
          <a:bodyPr/>
          <a:lstStyle/>
          <a:p>
            <a:pPr>
              <a:defRPr>
                <a:solidFill>
                  <a:schemeClr val="bg1"/>
                </a:solidFill>
              </a:defRPr>
            </a:pPr>
            <a:endParaRPr lang="zh-CN"/>
          </a:p>
        </c:txPr>
        <c:crossAx val="54183424"/>
        <c:crosses val="autoZero"/>
        <c:crossBetween val="between"/>
        <c:majorUnit val="10"/>
      </c:valAx>
    </c:plotArea>
    <c:legend>
      <c:legendPos val="r"/>
      <c:layout/>
      <c:txPr>
        <a:bodyPr/>
        <a:lstStyle/>
        <a:p>
          <a:pPr>
            <a:defRPr>
              <a:solidFill>
                <a:schemeClr val="bg1"/>
              </a:solidFill>
            </a:defRPr>
          </a:pPr>
          <a:endParaRPr lang="zh-CN"/>
        </a:p>
      </c:txPr>
    </c:legend>
    <c:plotVisOnly val="1"/>
    <c:dispBlanksAs val="gap"/>
  </c:chart>
  <c:txPr>
    <a:bodyPr/>
    <a:lstStyle/>
    <a:p>
      <a:pPr>
        <a:defRPr sz="1800"/>
      </a:pPr>
      <a:endParaRPr lang="zh-CN"/>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E7735B-B386-4C7A-B0DE-18C7779214B9}" type="datetimeFigureOut">
              <a:rPr lang="zh-CN" altLang="en-US" smtClean="0"/>
              <a:pPr/>
              <a:t>2011/11/16</a:t>
            </a:fld>
            <a:endParaRPr lang="zh-CN" altLang="en-US"/>
          </a:p>
        </p:txBody>
      </p:sp>
      <p:sp>
        <p:nvSpPr>
          <p:cNvPr id="4" name="幻灯片图像占位符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878BE3-B9C5-4986-9C75-72B3FBF2A291}" type="slidenum">
              <a:rPr lang="zh-CN" altLang="en-US" smtClean="0"/>
              <a:pPr/>
              <a:t>‹#›</a:t>
            </a:fld>
            <a:endParaRPr lang="zh-CN" altLang="en-US"/>
          </a:p>
        </p:txBody>
      </p:sp>
    </p:spTree>
    <p:extLst>
      <p:ext uri="{BB962C8B-B14F-4D97-AF65-F5344CB8AC3E}">
        <p14:creationId xmlns:p14="http://schemas.microsoft.com/office/powerpoint/2010/main" xmlns="" val="2787645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normAutofit/>
          </a:bodyPr>
          <a:lstStyle/>
          <a:p>
            <a:r>
              <a:rPr lang="en-US" altLang="zh-CN" dirty="0" smtClean="0"/>
              <a:t>Good morning, everyone,</a:t>
            </a:r>
            <a:r>
              <a:rPr lang="en-US" altLang="zh-CN" baseline="0" dirty="0" smtClean="0"/>
              <a:t> my report topic is “</a:t>
            </a:r>
            <a:r>
              <a:rPr lang="en-US" altLang="zh-CN" dirty="0" smtClean="0"/>
              <a:t>Cloud Versus In-house Cluster: Evaluating Amazon Cluster Compute Instances</a:t>
            </a:r>
            <a:br>
              <a:rPr lang="en-US" altLang="zh-CN" dirty="0" smtClean="0"/>
            </a:br>
            <a:r>
              <a:rPr lang="en-US" altLang="zh-CN" dirty="0" smtClean="0"/>
              <a:t>for Running MPI Applications” </a:t>
            </a:r>
            <a:endParaRPr lang="zh-CN" altLang="en-US" dirty="0"/>
          </a:p>
        </p:txBody>
      </p:sp>
      <p:sp>
        <p:nvSpPr>
          <p:cNvPr id="4" name="灯片编号占位符 3"/>
          <p:cNvSpPr>
            <a:spLocks noGrp="1"/>
          </p:cNvSpPr>
          <p:nvPr>
            <p:ph type="sldNum" sz="quarter" idx="10"/>
          </p:nvPr>
        </p:nvSpPr>
        <p:spPr/>
        <p:txBody>
          <a:bodyPr/>
          <a:lstStyle/>
          <a:p>
            <a:fld id="{A3878BE3-B9C5-4986-9C75-72B3FBF2A291}"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normAutofit/>
          </a:bodyPr>
          <a:lstStyle/>
          <a:p>
            <a:r>
              <a:rPr lang="en-US" altLang="zh-CN" dirty="0" smtClean="0"/>
              <a:t>MPI-BLAST</a:t>
            </a:r>
            <a:r>
              <a:rPr lang="en-US" altLang="zh-CN" baseline="0" dirty="0" smtClean="0"/>
              <a:t> has some performance gap between cloud and local, can be 30% in 130 core run (2 processes are used to IO). We doubt the gap might be related with the communication to transfer the gene database, but things are mixed with IO, so we are still analyzing the true reason.</a:t>
            </a:r>
            <a:endParaRPr lang="zh-CN" altLang="en-US" dirty="0"/>
          </a:p>
        </p:txBody>
      </p:sp>
      <p:sp>
        <p:nvSpPr>
          <p:cNvPr id="4" name="灯片编号占位符 3"/>
          <p:cNvSpPr>
            <a:spLocks noGrp="1"/>
          </p:cNvSpPr>
          <p:nvPr>
            <p:ph type="sldNum" sz="quarter" idx="10"/>
          </p:nvPr>
        </p:nvSpPr>
        <p:spPr/>
        <p:txBody>
          <a:bodyPr/>
          <a:lstStyle/>
          <a:p>
            <a:fld id="{A3878BE3-B9C5-4986-9C75-72B3FBF2A291}" type="slidenum">
              <a:rPr lang="zh-CN" altLang="en-US" smtClean="0"/>
              <a:pPr/>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normAutofit/>
          </a:bodyPr>
          <a:lstStyle/>
          <a:p>
            <a:r>
              <a:rPr lang="en-US" altLang="zh-CN" dirty="0" smtClean="0"/>
              <a:t>POP can be a good reason for us to reject cloud. You see the figure, with</a:t>
            </a:r>
            <a:r>
              <a:rPr lang="en-US" altLang="zh-CN" baseline="0" dirty="0" smtClean="0"/>
              <a:t> scale increasing, it’s becoming slower and slower. We profiled the program and found most of the time went into </a:t>
            </a:r>
            <a:r>
              <a:rPr lang="en-US" altLang="zh-CN" baseline="0" dirty="0" err="1" smtClean="0"/>
              <a:t>MPI_Allreduce</a:t>
            </a:r>
            <a:r>
              <a:rPr lang="en-US" altLang="zh-CN" baseline="0" dirty="0" smtClean="0"/>
              <a:t>. And from trace result, </a:t>
            </a:r>
            <a:r>
              <a:rPr lang="en-US" altLang="zh-CN" baseline="0" dirty="0" err="1" smtClean="0"/>
              <a:t>MPI_Allreduce</a:t>
            </a:r>
            <a:r>
              <a:rPr lang="en-US" altLang="zh-CN" baseline="0" dirty="0" smtClean="0"/>
              <a:t> on 1 double occupies a great portion of the whole MPI calls. We believe this will be blame for the root cause for not scaling, with respect to the surprisingly high latency in CCI platform. In fact, the IMB </a:t>
            </a:r>
            <a:r>
              <a:rPr lang="en-US" altLang="zh-CN" baseline="0" dirty="0" err="1" smtClean="0"/>
              <a:t>pingpong</a:t>
            </a:r>
            <a:r>
              <a:rPr lang="en-US" altLang="zh-CN" baseline="0" dirty="0" smtClean="0"/>
              <a:t> </a:t>
            </a:r>
            <a:r>
              <a:rPr lang="en-US" altLang="zh-CN" baseline="0" dirty="0" err="1" smtClean="0"/>
              <a:t>pingping</a:t>
            </a:r>
            <a:r>
              <a:rPr lang="en-US" altLang="zh-CN" baseline="0" dirty="0" smtClean="0"/>
              <a:t> result showed latency in Amazon CCI can exceed 50us, while QDR </a:t>
            </a:r>
            <a:r>
              <a:rPr lang="en-US" altLang="zh-CN" baseline="0" dirty="0" err="1" smtClean="0"/>
              <a:t>infiniband</a:t>
            </a:r>
            <a:r>
              <a:rPr lang="en-US" altLang="zh-CN" baseline="0" dirty="0" smtClean="0"/>
              <a:t> costs less than 2us.</a:t>
            </a:r>
            <a:endParaRPr lang="zh-CN" altLang="en-US" dirty="0"/>
          </a:p>
        </p:txBody>
      </p:sp>
      <p:sp>
        <p:nvSpPr>
          <p:cNvPr id="4" name="灯片编号占位符 3"/>
          <p:cNvSpPr>
            <a:spLocks noGrp="1"/>
          </p:cNvSpPr>
          <p:nvPr>
            <p:ph type="sldNum" sz="quarter" idx="10"/>
          </p:nvPr>
        </p:nvSpPr>
        <p:spPr/>
        <p:txBody>
          <a:bodyPr/>
          <a:lstStyle/>
          <a:p>
            <a:fld id="{A3878BE3-B9C5-4986-9C75-72B3FBF2A291}" type="slidenum">
              <a:rPr lang="zh-CN" altLang="en-US" smtClean="0"/>
              <a:pPr/>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normAutofit/>
          </a:bodyPr>
          <a:lstStyle/>
          <a:p>
            <a:r>
              <a:rPr lang="en-US" altLang="zh-CN" dirty="0" smtClean="0"/>
              <a:t>To summary the result, </a:t>
            </a:r>
            <a:r>
              <a:rPr lang="en-US" altLang="zh-CN" baseline="0" dirty="0" smtClean="0"/>
              <a:t>communication is headache problem in cloud. The application with heavy communication and especially large amount of small messages will make things a mess. But for some application like GRAPES and MPI_BLAST, although they are also MPI programs, they would not suffer much from the lag of network. </a:t>
            </a:r>
            <a:r>
              <a:rPr lang="en-US" altLang="zh-CN" baseline="0" dirty="0" smtClean="0"/>
              <a:t>In </a:t>
            </a:r>
            <a:r>
              <a:rPr lang="en-US" altLang="zh-CN" baseline="0" dirty="0" smtClean="0"/>
              <a:t>our tech report </a:t>
            </a:r>
            <a:r>
              <a:rPr lang="en-US" altLang="zh-CN" baseline="0" dirty="0" smtClean="0"/>
              <a:t>you can </a:t>
            </a:r>
            <a:r>
              <a:rPr lang="en-US" altLang="zh-CN" baseline="0" smtClean="0"/>
              <a:t>find similar results </a:t>
            </a:r>
            <a:r>
              <a:rPr lang="en-US" altLang="zh-CN" baseline="0" dirty="0" smtClean="0"/>
              <a:t>for benchmark.</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With the performance result in mind, we now try to show the cost model. Users can follow our way to estimate their possible expenditures and finally decide to fly in cloud or stay local.</a:t>
            </a:r>
          </a:p>
          <a:p>
            <a:endParaRPr lang="en-US" altLang="zh-CN" dirty="0" smtClean="0"/>
          </a:p>
          <a:p>
            <a:endParaRPr lang="en-US" altLang="zh-CN" dirty="0" smtClean="0"/>
          </a:p>
          <a:p>
            <a:r>
              <a:rPr lang="en-US" altLang="zh-CN" dirty="0" smtClean="0"/>
              <a:t>As we mentioned in the paper,</a:t>
            </a:r>
            <a:r>
              <a:rPr lang="en-US" altLang="zh-CN" baseline="0" dirty="0" smtClean="0"/>
              <a:t> communication is weakness of current CCI comparing to local </a:t>
            </a:r>
            <a:r>
              <a:rPr lang="en-US" altLang="zh-CN" baseline="0" dirty="0" err="1" smtClean="0"/>
              <a:t>Infiniband</a:t>
            </a:r>
            <a:r>
              <a:rPr lang="en-US" altLang="zh-CN" baseline="0" dirty="0" smtClean="0"/>
              <a:t>, especially for small messages. However, the computation and memory capacity can meet the requirement of real applications. The CPU and memory bound programs are expected to perform well in cloud.</a:t>
            </a:r>
            <a:endParaRPr lang="zh-CN" altLang="en-US" dirty="0"/>
          </a:p>
        </p:txBody>
      </p:sp>
      <p:sp>
        <p:nvSpPr>
          <p:cNvPr id="4" name="灯片编号占位符 3"/>
          <p:cNvSpPr>
            <a:spLocks noGrp="1"/>
          </p:cNvSpPr>
          <p:nvPr>
            <p:ph type="sldNum" sz="quarter" idx="10"/>
          </p:nvPr>
        </p:nvSpPr>
        <p:spPr/>
        <p:txBody>
          <a:bodyPr/>
          <a:lstStyle/>
          <a:p>
            <a:fld id="{A3878BE3-B9C5-4986-9C75-72B3FBF2A291}" type="slidenum">
              <a:rPr lang="zh-CN" altLang="en-US" smtClean="0"/>
              <a:pPr/>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normAutofit/>
          </a:bodyPr>
          <a:lstStyle/>
          <a:p>
            <a:endParaRPr lang="en-US" altLang="zh-CN" baseline="0" dirty="0" smtClean="0"/>
          </a:p>
          <a:p>
            <a:r>
              <a:rPr lang="en-US" altLang="zh-CN" baseline="0" dirty="0" smtClean="0"/>
              <a:t>Before we go, we should notice the Utilization rate of local cluster. You will not always fully use the local cluster even you are hard working enough, like writing a script with four level of nested loops to try different configurations and torturing the cluster. You will finally stop to review the result and plan what to do in the next step, unless you just want to burn the CPU and accelerate the melt of icebergs. </a:t>
            </a:r>
            <a:endParaRPr lang="en-US" altLang="zh-CN" baseline="0" dirty="0" smtClean="0"/>
          </a:p>
          <a:p>
            <a:endParaRPr lang="en-US" altLang="zh-CN" baseline="0" dirty="0" smtClean="0"/>
          </a:p>
          <a:p>
            <a:r>
              <a:rPr lang="en-US" altLang="zh-CN" baseline="0" dirty="0" smtClean="0"/>
              <a:t>Utilization rate can be defined as t effect divides life local</a:t>
            </a:r>
            <a:endParaRPr lang="en-US" altLang="zh-CN" baseline="0" dirty="0" smtClean="0"/>
          </a:p>
          <a:p>
            <a:endParaRPr lang="en-US" altLang="zh-CN" baseline="0" dirty="0" smtClean="0"/>
          </a:p>
          <a:p>
            <a:r>
              <a:rPr lang="en-US" altLang="zh-CN" baseline="0" dirty="0" smtClean="0"/>
              <a:t>Then for an application A, if we always run application A in both cloud and local, we can deduce the condition for cloud to be more cost effective.</a:t>
            </a:r>
          </a:p>
          <a:p>
            <a:endParaRPr lang="en-US" altLang="zh-CN" baseline="0" dirty="0" smtClean="0"/>
          </a:p>
          <a:p>
            <a:endParaRPr lang="en-US" altLang="zh-CN" baseline="0" dirty="0" smtClean="0"/>
          </a:p>
        </p:txBody>
      </p:sp>
      <p:sp>
        <p:nvSpPr>
          <p:cNvPr id="4" name="灯片编号占位符 3"/>
          <p:cNvSpPr>
            <a:spLocks noGrp="1"/>
          </p:cNvSpPr>
          <p:nvPr>
            <p:ph type="sldNum" sz="quarter" idx="10"/>
          </p:nvPr>
        </p:nvSpPr>
        <p:spPr/>
        <p:txBody>
          <a:bodyPr/>
          <a:lstStyle/>
          <a:p>
            <a:fld id="{A3878BE3-B9C5-4986-9C75-72B3FBF2A291}" type="slidenum">
              <a:rPr lang="zh-CN" altLang="en-US" smtClean="0"/>
              <a:pPr/>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normAutofit/>
          </a:bodyPr>
          <a:lstStyle/>
          <a:p>
            <a:endParaRPr lang="en-US" altLang="zh-CN" baseline="0" dirty="0" smtClean="0"/>
          </a:p>
          <a:p>
            <a:r>
              <a:rPr lang="en-US" altLang="zh-CN" baseline="0" dirty="0" smtClean="0"/>
              <a:t>Before we go, we should notice the Utilization rate of local cluster. You will not always fully use the local cluster even you are hard working enough, like writing a script with four level of nested loops to try different configurations and torturing the cluster. You will finally stop to review the result and plan what to do in the next step, unless you just want to burn the CPU and accelerate the melt of icebergs. </a:t>
            </a:r>
            <a:endParaRPr lang="en-US" altLang="zh-CN" baseline="0" dirty="0" smtClean="0"/>
          </a:p>
          <a:p>
            <a:endParaRPr lang="en-US" altLang="zh-CN" baseline="0" dirty="0" smtClean="0"/>
          </a:p>
          <a:p>
            <a:endParaRPr lang="en-US" altLang="zh-CN" baseline="0" dirty="0" smtClean="0"/>
          </a:p>
          <a:p>
            <a:r>
              <a:rPr lang="en-US" altLang="zh-CN" baseline="0" dirty="0" smtClean="0"/>
              <a:t>Then for an application A, if we always run application A in both cloud and local, we can deduce the condition for cloud to be more cost effective.</a:t>
            </a:r>
          </a:p>
          <a:p>
            <a:endParaRPr lang="en-US" altLang="zh-CN" baseline="0" dirty="0" smtClean="0"/>
          </a:p>
          <a:p>
            <a:endParaRPr lang="en-US" altLang="zh-CN" baseline="0" dirty="0" smtClean="0"/>
          </a:p>
        </p:txBody>
      </p:sp>
      <p:sp>
        <p:nvSpPr>
          <p:cNvPr id="4" name="灯片编号占位符 3"/>
          <p:cNvSpPr>
            <a:spLocks noGrp="1"/>
          </p:cNvSpPr>
          <p:nvPr>
            <p:ph type="sldNum" sz="quarter" idx="10"/>
          </p:nvPr>
        </p:nvSpPr>
        <p:spPr/>
        <p:txBody>
          <a:bodyPr/>
          <a:lstStyle/>
          <a:p>
            <a:fld id="{A3878BE3-B9C5-4986-9C75-72B3FBF2A291}" type="slidenum">
              <a:rPr lang="zh-CN" altLang="en-US" smtClean="0"/>
              <a:pPr/>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normAutofit/>
          </a:bodyPr>
          <a:lstStyle/>
          <a:p>
            <a:endParaRPr lang="en-US" altLang="zh-CN" baseline="0" dirty="0" smtClean="0"/>
          </a:p>
          <a:p>
            <a:r>
              <a:rPr lang="en-US" altLang="zh-CN" baseline="0" dirty="0" smtClean="0"/>
              <a:t>Before we go, we should notice the Utilization rate of local cluster. You will not always fully use the local cluster even you are hard working enough, like writing a script with four level of nested loops to try different configurations and torturing the cluster. You will finally stop to review the result and plan what to do in the next step, unless you just want to burn the CPU and accelerate the melt of icebergs. </a:t>
            </a:r>
          </a:p>
          <a:p>
            <a:endParaRPr lang="en-US" altLang="zh-CN" baseline="0" dirty="0" smtClean="0"/>
          </a:p>
          <a:p>
            <a:r>
              <a:rPr lang="en-US" altLang="zh-CN" baseline="0" dirty="0" smtClean="0"/>
              <a:t>And using utilization rate, we can compare the cost effectiveness of cloud and local.</a:t>
            </a:r>
          </a:p>
          <a:p>
            <a:endParaRPr lang="en-US" altLang="zh-CN" baseline="0" dirty="0" smtClean="0"/>
          </a:p>
          <a:p>
            <a:r>
              <a:rPr lang="en-US" altLang="zh-CN" baseline="0" dirty="0" smtClean="0"/>
              <a:t>Then for an application A, if we always run application A in both cloud and local, we can deduce the condition for cloud to be more cost effective.</a:t>
            </a:r>
          </a:p>
          <a:p>
            <a:endParaRPr lang="en-US" altLang="zh-CN" baseline="0" dirty="0" smtClean="0"/>
          </a:p>
          <a:p>
            <a:endParaRPr lang="en-US" altLang="zh-CN" baseline="0" dirty="0" smtClean="0"/>
          </a:p>
        </p:txBody>
      </p:sp>
      <p:sp>
        <p:nvSpPr>
          <p:cNvPr id="4" name="灯片编号占位符 3"/>
          <p:cNvSpPr>
            <a:spLocks noGrp="1"/>
          </p:cNvSpPr>
          <p:nvPr>
            <p:ph type="sldNum" sz="quarter" idx="10"/>
          </p:nvPr>
        </p:nvSpPr>
        <p:spPr/>
        <p:txBody>
          <a:bodyPr/>
          <a:lstStyle/>
          <a:p>
            <a:fld id="{A3878BE3-B9C5-4986-9C75-72B3FBF2A291}" type="slidenum">
              <a:rPr lang="zh-CN" altLang="en-US" smtClean="0"/>
              <a:pPr/>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normAutofit/>
          </a:bodyPr>
          <a:lstStyle/>
          <a:p>
            <a:endParaRPr lang="en-US" altLang="zh-CN" baseline="0" dirty="0" smtClean="0"/>
          </a:p>
          <a:p>
            <a:r>
              <a:rPr lang="en-US" altLang="zh-CN" baseline="0" dirty="0" smtClean="0"/>
              <a:t>Before we go, we should notice the Utilization rate of local cluster. You will not always fully use the local cluster even you are hard working enough, like writing a script with four level of nested loops to try different configurations and torturing the cluster. You will finally stop to review the result and plan what to do in the next step, unless you just want to burn the CPU and accelerate the melt of icebergs. </a:t>
            </a:r>
          </a:p>
          <a:p>
            <a:endParaRPr lang="en-US" altLang="zh-CN" baseline="0" dirty="0" smtClean="0"/>
          </a:p>
          <a:p>
            <a:r>
              <a:rPr lang="en-US" altLang="zh-CN" baseline="0" dirty="0" smtClean="0"/>
              <a:t>Then for an application A, if we always run application A in both cloud and local, we can deduce the condition for cloud to be more cost effective.</a:t>
            </a:r>
            <a:endParaRPr lang="en-US" altLang="zh-CN" baseline="0" smtClean="0"/>
          </a:p>
          <a:p>
            <a:endParaRPr lang="en-US" altLang="zh-CN" baseline="0" dirty="0" smtClean="0"/>
          </a:p>
          <a:p>
            <a:endParaRPr lang="en-US" altLang="zh-CN" baseline="0" dirty="0" smtClean="0"/>
          </a:p>
        </p:txBody>
      </p:sp>
      <p:sp>
        <p:nvSpPr>
          <p:cNvPr id="4" name="灯片编号占位符 3"/>
          <p:cNvSpPr>
            <a:spLocks noGrp="1"/>
          </p:cNvSpPr>
          <p:nvPr>
            <p:ph type="sldNum" sz="quarter" idx="10"/>
          </p:nvPr>
        </p:nvSpPr>
        <p:spPr/>
        <p:txBody>
          <a:bodyPr/>
          <a:lstStyle/>
          <a:p>
            <a:fld id="{A3878BE3-B9C5-4986-9C75-72B3FBF2A291}" type="slidenum">
              <a:rPr lang="zh-CN" altLang="en-US" smtClean="0"/>
              <a:pPr/>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normAutofit/>
          </a:bodyPr>
          <a:lstStyle/>
          <a:p>
            <a:endParaRPr lang="en-US" altLang="zh-CN" baseline="0" dirty="0" smtClean="0"/>
          </a:p>
          <a:p>
            <a:r>
              <a:rPr lang="en-US" altLang="zh-CN" baseline="0" dirty="0" smtClean="0"/>
              <a:t>Before we go, we should notice the Utilization rate of local cluster. You will not always fully use the local cluster even you are hard working enough, like writing a script with four level of nested loops to try different configurations and torturing the cluster. You will finally stop to review the result and plan what to do in the next step, unless you just want to burn the CPU and accelerate the melt of icebergs. </a:t>
            </a:r>
          </a:p>
          <a:p>
            <a:endParaRPr lang="en-US" altLang="zh-CN" baseline="0" dirty="0" smtClean="0"/>
          </a:p>
          <a:p>
            <a:r>
              <a:rPr lang="en-US" altLang="zh-CN" baseline="0" dirty="0" smtClean="0"/>
              <a:t>Then for an application A, if we always run application A in both cloud and local, we can deduce the condition for cloud to be more cost effective.</a:t>
            </a:r>
            <a:endParaRPr lang="en-US" altLang="zh-CN" baseline="0" smtClean="0"/>
          </a:p>
          <a:p>
            <a:endParaRPr lang="en-US" altLang="zh-CN" baseline="0" dirty="0" smtClean="0"/>
          </a:p>
          <a:p>
            <a:endParaRPr lang="en-US" altLang="zh-CN" baseline="0" dirty="0" smtClean="0"/>
          </a:p>
        </p:txBody>
      </p:sp>
      <p:sp>
        <p:nvSpPr>
          <p:cNvPr id="4" name="灯片编号占位符 3"/>
          <p:cNvSpPr>
            <a:spLocks noGrp="1"/>
          </p:cNvSpPr>
          <p:nvPr>
            <p:ph type="sldNum" sz="quarter" idx="10"/>
          </p:nvPr>
        </p:nvSpPr>
        <p:spPr/>
        <p:txBody>
          <a:bodyPr/>
          <a:lstStyle/>
          <a:p>
            <a:fld id="{A3878BE3-B9C5-4986-9C75-72B3FBF2A291}" type="slidenum">
              <a:rPr lang="zh-CN" altLang="en-US" smtClean="0"/>
              <a:pPr/>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normAutofit/>
          </a:bodyPr>
          <a:lstStyle/>
          <a:p>
            <a:endParaRPr lang="en-US" altLang="zh-CN" baseline="0" dirty="0" smtClean="0"/>
          </a:p>
          <a:p>
            <a:r>
              <a:rPr lang="en-US" altLang="zh-CN" baseline="0" dirty="0" smtClean="0"/>
              <a:t>Before we go, we should notice the Utilization rate of local cluster. You will not always fully use the local cluster even you are hard working enough, like writing a script with four level of nested loops to try different configurations and torturing the cluster. You will finally stop to review the result and plan what to do in the next step, unless you just want to burn the CPU and accelerate the melt of icebergs. </a:t>
            </a:r>
          </a:p>
          <a:p>
            <a:endParaRPr lang="en-US" altLang="zh-CN" baseline="0" dirty="0" smtClean="0"/>
          </a:p>
          <a:p>
            <a:r>
              <a:rPr lang="en-US" altLang="zh-CN" baseline="0" dirty="0" smtClean="0"/>
              <a:t>Then for an application A, if we always run application A in both cloud and local, we can deduce the condition for cloud to be more cost effective.</a:t>
            </a:r>
            <a:endParaRPr lang="en-US" altLang="zh-CN" baseline="0" smtClean="0"/>
          </a:p>
          <a:p>
            <a:endParaRPr lang="en-US" altLang="zh-CN" baseline="0" dirty="0" smtClean="0"/>
          </a:p>
          <a:p>
            <a:endParaRPr lang="en-US" altLang="zh-CN" baseline="0" dirty="0" smtClean="0"/>
          </a:p>
        </p:txBody>
      </p:sp>
      <p:sp>
        <p:nvSpPr>
          <p:cNvPr id="4" name="灯片编号占位符 3"/>
          <p:cNvSpPr>
            <a:spLocks noGrp="1"/>
          </p:cNvSpPr>
          <p:nvPr>
            <p:ph type="sldNum" sz="quarter" idx="10"/>
          </p:nvPr>
        </p:nvSpPr>
        <p:spPr/>
        <p:txBody>
          <a:bodyPr/>
          <a:lstStyle/>
          <a:p>
            <a:fld id="{A3878BE3-B9C5-4986-9C75-72B3FBF2A291}" type="slidenum">
              <a:rPr lang="zh-CN" altLang="en-US" smtClean="0"/>
              <a:pPr/>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normAutofit/>
          </a:bodyPr>
          <a:lstStyle/>
          <a:p>
            <a:endParaRPr lang="en-US" altLang="zh-CN" baseline="0" dirty="0" smtClean="0"/>
          </a:p>
          <a:p>
            <a:r>
              <a:rPr lang="en-US" altLang="zh-CN" baseline="0" dirty="0" smtClean="0"/>
              <a:t>Before we go, we should notice the Utilization rate of local cluster. You will not always fully use the local cluster even you are hard working enough, like writing a script with four level of nested loops to try different configurations and torturing the cluster. You will finally stop to review the result and plan what to do in the next step, unless you just want to burn the CPU and accelerate the melt of icebergs. </a:t>
            </a:r>
          </a:p>
          <a:p>
            <a:endParaRPr lang="en-US" altLang="zh-CN" baseline="0" dirty="0" smtClean="0"/>
          </a:p>
          <a:p>
            <a:r>
              <a:rPr lang="en-US" altLang="zh-CN" baseline="0" dirty="0" smtClean="0"/>
              <a:t>Then for an application A, if we always run application A in both cloud and local, we can deduce the condition for cloud to be more cost effective.</a:t>
            </a:r>
            <a:endParaRPr lang="en-US" altLang="zh-CN" baseline="0" smtClean="0"/>
          </a:p>
          <a:p>
            <a:endParaRPr lang="en-US" altLang="zh-CN" baseline="0" dirty="0" smtClean="0"/>
          </a:p>
          <a:p>
            <a:endParaRPr lang="en-US" altLang="zh-CN" baseline="0" dirty="0" smtClean="0"/>
          </a:p>
        </p:txBody>
      </p:sp>
      <p:sp>
        <p:nvSpPr>
          <p:cNvPr id="4" name="灯片编号占位符 3"/>
          <p:cNvSpPr>
            <a:spLocks noGrp="1"/>
          </p:cNvSpPr>
          <p:nvPr>
            <p:ph type="sldNum" sz="quarter" idx="10"/>
          </p:nvPr>
        </p:nvSpPr>
        <p:spPr/>
        <p:txBody>
          <a:bodyPr/>
          <a:lstStyle/>
          <a:p>
            <a:fld id="{A3878BE3-B9C5-4986-9C75-72B3FBF2A291}" type="slidenum">
              <a:rPr lang="zh-CN" altLang="en-US" smtClean="0"/>
              <a:pPr/>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normAutofit/>
          </a:bodyPr>
          <a:lstStyle/>
          <a:p>
            <a:r>
              <a:rPr lang="en-US" altLang="zh-CN" dirty="0" smtClean="0"/>
              <a:t>99% like, and 99% don’t know why</a:t>
            </a:r>
          </a:p>
          <a:p>
            <a:endParaRPr lang="en-US" altLang="zh-CN" dirty="0" smtClean="0"/>
          </a:p>
          <a:p>
            <a:r>
              <a:rPr lang="en-US" altLang="zh-CN" dirty="0" smtClean="0"/>
              <a:t>What</a:t>
            </a:r>
            <a:r>
              <a:rPr lang="en-US" altLang="zh-CN" baseline="0" dirty="0" smtClean="0"/>
              <a:t> is the situation in HPC? the loosely coupled users have been captured by cloud’s magic</a:t>
            </a:r>
          </a:p>
          <a:p>
            <a:endParaRPr lang="en-US" altLang="zh-CN" baseline="0" dirty="0" smtClean="0"/>
          </a:p>
          <a:p>
            <a:r>
              <a:rPr lang="en-US" altLang="zh-CN" baseline="0" dirty="0" smtClean="0"/>
              <a:t>But a majority of our </a:t>
            </a:r>
            <a:r>
              <a:rPr lang="en-US" altLang="zh-CN" baseline="0" dirty="0" smtClean="0"/>
              <a:t>users, </a:t>
            </a:r>
            <a:r>
              <a:rPr lang="en-US" altLang="zh-CN" baseline="0" dirty="0" smtClean="0"/>
              <a:t>the tightly coupled program users, especially MPI program users, keep a conscious mind on cloud. The concern to performance makes them sensitive and clever, since large scale runs in cloud with low performance will bring them shockingly long bills in the end of month. Previous evaluations to public cloud almost refused the embrace of 99</a:t>
            </a:r>
            <a:r>
              <a:rPr lang="en-US" altLang="zh-CN" baseline="0" dirty="0" smtClean="0"/>
              <a:t>%</a:t>
            </a:r>
            <a:endParaRPr lang="en-US" altLang="zh-CN" dirty="0" smtClean="0"/>
          </a:p>
        </p:txBody>
      </p:sp>
      <p:sp>
        <p:nvSpPr>
          <p:cNvPr id="4" name="灯片编号占位符 3"/>
          <p:cNvSpPr>
            <a:spLocks noGrp="1"/>
          </p:cNvSpPr>
          <p:nvPr>
            <p:ph type="sldNum" sz="quarter" idx="10"/>
          </p:nvPr>
        </p:nvSpPr>
        <p:spPr/>
        <p:txBody>
          <a:bodyPr/>
          <a:lstStyle/>
          <a:p>
            <a:fld id="{A3878BE3-B9C5-4986-9C75-72B3FBF2A291}" type="slidenum">
              <a:rPr lang="zh-CN" altLang="en-US" smtClean="0"/>
              <a:pPr/>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normAutofit/>
          </a:bodyPr>
          <a:lstStyle/>
          <a:p>
            <a:endParaRPr lang="en-US" altLang="zh-CN" baseline="0" dirty="0" smtClean="0"/>
          </a:p>
          <a:p>
            <a:r>
              <a:rPr lang="en-US" altLang="zh-CN" baseline="0" dirty="0" smtClean="0"/>
              <a:t>Before we go, we should notice the Utilization rate of local cluster. You will not always fully use the local cluster even you are hard working enough, like writing a script with four level of nested loops to try different configurations and torturing the cluster. You will finally stop to review the result and plan what to do in the next step, unless you just want to burn the CPU and accelerate the melt of icebergs. </a:t>
            </a:r>
          </a:p>
          <a:p>
            <a:endParaRPr lang="en-US" altLang="zh-CN" baseline="0" dirty="0" smtClean="0"/>
          </a:p>
          <a:p>
            <a:r>
              <a:rPr lang="en-US" altLang="zh-CN" baseline="0" dirty="0" smtClean="0"/>
              <a:t>Then for an application A, if we always run application A in both cloud and local, we can deduce the condition for cloud to be more cost effective.</a:t>
            </a:r>
            <a:endParaRPr lang="en-US" altLang="zh-CN" baseline="0" smtClean="0"/>
          </a:p>
          <a:p>
            <a:endParaRPr lang="en-US" altLang="zh-CN" baseline="0" dirty="0" smtClean="0"/>
          </a:p>
          <a:p>
            <a:endParaRPr lang="en-US" altLang="zh-CN" baseline="0" dirty="0" smtClean="0"/>
          </a:p>
        </p:txBody>
      </p:sp>
      <p:sp>
        <p:nvSpPr>
          <p:cNvPr id="4" name="灯片编号占位符 3"/>
          <p:cNvSpPr>
            <a:spLocks noGrp="1"/>
          </p:cNvSpPr>
          <p:nvPr>
            <p:ph type="sldNum" sz="quarter" idx="10"/>
          </p:nvPr>
        </p:nvSpPr>
        <p:spPr/>
        <p:txBody>
          <a:bodyPr/>
          <a:lstStyle/>
          <a:p>
            <a:fld id="{A3878BE3-B9C5-4986-9C75-72B3FBF2A291}" type="slidenum">
              <a:rPr lang="zh-CN" altLang="en-US" smtClean="0"/>
              <a:pPr/>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normAutofit/>
          </a:bodyPr>
          <a:lstStyle/>
          <a:p>
            <a:endParaRPr lang="en-US" altLang="zh-CN" baseline="0" dirty="0" smtClean="0"/>
          </a:p>
          <a:p>
            <a:r>
              <a:rPr lang="en-US" altLang="zh-CN" baseline="0" dirty="0" smtClean="0"/>
              <a:t>Before we go, we should notice the Utilization rate of local cluster. You will not always fully use the local cluster even you are hard working enough, like writing a script with four level of nested loops to try different configurations and torturing the cluster. You will finally stop to review the result and plan what to do in the next step, unless you just want to burn the CPU and accelerate the melt of icebergs. </a:t>
            </a:r>
            <a:endParaRPr lang="en-US" altLang="zh-CN" baseline="0" dirty="0" smtClean="0"/>
          </a:p>
          <a:p>
            <a:endParaRPr lang="en-US" altLang="zh-CN" baseline="0" dirty="0" smtClean="0"/>
          </a:p>
          <a:p>
            <a:endParaRPr lang="en-US" altLang="zh-CN" baseline="0" dirty="0" smtClean="0"/>
          </a:p>
          <a:p>
            <a:endParaRPr lang="en-US" altLang="zh-CN" baseline="0" dirty="0" smtClean="0"/>
          </a:p>
          <a:p>
            <a:endParaRPr lang="en-US" altLang="zh-CN" baseline="0" dirty="0" smtClean="0"/>
          </a:p>
          <a:p>
            <a:r>
              <a:rPr lang="en-US" altLang="zh-CN" baseline="0" dirty="0" smtClean="0"/>
              <a:t>Then for an application A, if we always run application A in both cloud and local, we can deduce the condition for cloud to be more cost effective.</a:t>
            </a:r>
          </a:p>
          <a:p>
            <a:endParaRPr lang="en-US" altLang="zh-CN" baseline="0" dirty="0" smtClean="0"/>
          </a:p>
          <a:p>
            <a:endParaRPr lang="en-US" altLang="zh-CN" baseline="0" dirty="0" smtClean="0"/>
          </a:p>
        </p:txBody>
      </p:sp>
      <p:sp>
        <p:nvSpPr>
          <p:cNvPr id="4" name="灯片编号占位符 3"/>
          <p:cNvSpPr>
            <a:spLocks noGrp="1"/>
          </p:cNvSpPr>
          <p:nvPr>
            <p:ph type="sldNum" sz="quarter" idx="10"/>
          </p:nvPr>
        </p:nvSpPr>
        <p:spPr/>
        <p:txBody>
          <a:bodyPr/>
          <a:lstStyle/>
          <a:p>
            <a:fld id="{A3878BE3-B9C5-4986-9C75-72B3FBF2A291}" type="slidenum">
              <a:rPr lang="zh-CN" altLang="en-US" smtClean="0"/>
              <a:pPr/>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normAutofit/>
          </a:bodyPr>
          <a:lstStyle/>
          <a:p>
            <a:r>
              <a:rPr lang="en-US" altLang="zh-CN" dirty="0" smtClean="0"/>
              <a:t>Here</a:t>
            </a:r>
            <a:r>
              <a:rPr lang="en-US" altLang="zh-CN" baseline="0" dirty="0" smtClean="0"/>
              <a:t> are our expense for the 16-node local cluster. The amount is transformed from Chinese currency. Life local here we assume is 3 years, this is a common period appeared in some other evaluation work.</a:t>
            </a:r>
            <a:endParaRPr lang="zh-CN" altLang="en-US" dirty="0"/>
          </a:p>
        </p:txBody>
      </p:sp>
      <p:sp>
        <p:nvSpPr>
          <p:cNvPr id="4" name="灯片编号占位符 3"/>
          <p:cNvSpPr>
            <a:spLocks noGrp="1"/>
          </p:cNvSpPr>
          <p:nvPr>
            <p:ph type="sldNum" sz="quarter" idx="10"/>
          </p:nvPr>
        </p:nvSpPr>
        <p:spPr/>
        <p:txBody>
          <a:bodyPr/>
          <a:lstStyle/>
          <a:p>
            <a:fld id="{A3878BE3-B9C5-4986-9C75-72B3FBF2A291}" type="slidenum">
              <a:rPr lang="zh-CN" altLang="en-US" smtClean="0"/>
              <a:pPr/>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The</a:t>
            </a:r>
            <a:r>
              <a:rPr lang="en-US" altLang="zh-CN" baseline="0" dirty="0" smtClean="0"/>
              <a:t> result is present in the figure. We select 128 core run time as </a:t>
            </a:r>
            <a:r>
              <a:rPr lang="en-US" altLang="zh-CN" baseline="0" dirty="0" err="1" smtClean="0"/>
              <a:t>Tlocal</a:t>
            </a:r>
            <a:r>
              <a:rPr lang="en-US" altLang="zh-CN" baseline="0" dirty="0" smtClean="0"/>
              <a:t> and T cloud</a:t>
            </a:r>
            <a:endParaRPr lang="zh-CN" altLang="en-US" dirty="0"/>
          </a:p>
        </p:txBody>
      </p:sp>
      <p:sp>
        <p:nvSpPr>
          <p:cNvPr id="4" name="灯片编号占位符 3"/>
          <p:cNvSpPr>
            <a:spLocks noGrp="1"/>
          </p:cNvSpPr>
          <p:nvPr>
            <p:ph type="sldNum" sz="quarter" idx="10"/>
          </p:nvPr>
        </p:nvSpPr>
        <p:spPr/>
        <p:txBody>
          <a:bodyPr/>
          <a:lstStyle/>
          <a:p>
            <a:fld id="{A3878BE3-B9C5-4986-9C75-72B3FBF2A291}" type="slidenum">
              <a:rPr lang="zh-CN" altLang="en-US" smtClean="0"/>
              <a:pPr/>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For</a:t>
            </a:r>
            <a:r>
              <a:rPr lang="en-US" altLang="zh-CN" baseline="0" dirty="0" smtClean="0"/>
              <a:t> production level users, this is not enough. They will post more heavy run. But for developers and researchers who would like to observe scalability or to debug, this can be quite enough.</a:t>
            </a:r>
            <a:endParaRPr lang="zh-CN" altLang="en-US" dirty="0"/>
          </a:p>
        </p:txBody>
      </p:sp>
      <p:sp>
        <p:nvSpPr>
          <p:cNvPr id="4" name="灯片编号占位符 3"/>
          <p:cNvSpPr>
            <a:spLocks noGrp="1"/>
          </p:cNvSpPr>
          <p:nvPr>
            <p:ph type="sldNum" sz="quarter" idx="10"/>
          </p:nvPr>
        </p:nvSpPr>
        <p:spPr/>
        <p:txBody>
          <a:bodyPr/>
          <a:lstStyle/>
          <a:p>
            <a:fld id="{A3878BE3-B9C5-4986-9C75-72B3FBF2A291}" type="slidenum">
              <a:rPr lang="zh-CN" altLang="en-US" smtClean="0"/>
              <a:pPr/>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normAutofit/>
          </a:bodyPr>
          <a:lstStyle/>
          <a:p>
            <a:r>
              <a:rPr lang="en-US" altLang="zh-CN" dirty="0" smtClean="0"/>
              <a:t>But</a:t>
            </a:r>
            <a:r>
              <a:rPr lang="en-US" altLang="zh-CN" baseline="0" dirty="0" smtClean="0"/>
              <a:t> the magic of cloud is not completely expressed. The previous evaluation has biased toward local cluster.</a:t>
            </a:r>
          </a:p>
          <a:p>
            <a:endParaRPr lang="en-US" altLang="zh-CN" baseline="0" dirty="0" smtClean="0"/>
          </a:p>
          <a:p>
            <a:r>
              <a:rPr lang="en-US" altLang="zh-CN" baseline="0" dirty="0" smtClean="0"/>
              <a:t>You see, can you be accessible to local cluster every second in three years? Never, failures, maintenance, holidays, and so on keep you away from your local cluster. This can reduce the utilization rate, in a non-deterministic fashion and it’s hard to predict.</a:t>
            </a:r>
          </a:p>
          <a:p>
            <a:endParaRPr lang="en-US" altLang="zh-CN" baseline="0" dirty="0" smtClean="0"/>
          </a:p>
          <a:p>
            <a:r>
              <a:rPr lang="en-US" altLang="zh-CN" baseline="0" dirty="0" smtClean="0"/>
              <a:t>Besides, labor cost can be also huge expenditure. Unless you are both user and administrator like us, you will have to pay someone to manage your cluster. The cost is depend on different location and district, and effectiveness of administrators also play an important role in utilization rate. When they answer you “OK </a:t>
            </a:r>
            <a:r>
              <a:rPr lang="en-US" altLang="zh-CN" baseline="0" dirty="0" err="1" smtClean="0"/>
              <a:t>OK</a:t>
            </a:r>
            <a:r>
              <a:rPr lang="en-US" altLang="zh-CN" baseline="0" dirty="0" smtClean="0"/>
              <a:t> I will deal with it later”, perhaps the word “later” takes you one week or more away. That’s frustrating.</a:t>
            </a:r>
          </a:p>
          <a:p>
            <a:endParaRPr lang="en-US" altLang="zh-CN" baseline="0" dirty="0" smtClean="0"/>
          </a:p>
          <a:p>
            <a:r>
              <a:rPr lang="en-US" altLang="zh-CN" baseline="0" dirty="0" smtClean="0"/>
              <a:t>And if we look into the cloud, we will find these are not your burdens. In addition, to attractive you to use their service, provider could reduce old service fee when publishing new services. This happens to be true for CCI yesterday. The Amazon has announced its new CCI platform, and decreased the fee for old CCI from $1.6 to $1.3. </a:t>
            </a:r>
          </a:p>
          <a:p>
            <a:endParaRPr lang="en-US" altLang="zh-CN" baseline="0" dirty="0" smtClean="0"/>
          </a:p>
          <a:p>
            <a:r>
              <a:rPr lang="en-US" altLang="zh-CN" baseline="0" dirty="0" smtClean="0"/>
              <a:t>In addition, provider will give discount to long term users if they would like come to reserved instances. For this kind of instances, you will be charged a first pay, then the rate per hour per instance will be greatly reduced. </a:t>
            </a:r>
          </a:p>
          <a:p>
            <a:endParaRPr lang="en-US" altLang="zh-CN" baseline="0" dirty="0" smtClean="0"/>
          </a:p>
          <a:p>
            <a:r>
              <a:rPr lang="en-US" altLang="zh-CN" baseline="0" dirty="0" smtClean="0"/>
              <a:t>Let’s first view the effect of reduced price. This is temp content added just yesterday. Then we will end cost discussion with reserved instances.</a:t>
            </a:r>
            <a:endParaRPr lang="zh-CN" altLang="en-US" dirty="0"/>
          </a:p>
        </p:txBody>
      </p:sp>
      <p:sp>
        <p:nvSpPr>
          <p:cNvPr id="4" name="灯片编号占位符 3"/>
          <p:cNvSpPr>
            <a:spLocks noGrp="1"/>
          </p:cNvSpPr>
          <p:nvPr>
            <p:ph type="sldNum" sz="quarter" idx="10"/>
          </p:nvPr>
        </p:nvSpPr>
        <p:spPr/>
        <p:txBody>
          <a:bodyPr/>
          <a:lstStyle/>
          <a:p>
            <a:fld id="{A3878BE3-B9C5-4986-9C75-72B3FBF2A291}" type="slidenum">
              <a:rPr lang="zh-CN" altLang="en-US" smtClean="0"/>
              <a:pPr/>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Let’s first view the effect of the brought down price. The</a:t>
            </a:r>
            <a:r>
              <a:rPr lang="en-US" altLang="zh-CN" baseline="0" dirty="0" smtClean="0"/>
              <a:t> increment of threshold utilization rate this time has exceeded 30% for GRAPES, and about 25% for MPI-BLAST.</a:t>
            </a:r>
            <a:endParaRPr lang="zh-CN" altLang="en-US" dirty="0"/>
          </a:p>
        </p:txBody>
      </p:sp>
      <p:sp>
        <p:nvSpPr>
          <p:cNvPr id="4" name="灯片编号占位符 3"/>
          <p:cNvSpPr>
            <a:spLocks noGrp="1"/>
          </p:cNvSpPr>
          <p:nvPr>
            <p:ph type="sldNum" sz="quarter" idx="10"/>
          </p:nvPr>
        </p:nvSpPr>
        <p:spPr/>
        <p:txBody>
          <a:bodyPr/>
          <a:lstStyle/>
          <a:p>
            <a:fld id="{A3878BE3-B9C5-4986-9C75-72B3FBF2A291}" type="slidenum">
              <a:rPr lang="zh-CN" altLang="en-US" smtClean="0"/>
              <a:pPr/>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The inequality for cost effectiveness should be revised</a:t>
            </a:r>
            <a:endParaRPr lang="zh-CN" altLang="en-US" dirty="0"/>
          </a:p>
        </p:txBody>
      </p:sp>
      <p:sp>
        <p:nvSpPr>
          <p:cNvPr id="4" name="灯片编号占位符 3"/>
          <p:cNvSpPr>
            <a:spLocks noGrp="1"/>
          </p:cNvSpPr>
          <p:nvPr>
            <p:ph type="sldNum" sz="quarter" idx="10"/>
          </p:nvPr>
        </p:nvSpPr>
        <p:spPr/>
        <p:txBody>
          <a:bodyPr/>
          <a:lstStyle/>
          <a:p>
            <a:fld id="{A3878BE3-B9C5-4986-9C75-72B3FBF2A291}" type="slidenum">
              <a:rPr lang="zh-CN" altLang="en-US" smtClean="0"/>
              <a:pPr/>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A3878BE3-B9C5-4986-9C75-72B3FBF2A291}" type="slidenum">
              <a:rPr lang="zh-CN" altLang="en-US" smtClean="0"/>
              <a:pPr/>
              <a:t>29</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If</a:t>
            </a:r>
            <a:r>
              <a:rPr lang="en-US" altLang="zh-CN" baseline="0" dirty="0" smtClean="0"/>
              <a:t> we use reserved instances for comparison, the threshold utilization rate for GRAPES has been nearly 60%. This is quite impressive number worth you noticing. But in the same time POP still stays a very low threshold utilization rate with less than 10%. So we believe for GRAPES like CPU/memory bounded programs, it can be good choices in cloud, and for POP the heavy communication programs, unless cloud provider becomes </a:t>
            </a:r>
            <a:r>
              <a:rPr lang="en-AU" sz="1200" b="0" i="0" kern="1200" dirty="0" smtClean="0">
                <a:solidFill>
                  <a:schemeClr val="tx1"/>
                </a:solidFill>
                <a:latin typeface="+mn-lt"/>
                <a:ea typeface="+mn-ea"/>
                <a:cs typeface="+mn-cs"/>
              </a:rPr>
              <a:t>philanthropic or optimizes the</a:t>
            </a:r>
            <a:r>
              <a:rPr lang="en-AU" sz="1200" b="0" i="0" kern="1200" baseline="0" dirty="0" smtClean="0">
                <a:solidFill>
                  <a:schemeClr val="tx1"/>
                </a:solidFill>
                <a:latin typeface="+mn-lt"/>
                <a:ea typeface="+mn-ea"/>
                <a:cs typeface="+mn-cs"/>
              </a:rPr>
              <a:t> communication in great depth</a:t>
            </a:r>
            <a:r>
              <a:rPr lang="en-AU" sz="1200" b="0" i="0" kern="1200" dirty="0" smtClean="0">
                <a:solidFill>
                  <a:schemeClr val="tx1"/>
                </a:solidFill>
                <a:latin typeface="+mn-lt"/>
                <a:ea typeface="+mn-ea"/>
                <a:cs typeface="+mn-cs"/>
              </a:rPr>
              <a:t>, it</a:t>
            </a:r>
            <a:r>
              <a:rPr lang="en-AU" sz="1200" b="0" i="0" kern="1200" baseline="0" dirty="0" smtClean="0">
                <a:solidFill>
                  <a:schemeClr val="tx1"/>
                </a:solidFill>
                <a:latin typeface="+mn-lt"/>
                <a:ea typeface="+mn-ea"/>
                <a:cs typeface="+mn-cs"/>
              </a:rPr>
              <a:t> is not attractive to deploy POP in cloud and run.</a:t>
            </a:r>
            <a:endParaRPr lang="zh-CN" altLang="en-US" dirty="0"/>
          </a:p>
        </p:txBody>
      </p:sp>
      <p:sp>
        <p:nvSpPr>
          <p:cNvPr id="4" name="灯片编号占位符 3"/>
          <p:cNvSpPr>
            <a:spLocks noGrp="1"/>
          </p:cNvSpPr>
          <p:nvPr>
            <p:ph type="sldNum" sz="quarter" idx="10"/>
          </p:nvPr>
        </p:nvSpPr>
        <p:spPr/>
        <p:txBody>
          <a:bodyPr/>
          <a:lstStyle/>
          <a:p>
            <a:fld id="{A3878BE3-B9C5-4986-9C75-72B3FBF2A291}" type="slidenum">
              <a:rPr lang="zh-CN" altLang="en-US" smtClean="0"/>
              <a:pPr/>
              <a:t>30</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normAutofit/>
          </a:bodyPr>
          <a:lstStyle/>
          <a:p>
            <a:r>
              <a:rPr lang="en-US" altLang="zh-CN" dirty="0" smtClean="0"/>
              <a:t>But the</a:t>
            </a:r>
            <a:r>
              <a:rPr lang="en-US" altLang="zh-CN" baseline="0" dirty="0" smtClean="0"/>
              <a:t> ambition of cloud provider is never shrinking. Last year </a:t>
            </a:r>
            <a:r>
              <a:rPr lang="en-US" altLang="zh-CN" baseline="0" dirty="0" smtClean="0"/>
              <a:t>Amazon has stroked </a:t>
            </a:r>
            <a:r>
              <a:rPr lang="en-US" altLang="zh-CN" baseline="0" dirty="0" smtClean="0"/>
              <a:t>back with their CCI platform. Here CCI is short for cluster computing instance. The high end CPU, large capacity of memory, enhanced 10GbE network, as well as promises of exclusive resource occupation, which means you can eat this big dish all by yourself, Amazon was trying to overcome the </a:t>
            </a:r>
            <a:r>
              <a:rPr lang="en-US" altLang="zh-CN" baseline="0" dirty="0" smtClean="0"/>
              <a:t>minds </a:t>
            </a:r>
            <a:r>
              <a:rPr lang="en-US" altLang="zh-CN" baseline="0" dirty="0" smtClean="0"/>
              <a:t>of our HPC users and developers.</a:t>
            </a:r>
          </a:p>
          <a:p>
            <a:endParaRPr lang="en-US" altLang="zh-CN" baseline="0" dirty="0" smtClean="0"/>
          </a:p>
          <a:p>
            <a:r>
              <a:rPr lang="en-US" altLang="zh-CN" baseline="0" dirty="0" smtClean="0"/>
              <a:t>Facing this temptation, shall we open our gates and </a:t>
            </a:r>
            <a:r>
              <a:rPr lang="en-US" altLang="zh-CN" baseline="0" dirty="0" smtClean="0"/>
              <a:t>welcome the new resident cloud</a:t>
            </a:r>
            <a:r>
              <a:rPr lang="en-US" altLang="zh-CN" baseline="0" dirty="0" smtClean="0"/>
              <a:t>?</a:t>
            </a:r>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r>
              <a:rPr lang="en-US" altLang="zh-CN" dirty="0" smtClean="0"/>
              <a:t>To</a:t>
            </a:r>
            <a:r>
              <a:rPr lang="en-US" altLang="zh-CN" baseline="0" dirty="0" smtClean="0"/>
              <a:t> cope with this, Amazon last year published its high performance cloud. </a:t>
            </a:r>
          </a:p>
          <a:p>
            <a:r>
              <a:rPr lang="en-US" altLang="zh-CN" baseline="0" dirty="0" smtClean="0"/>
              <a:t>With the high end hardware, like powerful CPU and upgraded network, as well as promise of exclusive resources usage, it looks as a good candidate for doing HPC. So we might ask, is it good for us to use it</a:t>
            </a:r>
          </a:p>
          <a:p>
            <a:endParaRPr lang="en-US" altLang="zh-CN" b="0" baseline="0" dirty="0" smtClean="0"/>
          </a:p>
        </p:txBody>
      </p:sp>
      <p:sp>
        <p:nvSpPr>
          <p:cNvPr id="4" name="灯片编号占位符 3"/>
          <p:cNvSpPr>
            <a:spLocks noGrp="1"/>
          </p:cNvSpPr>
          <p:nvPr>
            <p:ph type="sldNum" sz="quarter" idx="10"/>
          </p:nvPr>
        </p:nvSpPr>
        <p:spPr/>
        <p:txBody>
          <a:bodyPr/>
          <a:lstStyle/>
          <a:p>
            <a:fld id="{A3878BE3-B9C5-4986-9C75-72B3FBF2A291}" type="slidenum">
              <a:rPr lang="zh-CN" altLang="en-US" smtClean="0"/>
              <a:pPr/>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normAutofit/>
          </a:bodyPr>
          <a:lstStyle/>
          <a:p>
            <a:r>
              <a:rPr lang="en-US" altLang="zh-CN" dirty="0" smtClean="0"/>
              <a:t>As the last part of this</a:t>
            </a:r>
            <a:r>
              <a:rPr lang="en-US" altLang="zh-CN" baseline="0" dirty="0" smtClean="0"/>
              <a:t> work, we would like to express the opinions of we users to the cloud provider. Three aspects are involved: communication, environment configuration, and cost.</a:t>
            </a:r>
          </a:p>
          <a:p>
            <a:endParaRPr lang="zh-CN" altLang="en-US" dirty="0"/>
          </a:p>
        </p:txBody>
      </p:sp>
      <p:sp>
        <p:nvSpPr>
          <p:cNvPr id="4" name="灯片编号占位符 3"/>
          <p:cNvSpPr>
            <a:spLocks noGrp="1"/>
          </p:cNvSpPr>
          <p:nvPr>
            <p:ph type="sldNum" sz="quarter" idx="10"/>
          </p:nvPr>
        </p:nvSpPr>
        <p:spPr/>
        <p:txBody>
          <a:bodyPr/>
          <a:lstStyle/>
          <a:p>
            <a:fld id="{A3878BE3-B9C5-4986-9C75-72B3FBF2A291}" type="slidenum">
              <a:rPr lang="zh-CN" altLang="en-US" smtClean="0"/>
              <a:pPr/>
              <a:t>32</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normAutofit/>
          </a:bodyPr>
          <a:lstStyle/>
          <a:p>
            <a:r>
              <a:rPr lang="en-US" altLang="zh-CN" dirty="0" smtClean="0"/>
              <a:t>let’s first discuss</a:t>
            </a:r>
            <a:r>
              <a:rPr lang="en-US" altLang="zh-CN" baseline="0" dirty="0" smtClean="0"/>
              <a:t> how to model the cost.</a:t>
            </a:r>
            <a:endParaRPr lang="zh-CN" altLang="en-US" dirty="0"/>
          </a:p>
        </p:txBody>
      </p:sp>
      <p:sp>
        <p:nvSpPr>
          <p:cNvPr id="4" name="灯片编号占位符 3"/>
          <p:cNvSpPr>
            <a:spLocks noGrp="1"/>
          </p:cNvSpPr>
          <p:nvPr>
            <p:ph type="sldNum" sz="quarter" idx="10"/>
          </p:nvPr>
        </p:nvSpPr>
        <p:spPr/>
        <p:txBody>
          <a:bodyPr/>
          <a:lstStyle/>
          <a:p>
            <a:fld id="{A3878BE3-B9C5-4986-9C75-72B3FBF2A291}" type="slidenum">
              <a:rPr lang="zh-CN" altLang="en-US" smtClean="0"/>
              <a:pPr/>
              <a:t>33</a:t>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A3878BE3-B9C5-4986-9C75-72B3FBF2A291}" type="slidenum">
              <a:rPr lang="zh-CN" altLang="en-US" smtClean="0"/>
              <a:pPr/>
              <a:t>35</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normAutofit/>
          </a:bodyPr>
          <a:lstStyle/>
          <a:p>
            <a:r>
              <a:rPr lang="en-US" altLang="zh-CN" dirty="0" smtClean="0"/>
              <a:t>To answer this</a:t>
            </a:r>
            <a:r>
              <a:rPr lang="en-US" altLang="zh-CN" baseline="0" dirty="0" smtClean="0"/>
              <a:t> question</a:t>
            </a:r>
            <a:r>
              <a:rPr lang="en-US" altLang="zh-CN" dirty="0" smtClean="0"/>
              <a:t>, we’ve been working on EC2 for several</a:t>
            </a:r>
            <a:r>
              <a:rPr lang="en-US" altLang="zh-CN" baseline="0" dirty="0" smtClean="0"/>
              <a:t> months. </a:t>
            </a:r>
          </a:p>
          <a:p>
            <a:r>
              <a:rPr lang="en-US" altLang="zh-CN" baseline="0" dirty="0" smtClean="0"/>
              <a:t>We evaluated the CCI comprehensively on performance and cost, using different levels of programs. It’s an interesting process to work in the cloud, and at last, we chose to surrender with conditions to cloud. Thus we also started miscellaneous work of exploring IO configurability in cloud to help user better configure it. But I will not cover this topic since itself can open a 30-min talk</a:t>
            </a:r>
          </a:p>
          <a:p>
            <a:endParaRPr lang="en-US" altLang="zh-CN" baseline="0" dirty="0" smtClean="0"/>
          </a:p>
          <a:p>
            <a:r>
              <a:rPr lang="en-US" altLang="zh-CN" baseline="0" dirty="0" smtClean="0"/>
              <a:t>we try to tell the HPC users to surrender or to keep away from cloud.</a:t>
            </a:r>
          </a:p>
          <a:p>
            <a:endParaRPr lang="en-US" altLang="zh-CN" baseline="0" dirty="0" smtClean="0"/>
          </a:p>
          <a:p>
            <a:r>
              <a:rPr lang="en-US" altLang="zh-CN" baseline="0" dirty="0" smtClean="0"/>
              <a:t>What we compare is the cloud and typical local cluster used for HPC usage. If I didn’t mention then the word “local” appears later means the in house local cluster, rather than the super computer center. </a:t>
            </a:r>
            <a:endParaRPr lang="zh-CN" altLang="en-US" dirty="0"/>
          </a:p>
        </p:txBody>
      </p:sp>
      <p:sp>
        <p:nvSpPr>
          <p:cNvPr id="4" name="灯片编号占位符 3"/>
          <p:cNvSpPr>
            <a:spLocks noGrp="1"/>
          </p:cNvSpPr>
          <p:nvPr>
            <p:ph type="sldNum" sz="quarter" idx="10"/>
          </p:nvPr>
        </p:nvSpPr>
        <p:spPr/>
        <p:txBody>
          <a:bodyPr/>
          <a:lstStyle/>
          <a:p>
            <a:fld id="{A3878BE3-B9C5-4986-9C75-72B3FBF2A291}" type="slidenum">
              <a:rPr lang="zh-CN" altLang="en-US" smtClean="0"/>
              <a:pPr/>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normAutofit/>
          </a:bodyPr>
          <a:lstStyle/>
          <a:p>
            <a:r>
              <a:rPr lang="en-US" altLang="zh-CN" dirty="0" smtClean="0"/>
              <a:t>let’s first discuss</a:t>
            </a:r>
            <a:r>
              <a:rPr lang="en-US" altLang="zh-CN" baseline="0" dirty="0" smtClean="0"/>
              <a:t> how to model the cost.</a:t>
            </a:r>
            <a:endParaRPr lang="zh-CN" altLang="en-US" dirty="0"/>
          </a:p>
        </p:txBody>
      </p:sp>
      <p:sp>
        <p:nvSpPr>
          <p:cNvPr id="4" name="灯片编号占位符 3"/>
          <p:cNvSpPr>
            <a:spLocks noGrp="1"/>
          </p:cNvSpPr>
          <p:nvPr>
            <p:ph type="sldNum" sz="quarter" idx="10"/>
          </p:nvPr>
        </p:nvSpPr>
        <p:spPr/>
        <p:txBody>
          <a:bodyPr/>
          <a:lstStyle/>
          <a:p>
            <a:fld id="{A3878BE3-B9C5-4986-9C75-72B3FBF2A291}" type="slidenum">
              <a:rPr lang="zh-CN" altLang="en-US" smtClean="0"/>
              <a:pPr/>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normAutofit/>
          </a:bodyPr>
          <a:lstStyle/>
          <a:p>
            <a:r>
              <a:rPr lang="en-US" altLang="zh-CN" dirty="0" smtClean="0"/>
              <a:t>Cost is one of the most important issue for us to choose cloud. We are not gambling,</a:t>
            </a:r>
            <a:r>
              <a:rPr lang="en-US" altLang="zh-CN" baseline="0" dirty="0" smtClean="0"/>
              <a:t> and if cloud can not save our expenditure, we will leave it without lingering</a:t>
            </a:r>
          </a:p>
          <a:p>
            <a:endParaRPr lang="en-US" altLang="zh-CN" baseline="0" dirty="0" smtClean="0"/>
          </a:p>
          <a:p>
            <a:r>
              <a:rPr lang="en-US" altLang="zh-CN" baseline="0" dirty="0" smtClean="0"/>
              <a:t>To model the cost is not quite straightforward, as the two platforms use two different payment </a:t>
            </a:r>
            <a:r>
              <a:rPr lang="en-US" altLang="zh-CN" baseline="0" dirty="0" smtClean="0"/>
              <a:t>methods: </a:t>
            </a:r>
            <a:r>
              <a:rPr lang="en-US" altLang="zh-CN" baseline="0" dirty="0" smtClean="0"/>
              <a:t>the cloud is pay as you go, while local cluster will rob your bank account once and for all. In this scenario, performance can be used as a connector to associate them two, but performance itself can be workload dependent, different input, different result. In our work, we’ll use the relative performance and local cluster’s utilization rate to carve cost relationships of local and cloud.</a:t>
            </a:r>
          </a:p>
          <a:p>
            <a:endParaRPr lang="en-US" altLang="zh-CN" baseline="0" dirty="0" smtClean="0"/>
          </a:p>
          <a:p>
            <a:endParaRPr lang="en-US" altLang="zh-CN" baseline="0" dirty="0" smtClean="0"/>
          </a:p>
          <a:p>
            <a:endParaRPr lang="en-US" altLang="zh-CN" baseline="0" dirty="0" smtClean="0"/>
          </a:p>
          <a:p>
            <a:endParaRPr lang="en-US" altLang="zh-CN" baseline="0" dirty="0" smtClean="0"/>
          </a:p>
          <a:p>
            <a:r>
              <a:rPr lang="en-US" altLang="zh-CN" baseline="0" dirty="0" smtClean="0"/>
              <a:t>But how do we define the phrase “save money”? We propose an assumption before our discussion.</a:t>
            </a:r>
          </a:p>
          <a:p>
            <a:endParaRPr lang="en-US" altLang="zh-CN" baseline="0" dirty="0" smtClean="0"/>
          </a:p>
          <a:p>
            <a:r>
              <a:rPr lang="en-US" altLang="zh-CN" baseline="0" dirty="0" smtClean="0"/>
              <a:t>We assume that users only have one application with fixed dataset. This could be the simplest case for analysis, and even a user has multiple programs and dataset, they can be rewritten in linear correlations according to their running frequency.</a:t>
            </a:r>
          </a:p>
          <a:p>
            <a:endParaRPr lang="en-US" altLang="zh-CN" baseline="0" dirty="0" smtClean="0"/>
          </a:p>
          <a:p>
            <a:r>
              <a:rPr lang="en-US" altLang="zh-CN" baseline="0" dirty="0" smtClean="0"/>
              <a:t>Then to save money, the cost to output one job in the cloud side must be smaller than local side, as the inequality indicates. </a:t>
            </a:r>
          </a:p>
          <a:p>
            <a:r>
              <a:rPr lang="en-US" altLang="zh-CN" baseline="0" dirty="0" smtClean="0"/>
              <a:t>Here T is the time used to compute a single job in cloud and local, it can be measured in experiments.</a:t>
            </a:r>
          </a:p>
          <a:p>
            <a:r>
              <a:rPr lang="en-US" altLang="zh-CN" baseline="0" dirty="0" smtClean="0"/>
              <a:t>N is the job size. We implicitly include the condition that local cluster is always fully utilized when running jobs.</a:t>
            </a:r>
          </a:p>
          <a:p>
            <a:r>
              <a:rPr lang="en-US" altLang="zh-CN" baseline="0" dirty="0" smtClean="0"/>
              <a:t>Rate is the unit cost spent on each core per hour, for cloud, it’s 0.2$/hour*core currently (1.6$hour * instance)</a:t>
            </a:r>
          </a:p>
          <a:p>
            <a:endParaRPr lang="en-US" altLang="zh-CN" baseline="0" dirty="0" smtClean="0"/>
          </a:p>
          <a:p>
            <a:r>
              <a:rPr lang="en-US" altLang="zh-CN" baseline="0" dirty="0" smtClean="0"/>
              <a:t>The only thing we need to compute is the unit cost of local side. If we know the total cost of purchasing and deploying the local cluster, how do we work out this unit cost?</a:t>
            </a:r>
          </a:p>
          <a:p>
            <a:endParaRPr lang="en-US" altLang="zh-CN" dirty="0" smtClean="0"/>
          </a:p>
          <a:p>
            <a:endParaRPr lang="en-US" altLang="zh-CN" dirty="0" smtClean="0"/>
          </a:p>
          <a:p>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fld id="{A3878BE3-B9C5-4986-9C75-72B3FBF2A291}" type="slidenum">
              <a:rPr lang="zh-CN" altLang="en-US" smtClean="0"/>
              <a:pPr/>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To contrast the performance of cloud, we used a 16-node local cluster. The configuration of it looks more powerful than the cloud, higher CPU, larger memory, </a:t>
            </a:r>
            <a:r>
              <a:rPr lang="en-US" altLang="zh-CN" baseline="0" dirty="0" err="1" smtClean="0"/>
              <a:t>infiniband</a:t>
            </a:r>
            <a:r>
              <a:rPr lang="en-US" altLang="zh-CN" baseline="0" dirty="0" smtClean="0"/>
              <a:t>… And we want to observe the performance gap between CCI and typical local cluster used for running MPI programs.</a:t>
            </a:r>
            <a:endParaRPr lang="zh-CN" altLang="en-US" dirty="0" smtClean="0"/>
          </a:p>
        </p:txBody>
      </p:sp>
      <p:sp>
        <p:nvSpPr>
          <p:cNvPr id="4" name="灯片编号占位符 3"/>
          <p:cNvSpPr>
            <a:spLocks noGrp="1"/>
          </p:cNvSpPr>
          <p:nvPr>
            <p:ph type="sldNum" sz="quarter" idx="10"/>
          </p:nvPr>
        </p:nvSpPr>
        <p:spPr/>
        <p:txBody>
          <a:bodyPr/>
          <a:lstStyle/>
          <a:p>
            <a:fld id="{A3878BE3-B9C5-4986-9C75-72B3FBF2A291}" type="slidenum">
              <a:rPr lang="zh-CN" altLang="en-US" smtClean="0"/>
              <a:pPr/>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normAutofit/>
          </a:bodyPr>
          <a:lstStyle/>
          <a:p>
            <a:r>
              <a:rPr lang="en-US" altLang="zh-CN" dirty="0" smtClean="0"/>
              <a:t>Due to the time </a:t>
            </a:r>
            <a:r>
              <a:rPr lang="en-US" altLang="zh-CN" baseline="0" dirty="0" smtClean="0"/>
              <a:t>limit, we don’t put benchmark result here, they can be found in the paper. We just illustrate with three real world applications. They are not listed in the paper.</a:t>
            </a:r>
          </a:p>
          <a:p>
            <a:endParaRPr lang="en-US" altLang="zh-CN" baseline="0" dirty="0" smtClean="0"/>
          </a:p>
          <a:p>
            <a:r>
              <a:rPr lang="en-US" altLang="zh-CN" baseline="0" dirty="0" smtClean="0"/>
              <a:t>GRAPES is a weather reporting system developed by Chinese Academy of Meteorological Science. It has heavy CPU and memory pressure. The communication is moderate. The input data uses grid resolution of 0.5 degree, with 36 step iteration for 6 hour reporting. MPI-Blast is genetic sequence matching program evolved from NCBI-BLAST. Communication in MPI-Blast is relative low, but IO can take a lot of time, depending on the input query. We use a 100 random generated query as input. The last is POP, an ocean modeling program. It has heavy communication. In our setting, the grid is set to 320 x 384, with 1000 iteration step. </a:t>
            </a:r>
            <a:r>
              <a:rPr lang="en-US" altLang="zh-CN" baseline="0" dirty="0" smtClean="0"/>
              <a:t>###Except </a:t>
            </a:r>
            <a:r>
              <a:rPr lang="en-US" altLang="zh-CN" baseline="0" dirty="0" smtClean="0"/>
              <a:t>for MPI-Blast, we turned off the output to see the computation and communication.</a:t>
            </a:r>
            <a:endParaRPr lang="zh-CN" altLang="en-US" dirty="0"/>
          </a:p>
        </p:txBody>
      </p:sp>
      <p:sp>
        <p:nvSpPr>
          <p:cNvPr id="4" name="灯片编号占位符 3"/>
          <p:cNvSpPr>
            <a:spLocks noGrp="1"/>
          </p:cNvSpPr>
          <p:nvPr>
            <p:ph type="sldNum" sz="quarter" idx="10"/>
          </p:nvPr>
        </p:nvSpPr>
        <p:spPr/>
        <p:txBody>
          <a:bodyPr/>
          <a:lstStyle/>
          <a:p>
            <a:fld id="{A3878BE3-B9C5-4986-9C75-72B3FBF2A291}" type="slidenum">
              <a:rPr lang="zh-CN" altLang="en-US" smtClean="0"/>
              <a:pPr/>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685800"/>
            <a:ext cx="5486400" cy="3429000"/>
          </a:xfrm>
        </p:spPr>
      </p:sp>
      <p:sp>
        <p:nvSpPr>
          <p:cNvPr id="3" name="备注占位符 2"/>
          <p:cNvSpPr>
            <a:spLocks noGrp="1"/>
          </p:cNvSpPr>
          <p:nvPr>
            <p:ph type="body" idx="1"/>
          </p:nvPr>
        </p:nvSpPr>
        <p:spPr/>
        <p:txBody>
          <a:bodyPr>
            <a:normAutofit/>
          </a:bodyPr>
          <a:lstStyle/>
          <a:p>
            <a:r>
              <a:rPr lang="en-US" altLang="zh-CN" dirty="0" smtClean="0"/>
              <a:t>GRAPES performs</a:t>
            </a:r>
            <a:r>
              <a:rPr lang="en-US" altLang="zh-CN" baseline="0" dirty="0" smtClean="0"/>
              <a:t> well in the cloud. The small scale result nearly shows no difference from local result. A little gap can be found for 128 core situation. The experiments scales are up to 128 cores since we have only 192 cores in local side and it can not efficiently support 256 core run.</a:t>
            </a:r>
            <a:endParaRPr lang="zh-CN" altLang="en-US" dirty="0"/>
          </a:p>
        </p:txBody>
      </p:sp>
      <p:sp>
        <p:nvSpPr>
          <p:cNvPr id="4" name="灯片编号占位符 3"/>
          <p:cNvSpPr>
            <a:spLocks noGrp="1"/>
          </p:cNvSpPr>
          <p:nvPr>
            <p:ph type="sldNum" sz="quarter" idx="10"/>
          </p:nvPr>
        </p:nvSpPr>
        <p:spPr/>
        <p:txBody>
          <a:bodyPr/>
          <a:lstStyle/>
          <a:p>
            <a:fld id="{A3878BE3-B9C5-4986-9C75-72B3FBF2A291}" type="slidenum">
              <a:rPr lang="zh-CN" altLang="en-US" smtClean="0"/>
              <a:pPr/>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4" name="Picture 8" descr="Overlay-TitleSlide.png"/>
          <p:cNvPicPr>
            <a:picLocks noChangeAspect="1"/>
          </p:cNvPicPr>
          <p:nvPr/>
        </p:nvPicPr>
        <p:blipFill>
          <a:blip r:embed="rId2"/>
          <a:srcRect/>
          <a:stretch>
            <a:fillRect/>
          </a:stretch>
        </p:blipFill>
        <p:spPr bwMode="auto">
          <a:xfrm>
            <a:off x="158750" y="156105"/>
            <a:ext cx="8826500" cy="5402792"/>
          </a:xfrm>
          <a:prstGeom prst="rect">
            <a:avLst/>
          </a:prstGeom>
          <a:noFill/>
          <a:ln w="9525">
            <a:noFill/>
            <a:miter lim="800000"/>
            <a:headEnd/>
            <a:tailEnd/>
          </a:ln>
        </p:spPr>
      </p:pic>
      <p:sp>
        <p:nvSpPr>
          <p:cNvPr id="2" name="Title 1"/>
          <p:cNvSpPr>
            <a:spLocks noGrp="1"/>
          </p:cNvSpPr>
          <p:nvPr>
            <p:ph type="ctrTitle"/>
          </p:nvPr>
        </p:nvSpPr>
        <p:spPr>
          <a:xfrm>
            <a:off x="1600202" y="2076981"/>
            <a:ext cx="6762749" cy="1225021"/>
          </a:xfrm>
        </p:spPr>
        <p:txBody>
          <a:bodyPr/>
          <a:lstStyle>
            <a:lvl1pPr algn="r">
              <a:defRPr sz="4400"/>
            </a:lvl1pPr>
          </a:lstStyle>
          <a:p>
            <a:r>
              <a:rPr lang="zh-CN" altLang="en-US" smtClean="0"/>
              <a:t>单击此处编辑母版标题样式</a:t>
            </a:r>
            <a:endParaRPr/>
          </a:p>
        </p:txBody>
      </p:sp>
      <p:sp>
        <p:nvSpPr>
          <p:cNvPr id="3" name="Subtitle 2"/>
          <p:cNvSpPr>
            <a:spLocks noGrp="1"/>
          </p:cNvSpPr>
          <p:nvPr>
            <p:ph type="subTitle" idx="1"/>
          </p:nvPr>
        </p:nvSpPr>
        <p:spPr>
          <a:xfrm>
            <a:off x="1600203" y="3305736"/>
            <a:ext cx="6762749" cy="14605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dirty="0"/>
          </a:p>
        </p:txBody>
      </p:sp>
      <p:sp>
        <p:nvSpPr>
          <p:cNvPr id="5" name="Slide Number Placeholder 5"/>
          <p:cNvSpPr>
            <a:spLocks noGrp="1"/>
          </p:cNvSpPr>
          <p:nvPr>
            <p:ph type="sldNum" sz="quarter" idx="10"/>
          </p:nvPr>
        </p:nvSpPr>
        <p:spPr/>
        <p:txBody>
          <a:bodyPr/>
          <a:lstStyle>
            <a:lvl1pPr>
              <a:defRPr smtClean="0"/>
            </a:lvl1pPr>
          </a:lstStyle>
          <a:p>
            <a:fld id="{0C913308-F349-4B6D-A68A-DD1791B4A57B}" type="slidenum">
              <a:rPr lang="zh-CN" altLang="en-US" smtClean="0"/>
              <a:pPr/>
              <a:t>‹#›</a:t>
            </a:fld>
            <a:endParaRPr lang="zh-CN" altLang="en-US" dirty="0"/>
          </a:p>
        </p:txBody>
      </p:sp>
      <p:sp>
        <p:nvSpPr>
          <p:cNvPr id="6" name="Date Placeholder 3"/>
          <p:cNvSpPr>
            <a:spLocks noGrp="1"/>
          </p:cNvSpPr>
          <p:nvPr>
            <p:ph type="dt" sz="half" idx="11"/>
          </p:nvPr>
        </p:nvSpPr>
        <p:spPr/>
        <p:txBody>
          <a:bodyPr/>
          <a:lstStyle>
            <a:lvl1pPr>
              <a:defRPr smtClean="0"/>
            </a:lvl1pPr>
          </a:lstStyle>
          <a:p>
            <a:fld id="{A2697082-6579-4D6C-A120-4EF78DCF1B8C}" type="datetime1">
              <a:rPr lang="zh-CN" altLang="en-US" smtClean="0"/>
              <a:pPr/>
              <a:t>2011/11/16</a:t>
            </a:fld>
            <a:endParaRPr lang="zh-CN" altLang="en-US"/>
          </a:p>
        </p:txBody>
      </p:sp>
      <p:sp>
        <p:nvSpPr>
          <p:cNvPr id="7" name="Footer Placeholder 4"/>
          <p:cNvSpPr>
            <a:spLocks noGrp="1"/>
          </p:cNvSpPr>
          <p:nvPr>
            <p:ph type="ftr" sz="quarter" idx="12"/>
          </p:nvPr>
        </p:nvSpPr>
        <p:spPr/>
        <p:txBody>
          <a:bodyPr/>
          <a:lstStyle>
            <a:lvl1pPr>
              <a:defRPr smtClean="0"/>
            </a:lvl1p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2" name="Picture 8" descr="Overlay-ContentSlides.png"/>
          <p:cNvPicPr>
            <a:picLocks noChangeAspect="1"/>
          </p:cNvPicPr>
          <p:nvPr/>
        </p:nvPicPr>
        <p:blipFill>
          <a:blip r:embed="rId2"/>
          <a:srcRect/>
          <a:stretch>
            <a:fillRect/>
          </a:stretch>
        </p:blipFill>
        <p:spPr bwMode="auto">
          <a:xfrm>
            <a:off x="150815" y="156104"/>
            <a:ext cx="8828087" cy="5401469"/>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smtClean="0"/>
            </a:lvl1pPr>
          </a:lstStyle>
          <a:p>
            <a:fld id="{9A91BA5A-B176-4EFC-9B21-1A4BFCB6F69A}" type="datetime1">
              <a:rPr lang="zh-CN" altLang="en-US" smtClean="0"/>
              <a:pPr/>
              <a:t>2011/11/16</a:t>
            </a:fld>
            <a:endParaRPr lang="zh-CN" altLang="en-US"/>
          </a:p>
        </p:txBody>
      </p:sp>
      <p:sp>
        <p:nvSpPr>
          <p:cNvPr id="4" name="Footer Placeholder 2"/>
          <p:cNvSpPr>
            <a:spLocks noGrp="1"/>
          </p:cNvSpPr>
          <p:nvPr>
            <p:ph type="ftr" sz="quarter" idx="11"/>
          </p:nvPr>
        </p:nvSpPr>
        <p:spPr/>
        <p:txBody>
          <a:bodyPr/>
          <a:lstStyle>
            <a:lvl1pPr>
              <a:defRPr smtClean="0"/>
            </a:lvl1pPr>
          </a:lstStyle>
          <a:p>
            <a:endParaRPr lang="zh-CN" altLang="en-US"/>
          </a:p>
        </p:txBody>
      </p:sp>
      <p:sp>
        <p:nvSpPr>
          <p:cNvPr id="5" name="Slide Number Placeholder 3"/>
          <p:cNvSpPr>
            <a:spLocks noGrp="1"/>
          </p:cNvSpPr>
          <p:nvPr>
            <p:ph type="sldNum" sz="quarter" idx="12"/>
          </p:nvPr>
        </p:nvSpPr>
        <p:spPr/>
        <p:txBody>
          <a:bodyPr/>
          <a:lstStyle>
            <a:lvl1pPr>
              <a:defRPr smtClean="0"/>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pic>
        <p:nvPicPr>
          <p:cNvPr id="5" name="Picture 8" descr="Overlay-ContentCaption.png"/>
          <p:cNvPicPr>
            <a:picLocks noChangeAspect="1"/>
          </p:cNvPicPr>
          <p:nvPr/>
        </p:nvPicPr>
        <p:blipFill>
          <a:blip r:embed="rId2"/>
          <a:srcRect/>
          <a:stretch>
            <a:fillRect/>
          </a:stretch>
        </p:blipFill>
        <p:spPr bwMode="auto">
          <a:xfrm>
            <a:off x="158750" y="156105"/>
            <a:ext cx="8826500" cy="5402792"/>
          </a:xfrm>
          <a:prstGeom prst="rect">
            <a:avLst/>
          </a:prstGeom>
          <a:noFill/>
          <a:ln w="9525">
            <a:noFill/>
            <a:miter lim="800000"/>
            <a:headEnd/>
            <a:tailEnd/>
          </a:ln>
        </p:spPr>
      </p:pic>
      <p:sp>
        <p:nvSpPr>
          <p:cNvPr id="2" name="Title 1"/>
          <p:cNvSpPr>
            <a:spLocks noGrp="1"/>
          </p:cNvSpPr>
          <p:nvPr>
            <p:ph type="title"/>
          </p:nvPr>
        </p:nvSpPr>
        <p:spPr>
          <a:xfrm>
            <a:off x="779464" y="492124"/>
            <a:ext cx="3657600" cy="968376"/>
          </a:xfrm>
        </p:spPr>
        <p:txBody>
          <a:bodyPr/>
          <a:lstStyle>
            <a:lvl1pPr algn="ctr">
              <a:defRPr sz="3600" b="0"/>
            </a:lvl1pPr>
          </a:lstStyle>
          <a:p>
            <a:r>
              <a:rPr lang="zh-CN" altLang="en-US" smtClean="0"/>
              <a:t>单击此处编辑母版标题样式</a:t>
            </a:r>
            <a:endParaRPr/>
          </a:p>
        </p:txBody>
      </p:sp>
      <p:sp>
        <p:nvSpPr>
          <p:cNvPr id="3" name="Content Placeholder 2"/>
          <p:cNvSpPr>
            <a:spLocks noGrp="1"/>
          </p:cNvSpPr>
          <p:nvPr>
            <p:ph idx="1"/>
          </p:nvPr>
        </p:nvSpPr>
        <p:spPr>
          <a:xfrm>
            <a:off x="4693023" y="616324"/>
            <a:ext cx="3657600" cy="4423989"/>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dirty="0"/>
          </a:p>
        </p:txBody>
      </p:sp>
      <p:sp>
        <p:nvSpPr>
          <p:cNvPr id="4" name="Text Placeholder 3"/>
          <p:cNvSpPr>
            <a:spLocks noGrp="1"/>
          </p:cNvSpPr>
          <p:nvPr>
            <p:ph type="body" sz="half" idx="2"/>
          </p:nvPr>
        </p:nvSpPr>
        <p:spPr>
          <a:xfrm>
            <a:off x="779464" y="1513417"/>
            <a:ext cx="3657600" cy="3185583"/>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6" name="Date Placeholder 4"/>
          <p:cNvSpPr>
            <a:spLocks noGrp="1"/>
          </p:cNvSpPr>
          <p:nvPr>
            <p:ph type="dt" sz="half" idx="10"/>
          </p:nvPr>
        </p:nvSpPr>
        <p:spPr/>
        <p:txBody>
          <a:bodyPr/>
          <a:lstStyle>
            <a:lvl1pPr>
              <a:defRPr smtClean="0"/>
            </a:lvl1pPr>
          </a:lstStyle>
          <a:p>
            <a:fld id="{5C003B86-3165-476A-A47C-5A6AB06859A2}" type="datetime1">
              <a:rPr lang="zh-CN" altLang="en-US" smtClean="0"/>
              <a:pPr/>
              <a:t>2011/11/16</a:t>
            </a:fld>
            <a:endParaRPr lang="zh-CN" altLang="en-US"/>
          </a:p>
        </p:txBody>
      </p:sp>
      <p:sp>
        <p:nvSpPr>
          <p:cNvPr id="7" name="Footer Placeholder 5"/>
          <p:cNvSpPr>
            <a:spLocks noGrp="1"/>
          </p:cNvSpPr>
          <p:nvPr>
            <p:ph type="ftr" sz="quarter" idx="11"/>
          </p:nvPr>
        </p:nvSpPr>
        <p:spPr/>
        <p:txBody>
          <a:bodyPr/>
          <a:lstStyle>
            <a:lvl1pPr>
              <a:defRPr smtClean="0"/>
            </a:lvl1pPr>
          </a:lstStyle>
          <a:p>
            <a:endParaRPr lang="zh-CN" altLang="en-US"/>
          </a:p>
        </p:txBody>
      </p:sp>
      <p:sp>
        <p:nvSpPr>
          <p:cNvPr id="8" name="Slide Number Placeholder 6"/>
          <p:cNvSpPr>
            <a:spLocks noGrp="1"/>
          </p:cNvSpPr>
          <p:nvPr>
            <p:ph type="sldNum" sz="quarter" idx="12"/>
          </p:nvPr>
        </p:nvSpPr>
        <p:spPr/>
        <p:txBody>
          <a:bodyPr/>
          <a:lstStyle>
            <a:lvl1pPr>
              <a:defRPr smtClean="0"/>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pic>
        <p:nvPicPr>
          <p:cNvPr id="5" name="Picture 8" descr="Overlay-PictureCaption.png"/>
          <p:cNvPicPr>
            <a:picLocks noChangeAspect="1"/>
          </p:cNvPicPr>
          <p:nvPr/>
        </p:nvPicPr>
        <p:blipFill>
          <a:blip r:embed="rId2"/>
          <a:srcRect/>
          <a:stretch>
            <a:fillRect/>
          </a:stretch>
        </p:blipFill>
        <p:spPr bwMode="auto">
          <a:xfrm>
            <a:off x="449265" y="156105"/>
            <a:ext cx="8535987" cy="5402792"/>
          </a:xfrm>
          <a:prstGeom prst="rect">
            <a:avLst/>
          </a:prstGeom>
          <a:noFill/>
          <a:ln w="9525">
            <a:noFill/>
            <a:miter lim="800000"/>
            <a:headEnd/>
            <a:tailEnd/>
          </a:ln>
        </p:spPr>
      </p:pic>
      <p:sp>
        <p:nvSpPr>
          <p:cNvPr id="2" name="Title 1"/>
          <p:cNvSpPr>
            <a:spLocks noGrp="1"/>
          </p:cNvSpPr>
          <p:nvPr>
            <p:ph type="title"/>
          </p:nvPr>
        </p:nvSpPr>
        <p:spPr>
          <a:xfrm>
            <a:off x="3886200" y="444500"/>
            <a:ext cx="4476750" cy="1043782"/>
          </a:xfrm>
        </p:spPr>
        <p:txBody>
          <a:bodyPr/>
          <a:lstStyle>
            <a:lvl1pPr algn="l">
              <a:defRPr sz="3600" b="0"/>
            </a:lvl1pPr>
          </a:lstStyle>
          <a:p>
            <a:r>
              <a:rPr lang="zh-CN" altLang="en-US" smtClean="0"/>
              <a:t>单击此处编辑母版标题样式</a:t>
            </a:r>
            <a:endParaRPr/>
          </a:p>
        </p:txBody>
      </p:sp>
      <p:sp>
        <p:nvSpPr>
          <p:cNvPr id="4" name="Text Placeholder 3"/>
          <p:cNvSpPr>
            <a:spLocks noGrp="1"/>
          </p:cNvSpPr>
          <p:nvPr>
            <p:ph type="body" sz="half" idx="2"/>
          </p:nvPr>
        </p:nvSpPr>
        <p:spPr>
          <a:xfrm>
            <a:off x="3886126" y="1524000"/>
            <a:ext cx="4474539" cy="3175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3" name="Picture Placeholder 2"/>
          <p:cNvSpPr>
            <a:spLocks noGrp="1"/>
          </p:cNvSpPr>
          <p:nvPr>
            <p:ph type="pic" idx="1"/>
          </p:nvPr>
        </p:nvSpPr>
        <p:spPr>
          <a:xfrm flipH="1">
            <a:off x="188255" y="149410"/>
            <a:ext cx="3281087" cy="5402580"/>
          </a:xfrm>
          <a:prstGeom prst="round1Rect">
            <a:avLst>
              <a:gd name="adj" fmla="val 17325"/>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noProof="0"/>
          </a:p>
        </p:txBody>
      </p:sp>
      <p:sp>
        <p:nvSpPr>
          <p:cNvPr id="6" name="Date Placeholder 4"/>
          <p:cNvSpPr>
            <a:spLocks noGrp="1"/>
          </p:cNvSpPr>
          <p:nvPr>
            <p:ph type="dt" sz="half" idx="10"/>
          </p:nvPr>
        </p:nvSpPr>
        <p:spPr>
          <a:xfrm>
            <a:off x="3886200" y="5240073"/>
            <a:ext cx="1887538" cy="304271"/>
          </a:xfrm>
        </p:spPr>
        <p:txBody>
          <a:bodyPr/>
          <a:lstStyle>
            <a:lvl1pPr>
              <a:defRPr smtClean="0"/>
            </a:lvl1pPr>
          </a:lstStyle>
          <a:p>
            <a:fld id="{D09B8DA5-AF28-4B4E-A4EC-E455F2F75B9F}" type="datetime1">
              <a:rPr lang="zh-CN" altLang="en-US" smtClean="0"/>
              <a:pPr/>
              <a:t>2011/11/16</a:t>
            </a:fld>
            <a:endParaRPr lang="zh-CN" altLang="en-US"/>
          </a:p>
        </p:txBody>
      </p:sp>
      <p:sp>
        <p:nvSpPr>
          <p:cNvPr id="7" name="Footer Placeholder 5"/>
          <p:cNvSpPr>
            <a:spLocks noGrp="1"/>
          </p:cNvSpPr>
          <p:nvPr>
            <p:ph type="ftr" sz="quarter" idx="11"/>
          </p:nvPr>
        </p:nvSpPr>
        <p:spPr>
          <a:xfrm>
            <a:off x="5867402" y="5240073"/>
            <a:ext cx="2676525" cy="304271"/>
          </a:xfrm>
        </p:spPr>
        <p:txBody>
          <a:bodyPr/>
          <a:lstStyle>
            <a:lvl1pPr>
              <a:defRPr smtClean="0"/>
            </a:lvl1pPr>
          </a:lstStyle>
          <a:p>
            <a:endParaRPr lang="zh-CN" altLang="en-US"/>
          </a:p>
        </p:txBody>
      </p:sp>
      <p:sp>
        <p:nvSpPr>
          <p:cNvPr id="8" name="Slide Number Placeholder 6"/>
          <p:cNvSpPr>
            <a:spLocks noGrp="1"/>
          </p:cNvSpPr>
          <p:nvPr>
            <p:ph type="sldNum" sz="quarter" idx="12"/>
          </p:nvPr>
        </p:nvSpPr>
        <p:spPr/>
        <p:txBody>
          <a:bodyPr/>
          <a:lstStyle>
            <a:lvl1pPr>
              <a:defRPr smtClean="0"/>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5" name="Picture 8" descr="Overlay-PictureCaption-Extras.png"/>
          <p:cNvPicPr>
            <a:picLocks noChangeAspect="1"/>
          </p:cNvPicPr>
          <p:nvPr/>
        </p:nvPicPr>
        <p:blipFill>
          <a:blip r:embed="rId2"/>
          <a:srcRect/>
          <a:stretch>
            <a:fillRect/>
          </a:stretch>
        </p:blipFill>
        <p:spPr bwMode="auto">
          <a:xfrm>
            <a:off x="158750" y="156105"/>
            <a:ext cx="8826500" cy="5402792"/>
          </a:xfrm>
          <a:prstGeom prst="rect">
            <a:avLst/>
          </a:prstGeom>
          <a:noFill/>
          <a:ln w="9525">
            <a:noFill/>
            <a:miter lim="800000"/>
            <a:headEnd/>
            <a:tailEnd/>
          </a:ln>
        </p:spPr>
      </p:pic>
      <p:sp>
        <p:nvSpPr>
          <p:cNvPr id="2" name="Title 1"/>
          <p:cNvSpPr>
            <a:spLocks noGrp="1"/>
          </p:cNvSpPr>
          <p:nvPr>
            <p:ph type="title"/>
          </p:nvPr>
        </p:nvSpPr>
        <p:spPr>
          <a:xfrm>
            <a:off x="4710953" y="444500"/>
            <a:ext cx="3657600" cy="1043782"/>
          </a:xfrm>
        </p:spPr>
        <p:txBody>
          <a:bodyPr/>
          <a:lstStyle>
            <a:lvl1pPr algn="l">
              <a:defRPr sz="3600" b="0"/>
            </a:lvl1pPr>
          </a:lstStyle>
          <a:p>
            <a:r>
              <a:rPr lang="zh-CN" altLang="en-US" smtClean="0"/>
              <a:t>单击此处编辑母版标题样式</a:t>
            </a:r>
            <a:endParaRPr/>
          </a:p>
        </p:txBody>
      </p:sp>
      <p:sp>
        <p:nvSpPr>
          <p:cNvPr id="3" name="Picture Placeholder 2"/>
          <p:cNvSpPr>
            <a:spLocks noGrp="1"/>
          </p:cNvSpPr>
          <p:nvPr>
            <p:ph type="pic" idx="1"/>
          </p:nvPr>
        </p:nvSpPr>
        <p:spPr>
          <a:xfrm flipH="1">
            <a:off x="596153" y="1333501"/>
            <a:ext cx="3657600" cy="3048001"/>
          </a:xfrm>
          <a:prstGeom prst="ellipse">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noProof="0"/>
          </a:p>
        </p:txBody>
      </p:sp>
      <p:sp>
        <p:nvSpPr>
          <p:cNvPr id="4" name="Text Placeholder 3"/>
          <p:cNvSpPr>
            <a:spLocks noGrp="1"/>
          </p:cNvSpPr>
          <p:nvPr>
            <p:ph type="body" sz="half" idx="2"/>
          </p:nvPr>
        </p:nvSpPr>
        <p:spPr>
          <a:xfrm>
            <a:off x="4710412" y="1524000"/>
            <a:ext cx="3657600" cy="3175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6" name="Date Placeholder 4"/>
          <p:cNvSpPr>
            <a:spLocks noGrp="1"/>
          </p:cNvSpPr>
          <p:nvPr>
            <p:ph type="dt" sz="half" idx="10"/>
          </p:nvPr>
        </p:nvSpPr>
        <p:spPr>
          <a:xfrm>
            <a:off x="381002" y="5240073"/>
            <a:ext cx="1865313" cy="304271"/>
          </a:xfrm>
        </p:spPr>
        <p:txBody>
          <a:bodyPr/>
          <a:lstStyle>
            <a:lvl1pPr>
              <a:defRPr smtClean="0"/>
            </a:lvl1pPr>
          </a:lstStyle>
          <a:p>
            <a:fld id="{007E4AE5-0B34-4D2B-8C8F-4BC1D9B3C9C2}" type="datetime1">
              <a:rPr lang="zh-CN" altLang="en-US" smtClean="0"/>
              <a:pPr/>
              <a:t>2011/11/16</a:t>
            </a:fld>
            <a:endParaRPr lang="zh-CN" altLang="en-US"/>
          </a:p>
        </p:txBody>
      </p:sp>
      <p:sp>
        <p:nvSpPr>
          <p:cNvPr id="7" name="Footer Placeholder 5"/>
          <p:cNvSpPr>
            <a:spLocks noGrp="1"/>
          </p:cNvSpPr>
          <p:nvPr>
            <p:ph type="ftr" sz="quarter" idx="11"/>
          </p:nvPr>
        </p:nvSpPr>
        <p:spPr>
          <a:xfrm>
            <a:off x="3325813" y="5240073"/>
            <a:ext cx="5218112" cy="304271"/>
          </a:xfrm>
        </p:spPr>
        <p:txBody>
          <a:bodyPr/>
          <a:lstStyle>
            <a:lvl1pPr>
              <a:defRPr smtClean="0"/>
            </a:lvl1pPr>
          </a:lstStyle>
          <a:p>
            <a:endParaRPr lang="zh-CN" altLang="en-US"/>
          </a:p>
        </p:txBody>
      </p:sp>
      <p:sp>
        <p:nvSpPr>
          <p:cNvPr id="8" name="Slide Number Placeholder 6"/>
          <p:cNvSpPr>
            <a:spLocks noGrp="1"/>
          </p:cNvSpPr>
          <p:nvPr>
            <p:ph type="sldNum" sz="quarter" idx="12"/>
          </p:nvPr>
        </p:nvSpPr>
        <p:spPr/>
        <p:txBody>
          <a:bodyPr/>
          <a:lstStyle>
            <a:lvl1pPr>
              <a:defRPr smtClean="0"/>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5" name="Picture 8" descr="Overlay-PictureCaption-Extras.png"/>
          <p:cNvPicPr>
            <a:picLocks noChangeAspect="1"/>
          </p:cNvPicPr>
          <p:nvPr/>
        </p:nvPicPr>
        <p:blipFill>
          <a:blip r:embed="rId2"/>
          <a:srcRect/>
          <a:stretch>
            <a:fillRect/>
          </a:stretch>
        </p:blipFill>
        <p:spPr bwMode="auto">
          <a:xfrm>
            <a:off x="158750" y="156105"/>
            <a:ext cx="8826500" cy="5402792"/>
          </a:xfrm>
          <a:prstGeom prst="rect">
            <a:avLst/>
          </a:prstGeom>
          <a:noFill/>
          <a:ln w="9525">
            <a:noFill/>
            <a:miter lim="800000"/>
            <a:headEnd/>
            <a:tailEnd/>
          </a:ln>
        </p:spPr>
      </p:pic>
      <p:sp>
        <p:nvSpPr>
          <p:cNvPr id="2" name="Title 1"/>
          <p:cNvSpPr>
            <a:spLocks noGrp="1"/>
          </p:cNvSpPr>
          <p:nvPr>
            <p:ph type="title"/>
          </p:nvPr>
        </p:nvSpPr>
        <p:spPr>
          <a:xfrm>
            <a:off x="808040" y="3148853"/>
            <a:ext cx="7560515" cy="918882"/>
          </a:xfrm>
        </p:spPr>
        <p:txBody>
          <a:bodyPr/>
          <a:lstStyle>
            <a:lvl1pPr algn="l">
              <a:defRPr sz="3600" b="0"/>
            </a:lvl1pPr>
          </a:lstStyle>
          <a:p>
            <a:r>
              <a:rPr lang="zh-CN" altLang="en-US" smtClean="0"/>
              <a:t>单击此处编辑母版标题样式</a:t>
            </a:r>
            <a:endParaRPr/>
          </a:p>
        </p:txBody>
      </p:sp>
      <p:sp>
        <p:nvSpPr>
          <p:cNvPr id="3" name="Picture Placeholder 2"/>
          <p:cNvSpPr>
            <a:spLocks noGrp="1"/>
          </p:cNvSpPr>
          <p:nvPr>
            <p:ph type="pic" idx="1"/>
          </p:nvPr>
        </p:nvSpPr>
        <p:spPr>
          <a:xfrm flipH="1">
            <a:off x="871584" y="635000"/>
            <a:ext cx="7427726" cy="2491442"/>
          </a:xfrm>
          <a:prstGeom prst="roundRect">
            <a:avLst>
              <a:gd name="adj" fmla="val 7476"/>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noProof="0"/>
          </a:p>
        </p:txBody>
      </p:sp>
      <p:sp>
        <p:nvSpPr>
          <p:cNvPr id="4" name="Text Placeholder 3"/>
          <p:cNvSpPr>
            <a:spLocks noGrp="1"/>
          </p:cNvSpPr>
          <p:nvPr>
            <p:ph type="body" sz="half" idx="2"/>
          </p:nvPr>
        </p:nvSpPr>
        <p:spPr>
          <a:xfrm>
            <a:off x="808036" y="4022912"/>
            <a:ext cx="7559977" cy="101740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6" name="Date Placeholder 4"/>
          <p:cNvSpPr>
            <a:spLocks noGrp="1"/>
          </p:cNvSpPr>
          <p:nvPr>
            <p:ph type="dt" sz="half" idx="10"/>
          </p:nvPr>
        </p:nvSpPr>
        <p:spPr>
          <a:xfrm>
            <a:off x="381002" y="5240073"/>
            <a:ext cx="1865313" cy="304271"/>
          </a:xfrm>
        </p:spPr>
        <p:txBody>
          <a:bodyPr/>
          <a:lstStyle>
            <a:lvl1pPr>
              <a:defRPr smtClean="0"/>
            </a:lvl1pPr>
          </a:lstStyle>
          <a:p>
            <a:fld id="{6804D9E3-178E-4227-853B-1370721DD7F1}" type="datetime1">
              <a:rPr lang="zh-CN" altLang="en-US" smtClean="0"/>
              <a:pPr/>
              <a:t>2011/11/16</a:t>
            </a:fld>
            <a:endParaRPr lang="zh-CN" altLang="en-US"/>
          </a:p>
        </p:txBody>
      </p:sp>
      <p:sp>
        <p:nvSpPr>
          <p:cNvPr id="7" name="Footer Placeholder 5"/>
          <p:cNvSpPr>
            <a:spLocks noGrp="1"/>
          </p:cNvSpPr>
          <p:nvPr>
            <p:ph type="ftr" sz="quarter" idx="11"/>
          </p:nvPr>
        </p:nvSpPr>
        <p:spPr>
          <a:xfrm>
            <a:off x="3325813" y="5240073"/>
            <a:ext cx="5218112" cy="304271"/>
          </a:xfrm>
        </p:spPr>
        <p:txBody>
          <a:bodyPr/>
          <a:lstStyle>
            <a:lvl1pPr>
              <a:defRPr smtClean="0"/>
            </a:lvl1pPr>
          </a:lstStyle>
          <a:p>
            <a:endParaRPr lang="zh-CN" altLang="en-US"/>
          </a:p>
        </p:txBody>
      </p:sp>
      <p:sp>
        <p:nvSpPr>
          <p:cNvPr id="8" name="Slide Number Placeholder 6"/>
          <p:cNvSpPr>
            <a:spLocks noGrp="1"/>
          </p:cNvSpPr>
          <p:nvPr>
            <p:ph type="sldNum" sz="quarter" idx="12"/>
          </p:nvPr>
        </p:nvSpPr>
        <p:spPr/>
        <p:txBody>
          <a:bodyPr/>
          <a:lstStyle>
            <a:lvl1pPr>
              <a:defRPr smtClean="0"/>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pic>
        <p:nvPicPr>
          <p:cNvPr id="4" name="Picture 8" descr="Overlay-ContentSlides.png"/>
          <p:cNvPicPr>
            <a:picLocks noChangeAspect="1"/>
          </p:cNvPicPr>
          <p:nvPr/>
        </p:nvPicPr>
        <p:blipFill>
          <a:blip r:embed="rId2"/>
          <a:srcRect/>
          <a:stretch>
            <a:fillRect/>
          </a:stretch>
        </p:blipFill>
        <p:spPr bwMode="auto">
          <a:xfrm>
            <a:off x="150815" y="156104"/>
            <a:ext cx="8828087" cy="5401469"/>
          </a:xfrm>
          <a:prstGeom prst="rect">
            <a:avLst/>
          </a:prstGeom>
          <a:noFill/>
          <a:ln w="9525">
            <a:noFill/>
            <a:miter lim="800000"/>
            <a:headEnd/>
            <a:tailEnd/>
          </a:ln>
        </p:spPr>
      </p:pic>
      <p:sp>
        <p:nvSpPr>
          <p:cNvPr id="2" name="Title 1"/>
          <p:cNvSpPr>
            <a:spLocks noGrp="1"/>
          </p:cNvSpPr>
          <p:nvPr>
            <p:ph type="title"/>
          </p:nvPr>
        </p:nvSpPr>
        <p:spPr/>
        <p:txBody>
          <a:bodyPr/>
          <a:lstStyle/>
          <a:p>
            <a:r>
              <a:rPr lang="zh-CN" altLang="en-US" smtClean="0"/>
              <a:t>单击此处编辑母版标题样式</a:t>
            </a:r>
            <a:endParaRPr/>
          </a:p>
        </p:txBody>
      </p:sp>
      <p:sp>
        <p:nvSpPr>
          <p:cNvPr id="3" name="Vertical Text Placeholder 2"/>
          <p:cNvSpPr>
            <a:spLocks noGrp="1"/>
          </p:cNvSpPr>
          <p:nvPr>
            <p:ph type="body" orient="vert" idx="1"/>
          </p:nvPr>
        </p:nvSpPr>
        <p:spPr/>
        <p:txBody>
          <a:bodyPr vert="eaVert"/>
          <a:lstStyle>
            <a:lvl5pPr>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dirty="0"/>
          </a:p>
        </p:txBody>
      </p:sp>
      <p:sp>
        <p:nvSpPr>
          <p:cNvPr id="5" name="Date Placeholder 3"/>
          <p:cNvSpPr>
            <a:spLocks noGrp="1"/>
          </p:cNvSpPr>
          <p:nvPr>
            <p:ph type="dt" sz="half" idx="10"/>
          </p:nvPr>
        </p:nvSpPr>
        <p:spPr/>
        <p:txBody>
          <a:bodyPr/>
          <a:lstStyle>
            <a:lvl1pPr>
              <a:defRPr smtClean="0"/>
            </a:lvl1pPr>
          </a:lstStyle>
          <a:p>
            <a:fld id="{42E0E044-E010-42E6-BFCC-9F7E7E102A27}" type="datetime1">
              <a:rPr lang="zh-CN" altLang="en-US" smtClean="0"/>
              <a:pPr/>
              <a:t>2011/11/16</a:t>
            </a:fld>
            <a:endParaRPr lang="zh-CN" altLang="en-US"/>
          </a:p>
        </p:txBody>
      </p:sp>
      <p:sp>
        <p:nvSpPr>
          <p:cNvPr id="6" name="Footer Placeholder 4"/>
          <p:cNvSpPr>
            <a:spLocks noGrp="1"/>
          </p:cNvSpPr>
          <p:nvPr>
            <p:ph type="ftr" sz="quarter" idx="11"/>
          </p:nvPr>
        </p:nvSpPr>
        <p:spPr/>
        <p:txBody>
          <a:bodyPr/>
          <a:lstStyle>
            <a:lvl1pPr>
              <a:defRPr smtClean="0"/>
            </a:lvl1pPr>
          </a:lstStyle>
          <a:p>
            <a:endParaRPr lang="zh-CN" altLang="en-US"/>
          </a:p>
        </p:txBody>
      </p:sp>
      <p:sp>
        <p:nvSpPr>
          <p:cNvPr id="7" name="Slide Number Placeholder 5"/>
          <p:cNvSpPr>
            <a:spLocks noGrp="1"/>
          </p:cNvSpPr>
          <p:nvPr>
            <p:ph type="sldNum" sz="quarter" idx="12"/>
          </p:nvPr>
        </p:nvSpPr>
        <p:spPr/>
        <p:txBody>
          <a:bodyPr/>
          <a:lstStyle>
            <a:lvl1pPr>
              <a:defRPr smtClean="0"/>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pic>
        <p:nvPicPr>
          <p:cNvPr id="4" name="Picture 8" descr="Overlay-ContentSlides.png"/>
          <p:cNvPicPr>
            <a:picLocks noChangeAspect="1"/>
          </p:cNvPicPr>
          <p:nvPr/>
        </p:nvPicPr>
        <p:blipFill>
          <a:blip r:embed="rId2"/>
          <a:srcRect/>
          <a:stretch>
            <a:fillRect/>
          </a:stretch>
        </p:blipFill>
        <p:spPr bwMode="auto">
          <a:xfrm>
            <a:off x="150815" y="156104"/>
            <a:ext cx="8828087" cy="5401469"/>
          </a:xfrm>
          <a:prstGeom prst="rect">
            <a:avLst/>
          </a:prstGeom>
          <a:noFill/>
          <a:ln w="9525">
            <a:noFill/>
            <a:miter lim="800000"/>
            <a:headEnd/>
            <a:tailEnd/>
          </a:ln>
        </p:spPr>
      </p:pic>
      <p:sp>
        <p:nvSpPr>
          <p:cNvPr id="2" name="Vertical Title 1"/>
          <p:cNvSpPr>
            <a:spLocks noGrp="1"/>
          </p:cNvSpPr>
          <p:nvPr>
            <p:ph type="title" orient="vert"/>
          </p:nvPr>
        </p:nvSpPr>
        <p:spPr>
          <a:xfrm>
            <a:off x="7328648" y="649552"/>
            <a:ext cx="1358153" cy="4390760"/>
          </a:xfrm>
        </p:spPr>
        <p:txBody>
          <a:bodyPr vert="eaVert"/>
          <a:lstStyle/>
          <a:p>
            <a:r>
              <a:rPr lang="zh-CN" altLang="en-US" smtClean="0"/>
              <a:t>单击此处编辑母版标题样式</a:t>
            </a:r>
            <a:endParaRPr/>
          </a:p>
        </p:txBody>
      </p:sp>
      <p:sp>
        <p:nvSpPr>
          <p:cNvPr id="3" name="Vertical Text Placeholder 2"/>
          <p:cNvSpPr>
            <a:spLocks noGrp="1"/>
          </p:cNvSpPr>
          <p:nvPr>
            <p:ph type="body" orient="vert" idx="1"/>
          </p:nvPr>
        </p:nvSpPr>
        <p:spPr>
          <a:xfrm>
            <a:off x="779464" y="649555"/>
            <a:ext cx="6170613" cy="4390759"/>
          </a:xfrm>
        </p:spPr>
        <p:txBody>
          <a:bodyPr vert="eaVert"/>
          <a:lstStyle>
            <a:lvl5pPr>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dirty="0"/>
          </a:p>
        </p:txBody>
      </p:sp>
      <p:sp>
        <p:nvSpPr>
          <p:cNvPr id="5" name="Date Placeholder 3"/>
          <p:cNvSpPr>
            <a:spLocks noGrp="1"/>
          </p:cNvSpPr>
          <p:nvPr>
            <p:ph type="dt" sz="half" idx="10"/>
          </p:nvPr>
        </p:nvSpPr>
        <p:spPr/>
        <p:txBody>
          <a:bodyPr/>
          <a:lstStyle>
            <a:lvl1pPr>
              <a:defRPr smtClean="0"/>
            </a:lvl1pPr>
          </a:lstStyle>
          <a:p>
            <a:fld id="{F419FB00-14FE-4EF6-A75C-412E7DD30E6A}" type="datetime1">
              <a:rPr lang="zh-CN" altLang="en-US" smtClean="0"/>
              <a:pPr/>
              <a:t>2011/11/16</a:t>
            </a:fld>
            <a:endParaRPr lang="zh-CN" altLang="en-US"/>
          </a:p>
        </p:txBody>
      </p:sp>
      <p:sp>
        <p:nvSpPr>
          <p:cNvPr id="6" name="Footer Placeholder 4"/>
          <p:cNvSpPr>
            <a:spLocks noGrp="1"/>
          </p:cNvSpPr>
          <p:nvPr>
            <p:ph type="ftr" sz="quarter" idx="11"/>
          </p:nvPr>
        </p:nvSpPr>
        <p:spPr/>
        <p:txBody>
          <a:bodyPr/>
          <a:lstStyle>
            <a:lvl1pPr>
              <a:defRPr smtClean="0"/>
            </a:lvl1pPr>
          </a:lstStyle>
          <a:p>
            <a:endParaRPr lang="zh-CN" altLang="en-US"/>
          </a:p>
        </p:txBody>
      </p:sp>
      <p:sp>
        <p:nvSpPr>
          <p:cNvPr id="7" name="Slide Number Placeholder 5"/>
          <p:cNvSpPr>
            <a:spLocks noGrp="1"/>
          </p:cNvSpPr>
          <p:nvPr>
            <p:ph type="sldNum" sz="quarter" idx="12"/>
          </p:nvPr>
        </p:nvSpPr>
        <p:spPr/>
        <p:txBody>
          <a:bodyPr/>
          <a:lstStyle>
            <a:lvl1pPr>
              <a:defRPr smtClean="0"/>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4" name="Picture 8" descr="Overlay-ContentSlides.png"/>
          <p:cNvPicPr>
            <a:picLocks noChangeAspect="1"/>
          </p:cNvPicPr>
          <p:nvPr/>
        </p:nvPicPr>
        <p:blipFill>
          <a:blip r:embed="rId2"/>
          <a:srcRect/>
          <a:stretch>
            <a:fillRect/>
          </a:stretch>
        </p:blipFill>
        <p:spPr bwMode="auto">
          <a:xfrm>
            <a:off x="150815" y="156104"/>
            <a:ext cx="8828087" cy="5401469"/>
          </a:xfrm>
          <a:prstGeom prst="rect">
            <a:avLst/>
          </a:prstGeom>
          <a:noFill/>
          <a:ln w="9525">
            <a:noFill/>
            <a:miter lim="800000"/>
            <a:headEnd/>
            <a:tailEnd/>
          </a:ln>
        </p:spPr>
      </p:pic>
      <p:sp>
        <p:nvSpPr>
          <p:cNvPr id="2" name="Title 1"/>
          <p:cNvSpPr>
            <a:spLocks noGrp="1"/>
          </p:cNvSpPr>
          <p:nvPr>
            <p:ph type="title"/>
          </p:nvPr>
        </p:nvSpPr>
        <p:spPr/>
        <p:txBody>
          <a:bodyPr/>
          <a:lstStyle/>
          <a:p>
            <a:r>
              <a:rPr lang="zh-CN" altLang="en-US" smtClean="0"/>
              <a:t>单击此处编辑母版标题样式</a:t>
            </a:r>
            <a:endParaRPr/>
          </a:p>
        </p:txBody>
      </p:sp>
      <p:sp>
        <p:nvSpPr>
          <p:cNvPr id="3" name="Content Placeholder 2"/>
          <p:cNvSpPr>
            <a:spLocks noGrp="1"/>
          </p:cNvSpPr>
          <p:nvPr>
            <p:ph idx="1"/>
          </p:nvPr>
        </p:nvSpPr>
        <p:spPr/>
        <p:txBody>
          <a:bodyPr/>
          <a:lstStyle>
            <a:lvl5pPr>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dirty="0"/>
          </a:p>
        </p:txBody>
      </p:sp>
      <p:sp>
        <p:nvSpPr>
          <p:cNvPr id="5" name="Date Placeholder 3"/>
          <p:cNvSpPr>
            <a:spLocks noGrp="1"/>
          </p:cNvSpPr>
          <p:nvPr>
            <p:ph type="dt" sz="half" idx="10"/>
          </p:nvPr>
        </p:nvSpPr>
        <p:spPr/>
        <p:txBody>
          <a:bodyPr/>
          <a:lstStyle>
            <a:lvl1pPr>
              <a:defRPr smtClean="0"/>
            </a:lvl1pPr>
          </a:lstStyle>
          <a:p>
            <a:fld id="{2AE3A3AF-F560-4393-993C-98700BC3750F}" type="datetime1">
              <a:rPr lang="zh-CN" altLang="en-US" smtClean="0"/>
              <a:pPr/>
              <a:t>2011/11/16</a:t>
            </a:fld>
            <a:endParaRPr lang="zh-CN" altLang="en-US" dirty="0"/>
          </a:p>
        </p:txBody>
      </p:sp>
      <p:sp>
        <p:nvSpPr>
          <p:cNvPr id="6" name="Footer Placeholder 4"/>
          <p:cNvSpPr>
            <a:spLocks noGrp="1"/>
          </p:cNvSpPr>
          <p:nvPr>
            <p:ph type="ftr" sz="quarter" idx="11"/>
          </p:nvPr>
        </p:nvSpPr>
        <p:spPr/>
        <p:txBody>
          <a:bodyPr/>
          <a:lstStyle>
            <a:lvl1pPr>
              <a:defRPr smtClean="0"/>
            </a:lvl1pPr>
          </a:lstStyle>
          <a:p>
            <a:endParaRPr lang="zh-CN" altLang="en-US"/>
          </a:p>
        </p:txBody>
      </p:sp>
      <p:sp>
        <p:nvSpPr>
          <p:cNvPr id="7" name="Slide Number Placeholder 5"/>
          <p:cNvSpPr>
            <a:spLocks noGrp="1"/>
          </p:cNvSpPr>
          <p:nvPr>
            <p:ph type="sldNum" sz="quarter" idx="12"/>
          </p:nvPr>
        </p:nvSpPr>
        <p:spPr/>
        <p:txBody>
          <a:bodyPr/>
          <a:lstStyle>
            <a:lvl1pPr>
              <a:defRPr smtClean="0"/>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4" name="Picture 8" descr="Overlay-SectionHeader.png"/>
          <p:cNvPicPr>
            <a:picLocks noChangeAspect="1"/>
          </p:cNvPicPr>
          <p:nvPr/>
        </p:nvPicPr>
        <p:blipFill>
          <a:blip r:embed="rId2"/>
          <a:srcRect/>
          <a:stretch>
            <a:fillRect/>
          </a:stretch>
        </p:blipFill>
        <p:spPr bwMode="auto">
          <a:xfrm>
            <a:off x="158750" y="156105"/>
            <a:ext cx="8826500" cy="5402792"/>
          </a:xfrm>
          <a:prstGeom prst="rect">
            <a:avLst/>
          </a:prstGeom>
          <a:noFill/>
          <a:ln w="9525">
            <a:noFill/>
            <a:miter lim="800000"/>
            <a:headEnd/>
            <a:tailEnd/>
          </a:ln>
        </p:spPr>
      </p:pic>
      <p:sp>
        <p:nvSpPr>
          <p:cNvPr id="2" name="Title 1"/>
          <p:cNvSpPr>
            <a:spLocks noGrp="1"/>
          </p:cNvSpPr>
          <p:nvPr>
            <p:ph type="title"/>
          </p:nvPr>
        </p:nvSpPr>
        <p:spPr>
          <a:xfrm>
            <a:off x="779465" y="2159468"/>
            <a:ext cx="7583487" cy="1135062"/>
          </a:xfrm>
        </p:spPr>
        <p:txBody>
          <a:bodyPr>
            <a:noAutofit/>
          </a:bodyPr>
          <a:lstStyle>
            <a:lvl1pPr algn="l">
              <a:defRPr sz="4400" b="1" cap="none" baseline="0">
                <a:solidFill>
                  <a:schemeClr val="bg1"/>
                </a:solidFill>
              </a:defRPr>
            </a:lvl1pPr>
          </a:lstStyle>
          <a:p>
            <a:r>
              <a:rPr lang="zh-CN" altLang="en-US" smtClean="0"/>
              <a:t>单击此处编辑母版标题样式</a:t>
            </a:r>
            <a:endParaRPr/>
          </a:p>
        </p:txBody>
      </p:sp>
      <p:sp>
        <p:nvSpPr>
          <p:cNvPr id="3" name="Text Placeholder 2"/>
          <p:cNvSpPr>
            <a:spLocks noGrp="1"/>
          </p:cNvSpPr>
          <p:nvPr>
            <p:ph type="body" idx="1"/>
          </p:nvPr>
        </p:nvSpPr>
        <p:spPr>
          <a:xfrm>
            <a:off x="779465" y="3291962"/>
            <a:ext cx="7583487" cy="1250156"/>
          </a:xfrm>
        </p:spPr>
        <p:txBody>
          <a:bodyPr/>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5" name="Date Placeholder 3"/>
          <p:cNvSpPr>
            <a:spLocks noGrp="1"/>
          </p:cNvSpPr>
          <p:nvPr>
            <p:ph type="dt" sz="half" idx="10"/>
          </p:nvPr>
        </p:nvSpPr>
        <p:spPr/>
        <p:txBody>
          <a:bodyPr/>
          <a:lstStyle>
            <a:lvl1pPr>
              <a:defRPr smtClean="0"/>
            </a:lvl1pPr>
          </a:lstStyle>
          <a:p>
            <a:fld id="{E4469E94-B348-45ED-AFE3-081DE580E576}" type="datetime1">
              <a:rPr lang="zh-CN" altLang="en-US" smtClean="0"/>
              <a:pPr/>
              <a:t>2011/11/16</a:t>
            </a:fld>
            <a:endParaRPr lang="zh-CN" altLang="en-US"/>
          </a:p>
        </p:txBody>
      </p:sp>
      <p:sp>
        <p:nvSpPr>
          <p:cNvPr id="6" name="Footer Placeholder 4"/>
          <p:cNvSpPr>
            <a:spLocks noGrp="1"/>
          </p:cNvSpPr>
          <p:nvPr>
            <p:ph type="ftr" sz="quarter" idx="11"/>
          </p:nvPr>
        </p:nvSpPr>
        <p:spPr/>
        <p:txBody>
          <a:bodyPr/>
          <a:lstStyle>
            <a:lvl1pPr>
              <a:defRPr smtClean="0"/>
            </a:lvl1pPr>
          </a:lstStyle>
          <a:p>
            <a:endParaRPr lang="zh-CN" altLang="en-US"/>
          </a:p>
        </p:txBody>
      </p:sp>
      <p:sp>
        <p:nvSpPr>
          <p:cNvPr id="7" name="Slide Number Placeholder 5"/>
          <p:cNvSpPr>
            <a:spLocks noGrp="1"/>
          </p:cNvSpPr>
          <p:nvPr>
            <p:ph type="sldNum" sz="quarter" idx="12"/>
          </p:nvPr>
        </p:nvSpPr>
        <p:spPr/>
        <p:txBody>
          <a:bodyPr/>
          <a:lstStyle>
            <a:lvl1pPr>
              <a:defRPr smtClean="0"/>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pic>
        <p:nvPicPr>
          <p:cNvPr id="5" name="Picture 8" descr="Overlay-ContentSlides.png"/>
          <p:cNvPicPr>
            <a:picLocks noChangeAspect="1"/>
          </p:cNvPicPr>
          <p:nvPr/>
        </p:nvPicPr>
        <p:blipFill>
          <a:blip r:embed="rId2"/>
          <a:srcRect/>
          <a:stretch>
            <a:fillRect/>
          </a:stretch>
        </p:blipFill>
        <p:spPr bwMode="auto">
          <a:xfrm>
            <a:off x="150815" y="156104"/>
            <a:ext cx="8828087" cy="5401469"/>
          </a:xfrm>
          <a:prstGeom prst="rect">
            <a:avLst/>
          </a:prstGeom>
          <a:noFill/>
          <a:ln w="9525">
            <a:noFill/>
            <a:miter lim="800000"/>
            <a:headEnd/>
            <a:tailEnd/>
          </a:ln>
        </p:spPr>
      </p:pic>
      <p:sp>
        <p:nvSpPr>
          <p:cNvPr id="2" name="Title 1"/>
          <p:cNvSpPr>
            <a:spLocks noGrp="1"/>
          </p:cNvSpPr>
          <p:nvPr>
            <p:ph type="title"/>
          </p:nvPr>
        </p:nvSpPr>
        <p:spPr/>
        <p:txBody>
          <a:bodyPr/>
          <a:lstStyle/>
          <a:p>
            <a:r>
              <a:rPr lang="zh-CN" altLang="en-US" smtClean="0"/>
              <a:t>单击此处编辑母版标题样式</a:t>
            </a:r>
            <a:endParaRPr/>
          </a:p>
        </p:txBody>
      </p:sp>
      <p:sp>
        <p:nvSpPr>
          <p:cNvPr id="3" name="Content Placeholder 2"/>
          <p:cNvSpPr>
            <a:spLocks noGrp="1"/>
          </p:cNvSpPr>
          <p:nvPr>
            <p:ph sz="half" idx="1"/>
          </p:nvPr>
        </p:nvSpPr>
        <p:spPr>
          <a:xfrm>
            <a:off x="779462" y="1524001"/>
            <a:ext cx="3657600" cy="3516312"/>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dirty="0"/>
          </a:p>
        </p:txBody>
      </p:sp>
      <p:sp>
        <p:nvSpPr>
          <p:cNvPr id="4" name="Content Placeholder 3"/>
          <p:cNvSpPr>
            <a:spLocks noGrp="1"/>
          </p:cNvSpPr>
          <p:nvPr>
            <p:ph sz="half" idx="2"/>
          </p:nvPr>
        </p:nvSpPr>
        <p:spPr>
          <a:xfrm>
            <a:off x="4688541" y="1524001"/>
            <a:ext cx="3657600" cy="3516312"/>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dirty="0"/>
          </a:p>
        </p:txBody>
      </p:sp>
      <p:sp>
        <p:nvSpPr>
          <p:cNvPr id="6" name="Date Placeholder 4"/>
          <p:cNvSpPr>
            <a:spLocks noGrp="1"/>
          </p:cNvSpPr>
          <p:nvPr>
            <p:ph type="dt" sz="half" idx="10"/>
          </p:nvPr>
        </p:nvSpPr>
        <p:spPr/>
        <p:txBody>
          <a:bodyPr/>
          <a:lstStyle>
            <a:lvl1pPr>
              <a:defRPr smtClean="0"/>
            </a:lvl1pPr>
          </a:lstStyle>
          <a:p>
            <a:fld id="{86ECD11B-EE55-48E5-A375-8E19C705C820}" type="datetime1">
              <a:rPr lang="zh-CN" altLang="en-US" smtClean="0"/>
              <a:pPr/>
              <a:t>2011/11/16</a:t>
            </a:fld>
            <a:endParaRPr lang="zh-CN" altLang="en-US"/>
          </a:p>
        </p:txBody>
      </p:sp>
      <p:sp>
        <p:nvSpPr>
          <p:cNvPr id="7" name="Footer Placeholder 5"/>
          <p:cNvSpPr>
            <a:spLocks noGrp="1"/>
          </p:cNvSpPr>
          <p:nvPr>
            <p:ph type="ftr" sz="quarter" idx="11"/>
          </p:nvPr>
        </p:nvSpPr>
        <p:spPr/>
        <p:txBody>
          <a:bodyPr/>
          <a:lstStyle>
            <a:lvl1pPr>
              <a:defRPr smtClean="0"/>
            </a:lvl1pPr>
          </a:lstStyle>
          <a:p>
            <a:endParaRPr lang="zh-CN" altLang="en-US"/>
          </a:p>
        </p:txBody>
      </p:sp>
      <p:sp>
        <p:nvSpPr>
          <p:cNvPr id="8" name="Slide Number Placeholder 6"/>
          <p:cNvSpPr>
            <a:spLocks noGrp="1"/>
          </p:cNvSpPr>
          <p:nvPr>
            <p:ph type="sldNum" sz="quarter" idx="12"/>
          </p:nvPr>
        </p:nvSpPr>
        <p:spPr/>
        <p:txBody>
          <a:bodyPr/>
          <a:lstStyle>
            <a:lvl1pPr>
              <a:defRPr smtClean="0"/>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pic>
        <p:nvPicPr>
          <p:cNvPr id="7" name="Picture 8" descr="Overlay-ContentSlides.png"/>
          <p:cNvPicPr>
            <a:picLocks noChangeAspect="1"/>
          </p:cNvPicPr>
          <p:nvPr/>
        </p:nvPicPr>
        <p:blipFill>
          <a:blip r:embed="rId2"/>
          <a:srcRect/>
          <a:stretch>
            <a:fillRect/>
          </a:stretch>
        </p:blipFill>
        <p:spPr bwMode="auto">
          <a:xfrm>
            <a:off x="150815" y="156104"/>
            <a:ext cx="8828087" cy="5401469"/>
          </a:xfrm>
          <a:prstGeom prst="rect">
            <a:avLst/>
          </a:prstGeom>
          <a:noFill/>
          <a:ln w="9525">
            <a:noFill/>
            <a:miter lim="800000"/>
            <a:headEnd/>
            <a:tailEnd/>
          </a:ln>
        </p:spPr>
      </p:pic>
      <p:cxnSp>
        <p:nvCxnSpPr>
          <p:cNvPr id="8" name="Straight Connector 9"/>
          <p:cNvCxnSpPr/>
          <p:nvPr/>
        </p:nvCxnSpPr>
        <p:spPr>
          <a:xfrm>
            <a:off x="874713" y="1905001"/>
            <a:ext cx="3562350" cy="1323"/>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10"/>
          <p:cNvCxnSpPr/>
          <p:nvPr/>
        </p:nvCxnSpPr>
        <p:spPr>
          <a:xfrm>
            <a:off x="4816477" y="1905001"/>
            <a:ext cx="3565525" cy="1323"/>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11"/>
          <p:cNvCxnSpPr/>
          <p:nvPr/>
        </p:nvCxnSpPr>
        <p:spPr>
          <a:xfrm>
            <a:off x="874713" y="1905001"/>
            <a:ext cx="3562350" cy="1323"/>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2"/>
          <p:cNvCxnSpPr/>
          <p:nvPr/>
        </p:nvCxnSpPr>
        <p:spPr>
          <a:xfrm>
            <a:off x="4816477" y="1905001"/>
            <a:ext cx="3565525" cy="1323"/>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79465" y="317501"/>
            <a:ext cx="7583487" cy="870323"/>
          </a:xfrm>
        </p:spPr>
        <p:txBody>
          <a:bodyPr/>
          <a:lstStyle>
            <a:lvl1pPr>
              <a:defRPr/>
            </a:lvl1pPr>
          </a:lstStyle>
          <a:p>
            <a:r>
              <a:rPr lang="zh-CN" altLang="en-US" smtClean="0"/>
              <a:t>单击此处编辑母版标题样式</a:t>
            </a:r>
            <a:endParaRPr/>
          </a:p>
        </p:txBody>
      </p:sp>
      <p:sp>
        <p:nvSpPr>
          <p:cNvPr id="3" name="Text Placeholder 2"/>
          <p:cNvSpPr>
            <a:spLocks noGrp="1"/>
          </p:cNvSpPr>
          <p:nvPr>
            <p:ph type="body" idx="1"/>
          </p:nvPr>
        </p:nvSpPr>
        <p:spPr>
          <a:xfrm>
            <a:off x="779463" y="1199029"/>
            <a:ext cx="3657600" cy="658190"/>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779463" y="1968501"/>
            <a:ext cx="3657600" cy="307181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dirty="0"/>
          </a:p>
        </p:txBody>
      </p:sp>
      <p:sp>
        <p:nvSpPr>
          <p:cNvPr id="5" name="Text Placeholder 4"/>
          <p:cNvSpPr>
            <a:spLocks noGrp="1"/>
          </p:cNvSpPr>
          <p:nvPr>
            <p:ph type="body" sz="quarter" idx="3"/>
          </p:nvPr>
        </p:nvSpPr>
        <p:spPr>
          <a:xfrm>
            <a:off x="4705350" y="1199029"/>
            <a:ext cx="3657600" cy="658190"/>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705350" y="1968501"/>
            <a:ext cx="3657600" cy="307181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dirty="0"/>
          </a:p>
        </p:txBody>
      </p:sp>
      <p:sp>
        <p:nvSpPr>
          <p:cNvPr id="12" name="Date Placeholder 6"/>
          <p:cNvSpPr>
            <a:spLocks noGrp="1"/>
          </p:cNvSpPr>
          <p:nvPr>
            <p:ph type="dt" sz="half" idx="10"/>
          </p:nvPr>
        </p:nvSpPr>
        <p:spPr/>
        <p:txBody>
          <a:bodyPr/>
          <a:lstStyle>
            <a:lvl1pPr>
              <a:defRPr smtClean="0"/>
            </a:lvl1pPr>
          </a:lstStyle>
          <a:p>
            <a:fld id="{0A2FC401-BDBC-442A-9C2A-71060F74DC2C}" type="datetime1">
              <a:rPr lang="zh-CN" altLang="en-US" smtClean="0"/>
              <a:pPr/>
              <a:t>2011/11/16</a:t>
            </a:fld>
            <a:endParaRPr lang="zh-CN" altLang="en-US"/>
          </a:p>
        </p:txBody>
      </p:sp>
      <p:sp>
        <p:nvSpPr>
          <p:cNvPr id="13" name="Footer Placeholder 7"/>
          <p:cNvSpPr>
            <a:spLocks noGrp="1"/>
          </p:cNvSpPr>
          <p:nvPr>
            <p:ph type="ftr" sz="quarter" idx="11"/>
          </p:nvPr>
        </p:nvSpPr>
        <p:spPr/>
        <p:txBody>
          <a:bodyPr/>
          <a:lstStyle>
            <a:lvl1pPr>
              <a:defRPr smtClean="0"/>
            </a:lvl1pPr>
          </a:lstStyle>
          <a:p>
            <a:endParaRPr lang="zh-CN" altLang="en-US"/>
          </a:p>
        </p:txBody>
      </p:sp>
      <p:sp>
        <p:nvSpPr>
          <p:cNvPr id="14" name="Slide Number Placeholder 8"/>
          <p:cNvSpPr>
            <a:spLocks noGrp="1"/>
          </p:cNvSpPr>
          <p:nvPr>
            <p:ph type="sldNum" sz="quarter" idx="12"/>
          </p:nvPr>
        </p:nvSpPr>
        <p:spPr/>
        <p:txBody>
          <a:bodyPr/>
          <a:lstStyle>
            <a:lvl1pPr>
              <a:defRPr smtClean="0"/>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5" name="Picture 8" descr="Overlay-ContentSlides.png"/>
          <p:cNvPicPr>
            <a:picLocks noChangeAspect="1"/>
          </p:cNvPicPr>
          <p:nvPr/>
        </p:nvPicPr>
        <p:blipFill>
          <a:blip r:embed="rId2"/>
          <a:srcRect/>
          <a:stretch>
            <a:fillRect/>
          </a:stretch>
        </p:blipFill>
        <p:spPr bwMode="auto">
          <a:xfrm>
            <a:off x="150815" y="156104"/>
            <a:ext cx="8828087" cy="5401469"/>
          </a:xfrm>
          <a:prstGeom prst="rect">
            <a:avLst/>
          </a:prstGeom>
          <a:noFill/>
          <a:ln w="9525">
            <a:noFill/>
            <a:miter lim="800000"/>
            <a:headEnd/>
            <a:tailEnd/>
          </a:ln>
        </p:spPr>
      </p:pic>
      <p:sp>
        <p:nvSpPr>
          <p:cNvPr id="2" name="Title 1"/>
          <p:cNvSpPr>
            <a:spLocks noGrp="1"/>
          </p:cNvSpPr>
          <p:nvPr>
            <p:ph type="title"/>
          </p:nvPr>
        </p:nvSpPr>
        <p:spPr/>
        <p:txBody>
          <a:bodyPr/>
          <a:lstStyle/>
          <a:p>
            <a:r>
              <a:rPr lang="zh-CN" altLang="en-US" smtClean="0"/>
              <a:t>单击此处编辑母版标题样式</a:t>
            </a:r>
            <a:endParaRPr/>
          </a:p>
        </p:txBody>
      </p:sp>
      <p:sp>
        <p:nvSpPr>
          <p:cNvPr id="3" name="Content Placeholder 2"/>
          <p:cNvSpPr>
            <a:spLocks noGrp="1"/>
          </p:cNvSpPr>
          <p:nvPr>
            <p:ph sz="half" idx="1"/>
          </p:nvPr>
        </p:nvSpPr>
        <p:spPr>
          <a:xfrm>
            <a:off x="779462" y="1524001"/>
            <a:ext cx="7585076" cy="17145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dirty="0"/>
          </a:p>
        </p:txBody>
      </p:sp>
      <p:sp>
        <p:nvSpPr>
          <p:cNvPr id="10" name="Content Placeholder 2"/>
          <p:cNvSpPr>
            <a:spLocks noGrp="1"/>
          </p:cNvSpPr>
          <p:nvPr>
            <p:ph sz="half" idx="13"/>
          </p:nvPr>
        </p:nvSpPr>
        <p:spPr>
          <a:xfrm>
            <a:off x="779462" y="3326513"/>
            <a:ext cx="7585076" cy="17145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dirty="0"/>
          </a:p>
        </p:txBody>
      </p:sp>
      <p:sp>
        <p:nvSpPr>
          <p:cNvPr id="6" name="Date Placeholder 4"/>
          <p:cNvSpPr>
            <a:spLocks noGrp="1"/>
          </p:cNvSpPr>
          <p:nvPr>
            <p:ph type="dt" sz="half" idx="14"/>
          </p:nvPr>
        </p:nvSpPr>
        <p:spPr/>
        <p:txBody>
          <a:bodyPr/>
          <a:lstStyle>
            <a:lvl1pPr>
              <a:defRPr smtClean="0"/>
            </a:lvl1pPr>
          </a:lstStyle>
          <a:p>
            <a:fld id="{8DE402E4-ACD5-428F-8992-5CAF37D218C1}" type="datetime1">
              <a:rPr lang="zh-CN" altLang="en-US" smtClean="0"/>
              <a:pPr/>
              <a:t>2011/11/16</a:t>
            </a:fld>
            <a:endParaRPr lang="zh-CN" altLang="en-US"/>
          </a:p>
        </p:txBody>
      </p:sp>
      <p:sp>
        <p:nvSpPr>
          <p:cNvPr id="7" name="Footer Placeholder 5"/>
          <p:cNvSpPr>
            <a:spLocks noGrp="1"/>
          </p:cNvSpPr>
          <p:nvPr>
            <p:ph type="ftr" sz="quarter" idx="15"/>
          </p:nvPr>
        </p:nvSpPr>
        <p:spPr/>
        <p:txBody>
          <a:bodyPr/>
          <a:lstStyle>
            <a:lvl1pPr>
              <a:defRPr smtClean="0"/>
            </a:lvl1pPr>
          </a:lstStyle>
          <a:p>
            <a:endParaRPr lang="zh-CN" altLang="en-US"/>
          </a:p>
        </p:txBody>
      </p:sp>
      <p:sp>
        <p:nvSpPr>
          <p:cNvPr id="8" name="Slide Number Placeholder 6"/>
          <p:cNvSpPr>
            <a:spLocks noGrp="1"/>
          </p:cNvSpPr>
          <p:nvPr>
            <p:ph type="sldNum" sz="quarter" idx="16"/>
          </p:nvPr>
        </p:nvSpPr>
        <p:spPr/>
        <p:txBody>
          <a:bodyPr/>
          <a:lstStyle>
            <a:lvl1pPr>
              <a:defRPr smtClean="0"/>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6" name="Picture 8" descr="Overlay-ContentSlides.png"/>
          <p:cNvPicPr>
            <a:picLocks noChangeAspect="1"/>
          </p:cNvPicPr>
          <p:nvPr/>
        </p:nvPicPr>
        <p:blipFill>
          <a:blip r:embed="rId2"/>
          <a:srcRect/>
          <a:stretch>
            <a:fillRect/>
          </a:stretch>
        </p:blipFill>
        <p:spPr bwMode="auto">
          <a:xfrm>
            <a:off x="150815" y="156104"/>
            <a:ext cx="8828087" cy="5401469"/>
          </a:xfrm>
          <a:prstGeom prst="rect">
            <a:avLst/>
          </a:prstGeom>
          <a:noFill/>
          <a:ln w="9525">
            <a:noFill/>
            <a:miter lim="800000"/>
            <a:headEnd/>
            <a:tailEnd/>
          </a:ln>
        </p:spPr>
      </p:pic>
      <p:sp>
        <p:nvSpPr>
          <p:cNvPr id="2" name="Title 1"/>
          <p:cNvSpPr>
            <a:spLocks noGrp="1"/>
          </p:cNvSpPr>
          <p:nvPr>
            <p:ph type="title"/>
          </p:nvPr>
        </p:nvSpPr>
        <p:spPr/>
        <p:txBody>
          <a:bodyPr/>
          <a:lstStyle/>
          <a:p>
            <a:r>
              <a:rPr lang="zh-CN" altLang="en-US" smtClean="0"/>
              <a:t>单击此处编辑母版标题样式</a:t>
            </a:r>
            <a:endParaRPr/>
          </a:p>
        </p:txBody>
      </p:sp>
      <p:sp>
        <p:nvSpPr>
          <p:cNvPr id="3" name="Content Placeholder 2"/>
          <p:cNvSpPr>
            <a:spLocks noGrp="1"/>
          </p:cNvSpPr>
          <p:nvPr>
            <p:ph sz="half" idx="1"/>
          </p:nvPr>
        </p:nvSpPr>
        <p:spPr>
          <a:xfrm>
            <a:off x="4710953" y="1524001"/>
            <a:ext cx="3657600" cy="17145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dirty="0"/>
          </a:p>
        </p:txBody>
      </p:sp>
      <p:sp>
        <p:nvSpPr>
          <p:cNvPr id="10" name="Content Placeholder 2"/>
          <p:cNvSpPr>
            <a:spLocks noGrp="1"/>
          </p:cNvSpPr>
          <p:nvPr>
            <p:ph sz="half" idx="13"/>
          </p:nvPr>
        </p:nvSpPr>
        <p:spPr>
          <a:xfrm>
            <a:off x="4710953" y="3326513"/>
            <a:ext cx="3657600" cy="17145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dirty="0"/>
          </a:p>
        </p:txBody>
      </p:sp>
      <p:sp>
        <p:nvSpPr>
          <p:cNvPr id="11" name="Content Placeholder 2"/>
          <p:cNvSpPr>
            <a:spLocks noGrp="1"/>
          </p:cNvSpPr>
          <p:nvPr>
            <p:ph sz="half" idx="14"/>
          </p:nvPr>
        </p:nvSpPr>
        <p:spPr>
          <a:xfrm>
            <a:off x="779462" y="1524001"/>
            <a:ext cx="3657600" cy="3516312"/>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dirty="0"/>
          </a:p>
        </p:txBody>
      </p:sp>
      <p:sp>
        <p:nvSpPr>
          <p:cNvPr id="7" name="Date Placeholder 4"/>
          <p:cNvSpPr>
            <a:spLocks noGrp="1"/>
          </p:cNvSpPr>
          <p:nvPr>
            <p:ph type="dt" sz="half" idx="15"/>
          </p:nvPr>
        </p:nvSpPr>
        <p:spPr/>
        <p:txBody>
          <a:bodyPr/>
          <a:lstStyle>
            <a:lvl1pPr>
              <a:defRPr smtClean="0"/>
            </a:lvl1pPr>
          </a:lstStyle>
          <a:p>
            <a:fld id="{627E1D32-A99C-49C5-9BED-98D57B503059}" type="datetime1">
              <a:rPr lang="zh-CN" altLang="en-US" smtClean="0"/>
              <a:pPr/>
              <a:t>2011/11/16</a:t>
            </a:fld>
            <a:endParaRPr lang="zh-CN" altLang="en-US"/>
          </a:p>
        </p:txBody>
      </p:sp>
      <p:sp>
        <p:nvSpPr>
          <p:cNvPr id="8" name="Footer Placeholder 5"/>
          <p:cNvSpPr>
            <a:spLocks noGrp="1"/>
          </p:cNvSpPr>
          <p:nvPr>
            <p:ph type="ftr" sz="quarter" idx="16"/>
          </p:nvPr>
        </p:nvSpPr>
        <p:spPr/>
        <p:txBody>
          <a:bodyPr/>
          <a:lstStyle>
            <a:lvl1pPr>
              <a:defRPr smtClean="0"/>
            </a:lvl1pPr>
          </a:lstStyle>
          <a:p>
            <a:endParaRPr lang="zh-CN" altLang="en-US"/>
          </a:p>
        </p:txBody>
      </p:sp>
      <p:sp>
        <p:nvSpPr>
          <p:cNvPr id="9" name="Slide Number Placeholder 6"/>
          <p:cNvSpPr>
            <a:spLocks noGrp="1"/>
          </p:cNvSpPr>
          <p:nvPr>
            <p:ph type="sldNum" sz="quarter" idx="17"/>
          </p:nvPr>
        </p:nvSpPr>
        <p:spPr/>
        <p:txBody>
          <a:bodyPr/>
          <a:lstStyle>
            <a:lvl1pPr>
              <a:defRPr smtClean="0"/>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7" name="Picture 8" descr="Overlay-ContentSlides.png"/>
          <p:cNvPicPr>
            <a:picLocks noChangeAspect="1"/>
          </p:cNvPicPr>
          <p:nvPr/>
        </p:nvPicPr>
        <p:blipFill>
          <a:blip r:embed="rId2"/>
          <a:srcRect/>
          <a:stretch>
            <a:fillRect/>
          </a:stretch>
        </p:blipFill>
        <p:spPr bwMode="auto">
          <a:xfrm>
            <a:off x="150815" y="156104"/>
            <a:ext cx="8828087" cy="5401469"/>
          </a:xfrm>
          <a:prstGeom prst="rect">
            <a:avLst/>
          </a:prstGeom>
          <a:noFill/>
          <a:ln w="9525">
            <a:noFill/>
            <a:miter lim="800000"/>
            <a:headEnd/>
            <a:tailEnd/>
          </a:ln>
        </p:spPr>
      </p:pic>
      <p:sp>
        <p:nvSpPr>
          <p:cNvPr id="2" name="Title 1"/>
          <p:cNvSpPr>
            <a:spLocks noGrp="1"/>
          </p:cNvSpPr>
          <p:nvPr>
            <p:ph type="title"/>
          </p:nvPr>
        </p:nvSpPr>
        <p:spPr/>
        <p:txBody>
          <a:bodyPr/>
          <a:lstStyle/>
          <a:p>
            <a:r>
              <a:rPr lang="zh-CN" altLang="en-US" smtClean="0"/>
              <a:t>单击此处编辑母版标题样式</a:t>
            </a:r>
            <a:endParaRPr/>
          </a:p>
        </p:txBody>
      </p:sp>
      <p:sp>
        <p:nvSpPr>
          <p:cNvPr id="12" name="Content Placeholder 2"/>
          <p:cNvSpPr>
            <a:spLocks noGrp="1"/>
          </p:cNvSpPr>
          <p:nvPr>
            <p:ph sz="half" idx="14"/>
          </p:nvPr>
        </p:nvSpPr>
        <p:spPr>
          <a:xfrm>
            <a:off x="779463" y="1524001"/>
            <a:ext cx="3657600" cy="17145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dirty="0"/>
          </a:p>
        </p:txBody>
      </p:sp>
      <p:sp>
        <p:nvSpPr>
          <p:cNvPr id="13" name="Content Placeholder 2"/>
          <p:cNvSpPr>
            <a:spLocks noGrp="1"/>
          </p:cNvSpPr>
          <p:nvPr>
            <p:ph sz="half" idx="15"/>
          </p:nvPr>
        </p:nvSpPr>
        <p:spPr>
          <a:xfrm>
            <a:off x="779463" y="3326513"/>
            <a:ext cx="3657600" cy="17145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dirty="0"/>
          </a:p>
        </p:txBody>
      </p:sp>
      <p:sp>
        <p:nvSpPr>
          <p:cNvPr id="14" name="Content Placeholder 2"/>
          <p:cNvSpPr>
            <a:spLocks noGrp="1"/>
          </p:cNvSpPr>
          <p:nvPr>
            <p:ph sz="half" idx="1"/>
          </p:nvPr>
        </p:nvSpPr>
        <p:spPr>
          <a:xfrm>
            <a:off x="4710953" y="1524001"/>
            <a:ext cx="3657600" cy="17145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dirty="0"/>
          </a:p>
        </p:txBody>
      </p:sp>
      <p:sp>
        <p:nvSpPr>
          <p:cNvPr id="15" name="Content Placeholder 2"/>
          <p:cNvSpPr>
            <a:spLocks noGrp="1"/>
          </p:cNvSpPr>
          <p:nvPr>
            <p:ph sz="half" idx="13"/>
          </p:nvPr>
        </p:nvSpPr>
        <p:spPr>
          <a:xfrm>
            <a:off x="4710953" y="3326513"/>
            <a:ext cx="3657600" cy="17145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dirty="0"/>
          </a:p>
        </p:txBody>
      </p:sp>
      <p:sp>
        <p:nvSpPr>
          <p:cNvPr id="8" name="Date Placeholder 4"/>
          <p:cNvSpPr>
            <a:spLocks noGrp="1"/>
          </p:cNvSpPr>
          <p:nvPr>
            <p:ph type="dt" sz="half" idx="16"/>
          </p:nvPr>
        </p:nvSpPr>
        <p:spPr/>
        <p:txBody>
          <a:bodyPr/>
          <a:lstStyle>
            <a:lvl1pPr>
              <a:defRPr smtClean="0"/>
            </a:lvl1pPr>
          </a:lstStyle>
          <a:p>
            <a:fld id="{854E87AC-E3B5-4D67-994D-CB487DEEE67F}" type="datetime1">
              <a:rPr lang="zh-CN" altLang="en-US" smtClean="0"/>
              <a:pPr/>
              <a:t>2011/11/16</a:t>
            </a:fld>
            <a:endParaRPr lang="zh-CN" altLang="en-US"/>
          </a:p>
        </p:txBody>
      </p:sp>
      <p:sp>
        <p:nvSpPr>
          <p:cNvPr id="9" name="Footer Placeholder 5"/>
          <p:cNvSpPr>
            <a:spLocks noGrp="1"/>
          </p:cNvSpPr>
          <p:nvPr>
            <p:ph type="ftr" sz="quarter" idx="17"/>
          </p:nvPr>
        </p:nvSpPr>
        <p:spPr/>
        <p:txBody>
          <a:bodyPr/>
          <a:lstStyle>
            <a:lvl1pPr>
              <a:defRPr smtClean="0"/>
            </a:lvl1pPr>
          </a:lstStyle>
          <a:p>
            <a:endParaRPr lang="zh-CN" altLang="en-US"/>
          </a:p>
        </p:txBody>
      </p:sp>
      <p:sp>
        <p:nvSpPr>
          <p:cNvPr id="10" name="Slide Number Placeholder 6"/>
          <p:cNvSpPr>
            <a:spLocks noGrp="1"/>
          </p:cNvSpPr>
          <p:nvPr>
            <p:ph type="sldNum" sz="quarter" idx="18"/>
          </p:nvPr>
        </p:nvSpPr>
        <p:spPr/>
        <p:txBody>
          <a:bodyPr/>
          <a:lstStyle>
            <a:lvl1pPr>
              <a:defRPr smtClean="0"/>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3" name="Picture 8" descr="Overlay-ContentSlides.png"/>
          <p:cNvPicPr>
            <a:picLocks noChangeAspect="1"/>
          </p:cNvPicPr>
          <p:nvPr/>
        </p:nvPicPr>
        <p:blipFill>
          <a:blip r:embed="rId2"/>
          <a:srcRect/>
          <a:stretch>
            <a:fillRect/>
          </a:stretch>
        </p:blipFill>
        <p:spPr bwMode="auto">
          <a:xfrm>
            <a:off x="150815" y="156104"/>
            <a:ext cx="8828087" cy="5401469"/>
          </a:xfrm>
          <a:prstGeom prst="rect">
            <a:avLst/>
          </a:prstGeom>
          <a:noFill/>
          <a:ln w="9525">
            <a:noFill/>
            <a:miter lim="800000"/>
            <a:headEnd/>
            <a:tailEnd/>
          </a:ln>
        </p:spPr>
      </p:pic>
      <p:sp>
        <p:nvSpPr>
          <p:cNvPr id="2" name="Title 1"/>
          <p:cNvSpPr>
            <a:spLocks noGrp="1"/>
          </p:cNvSpPr>
          <p:nvPr>
            <p:ph type="title"/>
          </p:nvPr>
        </p:nvSpPr>
        <p:spPr/>
        <p:txBody>
          <a:bodyPr/>
          <a:lstStyle/>
          <a:p>
            <a:r>
              <a:rPr lang="zh-CN" altLang="en-US" smtClean="0"/>
              <a:t>单击此处编辑母版标题样式</a:t>
            </a:r>
            <a:endParaRPr/>
          </a:p>
        </p:txBody>
      </p:sp>
      <p:sp>
        <p:nvSpPr>
          <p:cNvPr id="4" name="Date Placeholder 2"/>
          <p:cNvSpPr>
            <a:spLocks noGrp="1"/>
          </p:cNvSpPr>
          <p:nvPr>
            <p:ph type="dt" sz="half" idx="10"/>
          </p:nvPr>
        </p:nvSpPr>
        <p:spPr/>
        <p:txBody>
          <a:bodyPr/>
          <a:lstStyle>
            <a:lvl1pPr>
              <a:defRPr smtClean="0"/>
            </a:lvl1pPr>
          </a:lstStyle>
          <a:p>
            <a:fld id="{E05FF20F-C389-4797-89CB-1A09B6AD96EF}" type="datetime1">
              <a:rPr lang="zh-CN" altLang="en-US" smtClean="0"/>
              <a:pPr/>
              <a:t>2011/11/16</a:t>
            </a:fld>
            <a:endParaRPr lang="zh-CN" altLang="en-US"/>
          </a:p>
        </p:txBody>
      </p:sp>
      <p:sp>
        <p:nvSpPr>
          <p:cNvPr id="5" name="Footer Placeholder 3"/>
          <p:cNvSpPr>
            <a:spLocks noGrp="1"/>
          </p:cNvSpPr>
          <p:nvPr>
            <p:ph type="ftr" sz="quarter" idx="11"/>
          </p:nvPr>
        </p:nvSpPr>
        <p:spPr/>
        <p:txBody>
          <a:bodyPr/>
          <a:lstStyle>
            <a:lvl1pPr>
              <a:defRPr smtClean="0"/>
            </a:lvl1pPr>
          </a:lstStyle>
          <a:p>
            <a:endParaRPr lang="zh-CN" altLang="en-US"/>
          </a:p>
        </p:txBody>
      </p:sp>
      <p:sp>
        <p:nvSpPr>
          <p:cNvPr id="6" name="Slide Number Placeholder 4"/>
          <p:cNvSpPr>
            <a:spLocks noGrp="1"/>
          </p:cNvSpPr>
          <p:nvPr>
            <p:ph type="sldNum" sz="quarter" idx="12"/>
          </p:nvPr>
        </p:nvSpPr>
        <p:spPr/>
        <p:txBody>
          <a:bodyPr/>
          <a:lstStyle>
            <a:lvl1pPr>
              <a:defRPr smtClean="0"/>
            </a:lvl1p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90500" y="158751"/>
            <a:ext cx="8764588" cy="5398823"/>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027" name="Title Placeholder 1"/>
          <p:cNvSpPr>
            <a:spLocks noGrp="1"/>
          </p:cNvSpPr>
          <p:nvPr>
            <p:ph type="title"/>
          </p:nvPr>
        </p:nvSpPr>
        <p:spPr bwMode="auto">
          <a:xfrm>
            <a:off x="779465" y="317502"/>
            <a:ext cx="7583487" cy="870479"/>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CN" altLang="en-US" smtClean="0"/>
              <a:t>单击此处编辑母版标题样式</a:t>
            </a:r>
            <a:endParaRPr lang="en-US" altLang="zh-CN" smtClean="0"/>
          </a:p>
        </p:txBody>
      </p:sp>
      <p:sp>
        <p:nvSpPr>
          <p:cNvPr id="1028" name="Text Placeholder 2"/>
          <p:cNvSpPr>
            <a:spLocks noGrp="1"/>
          </p:cNvSpPr>
          <p:nvPr>
            <p:ph type="body" idx="1"/>
          </p:nvPr>
        </p:nvSpPr>
        <p:spPr bwMode="auto">
          <a:xfrm>
            <a:off x="779465" y="1524002"/>
            <a:ext cx="7583487" cy="35070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4" name="Date Placeholder 3"/>
          <p:cNvSpPr>
            <a:spLocks noGrp="1"/>
          </p:cNvSpPr>
          <p:nvPr>
            <p:ph type="dt" sz="half" idx="2"/>
          </p:nvPr>
        </p:nvSpPr>
        <p:spPr>
          <a:xfrm>
            <a:off x="381000" y="5240073"/>
            <a:ext cx="1887538" cy="304271"/>
          </a:xfrm>
          <a:prstGeom prst="rect">
            <a:avLst/>
          </a:prstGeom>
        </p:spPr>
        <p:txBody>
          <a:bodyPr vert="horz" wrap="square" lIns="91440" tIns="45720" rIns="91440" bIns="45720" numCol="1" anchor="ctr" anchorCtr="0" compatLnSpc="1">
            <a:prstTxWarp prst="textNoShape">
              <a:avLst/>
            </a:prstTxWarp>
          </a:bodyPr>
          <a:lstStyle>
            <a:lvl1pPr>
              <a:defRPr sz="1200" smtClean="0">
                <a:solidFill>
                  <a:schemeClr val="bg2"/>
                </a:solidFill>
                <a:latin typeface="Arial" pitchFamily="34" charset="0"/>
                <a:ea typeface="宋体" pitchFamily="2" charset="-122"/>
              </a:defRPr>
            </a:lvl1pPr>
          </a:lstStyle>
          <a:p>
            <a:fld id="{97BBDF2D-21D8-48BA-A3C7-64E0C4CBD88E}" type="datetime1">
              <a:rPr lang="zh-CN" altLang="en-US" smtClean="0"/>
              <a:pPr/>
              <a:t>2011/11/16</a:t>
            </a:fld>
            <a:endParaRPr lang="zh-CN" altLang="en-US"/>
          </a:p>
        </p:txBody>
      </p:sp>
      <p:sp>
        <p:nvSpPr>
          <p:cNvPr id="5" name="Footer Placeholder 4"/>
          <p:cNvSpPr>
            <a:spLocks noGrp="1"/>
          </p:cNvSpPr>
          <p:nvPr>
            <p:ph type="ftr" sz="quarter" idx="3"/>
          </p:nvPr>
        </p:nvSpPr>
        <p:spPr>
          <a:xfrm>
            <a:off x="3305175" y="5240073"/>
            <a:ext cx="5238750" cy="304271"/>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chemeClr val="bg2"/>
                </a:solidFill>
                <a:latin typeface="Arial" pitchFamily="34" charset="0"/>
                <a:ea typeface="宋体" pitchFamily="2" charset="-122"/>
              </a:defRPr>
            </a:lvl1pPr>
          </a:lstStyle>
          <a:p>
            <a:endParaRPr lang="zh-CN" altLang="en-US"/>
          </a:p>
        </p:txBody>
      </p:sp>
      <p:sp>
        <p:nvSpPr>
          <p:cNvPr id="6" name="Slide Number Placeholder 5"/>
          <p:cNvSpPr>
            <a:spLocks noGrp="1"/>
          </p:cNvSpPr>
          <p:nvPr>
            <p:ph type="sldNum" sz="quarter" idx="4"/>
          </p:nvPr>
        </p:nvSpPr>
        <p:spPr>
          <a:xfrm>
            <a:off x="8404227" y="182563"/>
            <a:ext cx="493713" cy="304271"/>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chemeClr val="tx2"/>
                </a:solidFill>
                <a:latin typeface="Arial" pitchFamily="34" charset="0"/>
                <a:ea typeface="宋体" pitchFamily="2" charset="-122"/>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 id="2147483948" r:id="rId12"/>
    <p:sldLayoutId id="2147483949" r:id="rId13"/>
    <p:sldLayoutId id="2147483950" r:id="rId14"/>
    <p:sldLayoutId id="2147483951" r:id="rId15"/>
    <p:sldLayoutId id="2147483952" r:id="rId16"/>
  </p:sldLayoutIdLst>
  <p:hf sldNum="0" hdr="0" ftr="0" dt="0"/>
  <p:txStyles>
    <p:titleStyle>
      <a:lvl1pPr algn="l" rtl="0" eaLnBrk="1" fontAlgn="base" hangingPunct="1">
        <a:spcBef>
          <a:spcPct val="0"/>
        </a:spcBef>
        <a:spcAft>
          <a:spcPct val="0"/>
        </a:spcAft>
        <a:defRPr sz="3800" kern="1200">
          <a:solidFill>
            <a:schemeClr val="bg1"/>
          </a:solidFill>
          <a:latin typeface="+mj-lt"/>
          <a:ea typeface="MS PGothic" pitchFamily="34" charset="-128"/>
          <a:cs typeface="+mj-cs"/>
        </a:defRPr>
      </a:lvl1pPr>
      <a:lvl2pPr algn="l" rtl="0" eaLnBrk="1" fontAlgn="base" hangingPunct="1">
        <a:spcBef>
          <a:spcPct val="0"/>
        </a:spcBef>
        <a:spcAft>
          <a:spcPct val="0"/>
        </a:spcAft>
        <a:defRPr sz="3800">
          <a:solidFill>
            <a:schemeClr val="bg1"/>
          </a:solidFill>
          <a:latin typeface="Trebuchet MS" pitchFamily="34" charset="0"/>
          <a:ea typeface="MS PGothic" pitchFamily="34" charset="-128"/>
        </a:defRPr>
      </a:lvl2pPr>
      <a:lvl3pPr algn="l" rtl="0" eaLnBrk="1" fontAlgn="base" hangingPunct="1">
        <a:spcBef>
          <a:spcPct val="0"/>
        </a:spcBef>
        <a:spcAft>
          <a:spcPct val="0"/>
        </a:spcAft>
        <a:defRPr sz="3800">
          <a:solidFill>
            <a:schemeClr val="bg1"/>
          </a:solidFill>
          <a:latin typeface="Trebuchet MS" pitchFamily="34" charset="0"/>
          <a:ea typeface="MS PGothic" pitchFamily="34" charset="-128"/>
        </a:defRPr>
      </a:lvl3pPr>
      <a:lvl4pPr algn="l" rtl="0" eaLnBrk="1" fontAlgn="base" hangingPunct="1">
        <a:spcBef>
          <a:spcPct val="0"/>
        </a:spcBef>
        <a:spcAft>
          <a:spcPct val="0"/>
        </a:spcAft>
        <a:defRPr sz="3800">
          <a:solidFill>
            <a:schemeClr val="bg1"/>
          </a:solidFill>
          <a:latin typeface="Trebuchet MS" pitchFamily="34" charset="0"/>
          <a:ea typeface="MS PGothic" pitchFamily="34" charset="-128"/>
        </a:defRPr>
      </a:lvl4pPr>
      <a:lvl5pPr algn="l" rtl="0" eaLnBrk="1" fontAlgn="base" hangingPunct="1">
        <a:spcBef>
          <a:spcPct val="0"/>
        </a:spcBef>
        <a:spcAft>
          <a:spcPct val="0"/>
        </a:spcAft>
        <a:defRPr sz="3800">
          <a:solidFill>
            <a:schemeClr val="bg1"/>
          </a:solidFill>
          <a:latin typeface="Trebuchet MS" pitchFamily="34" charset="0"/>
          <a:ea typeface="MS PGothic" pitchFamily="34" charset="-128"/>
        </a:defRPr>
      </a:lvl5pPr>
      <a:lvl6pPr marL="457200" algn="l" rtl="0" eaLnBrk="1" fontAlgn="base" hangingPunct="1">
        <a:spcBef>
          <a:spcPct val="0"/>
        </a:spcBef>
        <a:spcAft>
          <a:spcPct val="0"/>
        </a:spcAft>
        <a:defRPr sz="3800">
          <a:solidFill>
            <a:schemeClr val="bg1"/>
          </a:solidFill>
          <a:latin typeface="Trebuchet MS" pitchFamily="34" charset="0"/>
          <a:ea typeface="MS PGothic" pitchFamily="34" charset="-128"/>
        </a:defRPr>
      </a:lvl6pPr>
      <a:lvl7pPr marL="914400" algn="l" rtl="0" eaLnBrk="1" fontAlgn="base" hangingPunct="1">
        <a:spcBef>
          <a:spcPct val="0"/>
        </a:spcBef>
        <a:spcAft>
          <a:spcPct val="0"/>
        </a:spcAft>
        <a:defRPr sz="3800">
          <a:solidFill>
            <a:schemeClr val="bg1"/>
          </a:solidFill>
          <a:latin typeface="Trebuchet MS" pitchFamily="34" charset="0"/>
          <a:ea typeface="MS PGothic" pitchFamily="34" charset="-128"/>
        </a:defRPr>
      </a:lvl7pPr>
      <a:lvl8pPr marL="1371600" algn="l" rtl="0" eaLnBrk="1" fontAlgn="base" hangingPunct="1">
        <a:spcBef>
          <a:spcPct val="0"/>
        </a:spcBef>
        <a:spcAft>
          <a:spcPct val="0"/>
        </a:spcAft>
        <a:defRPr sz="3800">
          <a:solidFill>
            <a:schemeClr val="bg1"/>
          </a:solidFill>
          <a:latin typeface="Trebuchet MS" pitchFamily="34" charset="0"/>
          <a:ea typeface="MS PGothic" pitchFamily="34" charset="-128"/>
        </a:defRPr>
      </a:lvl8pPr>
      <a:lvl9pPr marL="1828800" algn="l" rtl="0" eaLnBrk="1" fontAlgn="base" hangingPunct="1">
        <a:spcBef>
          <a:spcPct val="0"/>
        </a:spcBef>
        <a:spcAft>
          <a:spcPct val="0"/>
        </a:spcAft>
        <a:defRPr sz="3800">
          <a:solidFill>
            <a:schemeClr val="bg1"/>
          </a:solidFill>
          <a:latin typeface="Trebuchet MS" pitchFamily="34" charset="0"/>
          <a:ea typeface="MS PGothic" pitchFamily="34" charset="-128"/>
        </a:defRPr>
      </a:lvl9pPr>
    </p:titleStyle>
    <p:bodyStyle>
      <a:lvl1pPr marL="282575" indent="-282575" algn="l" rtl="0" eaLnBrk="1" fontAlgn="base" hangingPunct="1">
        <a:spcBef>
          <a:spcPts val="2000"/>
        </a:spcBef>
        <a:spcAft>
          <a:spcPct val="0"/>
        </a:spcAft>
        <a:buFont typeface="Wingdings 2" pitchFamily="18" charset="2"/>
        <a:buChar char=""/>
        <a:defRPr sz="2200" kern="1200">
          <a:solidFill>
            <a:schemeClr val="bg1"/>
          </a:solidFill>
          <a:latin typeface="+mn-lt"/>
          <a:ea typeface="MS PGothic" pitchFamily="34" charset="-128"/>
          <a:cs typeface="+mn-cs"/>
        </a:defRPr>
      </a:lvl1pPr>
      <a:lvl2pPr marL="577850" indent="-295275" algn="l" rtl="0" eaLnBrk="1" fontAlgn="base" hangingPunct="1">
        <a:spcBef>
          <a:spcPts val="600"/>
        </a:spcBef>
        <a:spcAft>
          <a:spcPct val="0"/>
        </a:spcAft>
        <a:buFont typeface="Wingdings 2" pitchFamily="18" charset="2"/>
        <a:buChar char=""/>
        <a:defRPr sz="2000" kern="1200">
          <a:solidFill>
            <a:schemeClr val="bg1"/>
          </a:solidFill>
          <a:latin typeface="+mn-lt"/>
          <a:ea typeface="MS PGothic" pitchFamily="34" charset="-128"/>
          <a:cs typeface="+mn-cs"/>
        </a:defRPr>
      </a:lvl2pPr>
      <a:lvl3pPr marL="860425" indent="-282575" algn="l" rtl="0" eaLnBrk="1" fontAlgn="base" hangingPunct="1">
        <a:spcBef>
          <a:spcPts val="600"/>
        </a:spcBef>
        <a:spcAft>
          <a:spcPct val="0"/>
        </a:spcAft>
        <a:buFont typeface="Wingdings 2" pitchFamily="18" charset="2"/>
        <a:buChar char=""/>
        <a:defRPr kern="1200">
          <a:solidFill>
            <a:schemeClr val="bg1"/>
          </a:solidFill>
          <a:latin typeface="+mn-lt"/>
          <a:ea typeface="MS PGothic" pitchFamily="34" charset="-128"/>
          <a:cs typeface="+mn-cs"/>
        </a:defRPr>
      </a:lvl3pPr>
      <a:lvl4pPr marL="1143000" indent="-282575" algn="l" rtl="0" eaLnBrk="1" fontAlgn="base" hangingPunct="1">
        <a:spcBef>
          <a:spcPts val="600"/>
        </a:spcBef>
        <a:spcAft>
          <a:spcPct val="0"/>
        </a:spcAft>
        <a:buFont typeface="Wingdings 2" pitchFamily="18" charset="2"/>
        <a:buChar char=""/>
        <a:defRPr kern="1200">
          <a:solidFill>
            <a:schemeClr val="bg1"/>
          </a:solidFill>
          <a:latin typeface="+mn-lt"/>
          <a:ea typeface="MS PGothic" pitchFamily="34" charset="-128"/>
          <a:cs typeface="+mn-cs"/>
        </a:defRPr>
      </a:lvl4pPr>
      <a:lvl5pPr marL="1425575" indent="-282575" algn="l" rtl="0" eaLnBrk="1" fontAlgn="base" hangingPunct="1">
        <a:spcBef>
          <a:spcPts val="600"/>
        </a:spcBef>
        <a:spcAft>
          <a:spcPct val="0"/>
        </a:spcAft>
        <a:buFont typeface="Wingdings 2" pitchFamily="18" charset="2"/>
        <a:buChar char=""/>
        <a:defRPr kern="1200">
          <a:solidFill>
            <a:schemeClr val="bg1"/>
          </a:solidFill>
          <a:latin typeface="+mn-lt"/>
          <a:ea typeface="MS PGothic" pitchFamily="34" charset="-128"/>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51520" y="1201316"/>
            <a:ext cx="8640960" cy="1578636"/>
          </a:xfrm>
        </p:spPr>
        <p:txBody>
          <a:bodyPr>
            <a:noAutofit/>
          </a:bodyPr>
          <a:lstStyle/>
          <a:p>
            <a:pPr algn="ctr"/>
            <a:r>
              <a:rPr lang="en-US" altLang="zh-CN" sz="3200" dirty="0" smtClean="0"/>
              <a:t>Cloud Versus In-house Cluster: Evaluating Amazon Cluster Compute Instances</a:t>
            </a:r>
            <a:br>
              <a:rPr lang="en-US" altLang="zh-CN" sz="3200" dirty="0" smtClean="0"/>
            </a:br>
            <a:r>
              <a:rPr lang="en-US" altLang="zh-CN" sz="3200" dirty="0" smtClean="0"/>
              <a:t>for Running MPI Applications</a:t>
            </a:r>
            <a:endParaRPr lang="zh-CN" altLang="en-US" sz="3200" dirty="0"/>
          </a:p>
        </p:txBody>
      </p:sp>
      <p:sp>
        <p:nvSpPr>
          <p:cNvPr id="3" name="副标题 2"/>
          <p:cNvSpPr>
            <a:spLocks noGrp="1"/>
          </p:cNvSpPr>
          <p:nvPr>
            <p:ph type="subTitle" idx="1"/>
          </p:nvPr>
        </p:nvSpPr>
        <p:spPr/>
        <p:txBody>
          <a:bodyPr>
            <a:normAutofit/>
          </a:bodyPr>
          <a:lstStyle/>
          <a:p>
            <a:r>
              <a:rPr lang="en-US" altLang="zh-CN" dirty="0" smtClean="0"/>
              <a:t>Yan </a:t>
            </a:r>
            <a:r>
              <a:rPr lang="en-US" altLang="zh-CN" dirty="0" err="1" smtClean="0"/>
              <a:t>Zhai</a:t>
            </a:r>
            <a:r>
              <a:rPr lang="en-US" altLang="zh-CN" dirty="0" smtClean="0"/>
              <a:t>, </a:t>
            </a:r>
            <a:r>
              <a:rPr lang="en-US" altLang="zh-CN" dirty="0" err="1" smtClean="0"/>
              <a:t>Mingliang</a:t>
            </a:r>
            <a:r>
              <a:rPr lang="en-US" altLang="zh-CN" dirty="0" smtClean="0"/>
              <a:t> Liu, </a:t>
            </a:r>
            <a:r>
              <a:rPr lang="en-US" altLang="zh-CN" dirty="0" err="1" smtClean="0"/>
              <a:t>Jidong</a:t>
            </a:r>
            <a:r>
              <a:rPr lang="en-US" altLang="zh-CN" dirty="0" smtClean="0"/>
              <a:t> </a:t>
            </a:r>
            <a:r>
              <a:rPr lang="en-US" altLang="zh-CN" dirty="0" err="1" smtClean="0"/>
              <a:t>Zhai</a:t>
            </a:r>
            <a:endParaRPr lang="en-US" altLang="zh-CN" dirty="0" smtClean="0"/>
          </a:p>
          <a:p>
            <a:r>
              <a:rPr lang="en-US" altLang="zh-CN" dirty="0" err="1" smtClean="0"/>
              <a:t>Xiaosong</a:t>
            </a:r>
            <a:r>
              <a:rPr lang="en-US" altLang="zh-CN" dirty="0" smtClean="0"/>
              <a:t> Ma, </a:t>
            </a:r>
            <a:r>
              <a:rPr lang="en-US" altLang="zh-CN" dirty="0" err="1" smtClean="0"/>
              <a:t>Wenguang</a:t>
            </a:r>
            <a:r>
              <a:rPr lang="en-US" altLang="zh-CN" dirty="0" smtClean="0"/>
              <a:t> Chen</a:t>
            </a:r>
          </a:p>
          <a:p>
            <a:r>
              <a:rPr lang="en-US" altLang="zh-CN" dirty="0" smtClean="0"/>
              <a:t>Tsinghua University &amp;</a:t>
            </a:r>
          </a:p>
          <a:p>
            <a:r>
              <a:rPr lang="en-US" altLang="zh-CN" dirty="0" smtClean="0"/>
              <a:t>NCSU &amp; ORNL</a:t>
            </a:r>
          </a:p>
          <a:p>
            <a:endParaRPr lang="en-US" altLang="zh-CN"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MPI-Blast </a:t>
            </a:r>
            <a:r>
              <a:rPr lang="en-US" altLang="zh-CN" dirty="0" smtClean="0"/>
              <a:t>results</a:t>
            </a:r>
            <a:endParaRPr lang="zh-CN" altLang="en-US" dirty="0"/>
          </a:p>
        </p:txBody>
      </p:sp>
      <p:graphicFrame>
        <p:nvGraphicFramePr>
          <p:cNvPr id="8" name="内容占位符 6"/>
          <p:cNvGraphicFramePr>
            <a:graphicFrameLocks noGrp="1"/>
          </p:cNvGraphicFramePr>
          <p:nvPr>
            <p:ph idx="1"/>
            <p:extLst>
              <p:ext uri="{D42A27DB-BD31-4B8C-83A1-F6EECF244321}">
                <p14:modId xmlns:p14="http://schemas.microsoft.com/office/powerpoint/2010/main" xmlns="" val="3017196604"/>
              </p:ext>
            </p:extLst>
          </p:nvPr>
        </p:nvGraphicFramePr>
        <p:xfrm>
          <a:off x="762000" y="1562100"/>
          <a:ext cx="7583487" cy="350678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372380" y="2641476"/>
            <a:ext cx="461665" cy="865045"/>
          </a:xfrm>
          <a:prstGeom prst="rect">
            <a:avLst/>
          </a:prstGeom>
          <a:noFill/>
        </p:spPr>
        <p:txBody>
          <a:bodyPr vert="vert270" wrap="none" rtlCol="0">
            <a:spAutoFit/>
          </a:bodyPr>
          <a:lstStyle/>
          <a:p>
            <a:r>
              <a:rPr lang="en-US" altLang="zh-CN" dirty="0" smtClean="0">
                <a:solidFill>
                  <a:schemeClr val="bg1"/>
                </a:solidFill>
              </a:rPr>
              <a:t>Time(s)</a:t>
            </a:r>
            <a:endParaRPr lang="zh-CN" altLang="en-US" dirty="0">
              <a:solidFill>
                <a:schemeClr val="bg1"/>
              </a:solidFill>
            </a:endParaRPr>
          </a:p>
        </p:txBody>
      </p:sp>
      <p:sp>
        <p:nvSpPr>
          <p:cNvPr id="9" name="TextBox 8"/>
          <p:cNvSpPr txBox="1"/>
          <p:nvPr/>
        </p:nvSpPr>
        <p:spPr>
          <a:xfrm>
            <a:off x="3419872" y="5049098"/>
            <a:ext cx="1800878" cy="369332"/>
          </a:xfrm>
          <a:prstGeom prst="rect">
            <a:avLst/>
          </a:prstGeom>
          <a:noFill/>
        </p:spPr>
        <p:txBody>
          <a:bodyPr wrap="none" rtlCol="0">
            <a:spAutoFit/>
          </a:bodyPr>
          <a:lstStyle/>
          <a:p>
            <a:r>
              <a:rPr lang="en-US" altLang="zh-CN" dirty="0" smtClean="0">
                <a:solidFill>
                  <a:schemeClr val="bg1"/>
                </a:solidFill>
              </a:rPr>
              <a:t>Process number</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POP </a:t>
            </a:r>
            <a:r>
              <a:rPr lang="en-US" altLang="zh-CN" dirty="0" smtClean="0"/>
              <a:t>results</a:t>
            </a:r>
            <a:endParaRPr lang="zh-CN" altLang="en-US" dirty="0"/>
          </a:p>
        </p:txBody>
      </p:sp>
      <p:graphicFrame>
        <p:nvGraphicFramePr>
          <p:cNvPr id="8" name="内容占位符 6"/>
          <p:cNvGraphicFramePr>
            <a:graphicFrameLocks noGrp="1"/>
          </p:cNvGraphicFramePr>
          <p:nvPr>
            <p:ph idx="1"/>
            <p:extLst>
              <p:ext uri="{D42A27DB-BD31-4B8C-83A1-F6EECF244321}">
                <p14:modId xmlns:p14="http://schemas.microsoft.com/office/powerpoint/2010/main" xmlns="" val="4198822193"/>
              </p:ext>
            </p:extLst>
          </p:nvPr>
        </p:nvGraphicFramePr>
        <p:xfrm>
          <a:off x="834045" y="1542310"/>
          <a:ext cx="7583487" cy="350678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372380" y="2641476"/>
            <a:ext cx="461665" cy="865045"/>
          </a:xfrm>
          <a:prstGeom prst="rect">
            <a:avLst/>
          </a:prstGeom>
          <a:noFill/>
        </p:spPr>
        <p:txBody>
          <a:bodyPr vert="vert270" wrap="none" rtlCol="0">
            <a:spAutoFit/>
          </a:bodyPr>
          <a:lstStyle/>
          <a:p>
            <a:r>
              <a:rPr lang="en-US" altLang="zh-CN" dirty="0" smtClean="0">
                <a:solidFill>
                  <a:schemeClr val="bg1"/>
                </a:solidFill>
              </a:rPr>
              <a:t>Time(s)</a:t>
            </a:r>
            <a:endParaRPr lang="zh-CN" altLang="en-US" dirty="0">
              <a:solidFill>
                <a:schemeClr val="bg1"/>
              </a:solidFill>
            </a:endParaRPr>
          </a:p>
        </p:txBody>
      </p:sp>
      <p:sp>
        <p:nvSpPr>
          <p:cNvPr id="9" name="TextBox 8"/>
          <p:cNvSpPr txBox="1"/>
          <p:nvPr/>
        </p:nvSpPr>
        <p:spPr>
          <a:xfrm>
            <a:off x="3419872" y="5049098"/>
            <a:ext cx="1800878" cy="369332"/>
          </a:xfrm>
          <a:prstGeom prst="rect">
            <a:avLst/>
          </a:prstGeom>
          <a:noFill/>
        </p:spPr>
        <p:txBody>
          <a:bodyPr wrap="none" rtlCol="0">
            <a:spAutoFit/>
          </a:bodyPr>
          <a:lstStyle/>
          <a:p>
            <a:r>
              <a:rPr lang="en-US" altLang="zh-CN" dirty="0" smtClean="0">
                <a:solidFill>
                  <a:schemeClr val="bg1"/>
                </a:solidFill>
              </a:rPr>
              <a:t>Process number</a:t>
            </a:r>
            <a:endParaRPr lang="zh-CN" altLang="en-US" dirty="0">
              <a:solidFill>
                <a:schemeClr val="bg1"/>
              </a:solidFill>
            </a:endParaRPr>
          </a:p>
        </p:txBody>
      </p:sp>
    </p:spTree>
    <p:extLst>
      <p:ext uri="{BB962C8B-B14F-4D97-AF65-F5344CB8AC3E}">
        <p14:creationId xmlns:p14="http://schemas.microsoft.com/office/powerpoint/2010/main" xmlns="" val="40173327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Performance </a:t>
            </a:r>
            <a:r>
              <a:rPr lang="en-US" altLang="zh-CN" dirty="0" smtClean="0"/>
              <a:t>summary</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zh-CN" dirty="0" smtClean="0"/>
              <a:t>Cloud offers performance close to in-house cluster</a:t>
            </a:r>
          </a:p>
          <a:p>
            <a:pPr lvl="1"/>
            <a:r>
              <a:rPr lang="en-US" altLang="zh-CN" dirty="0" smtClean="0"/>
              <a:t>For some applications …</a:t>
            </a:r>
          </a:p>
          <a:p>
            <a:r>
              <a:rPr lang="en-US" altLang="zh-CN" dirty="0" smtClean="0"/>
              <a:t>Communication still severe concern</a:t>
            </a:r>
          </a:p>
          <a:p>
            <a:pPr lvl="1"/>
            <a:r>
              <a:rPr lang="en-US" altLang="zh-CN" dirty="0" smtClean="0"/>
              <a:t>For communication-heavy apps</a:t>
            </a:r>
          </a:p>
          <a:p>
            <a:pPr lvl="1"/>
            <a:r>
              <a:rPr lang="en-US" altLang="zh-CN" dirty="0" smtClean="0"/>
              <a:t>Major problem: large latency </a:t>
            </a:r>
          </a:p>
          <a:p>
            <a:r>
              <a:rPr lang="en-US" altLang="zh-CN" dirty="0" smtClean="0"/>
              <a:t>Similar observation from benchmarking results </a:t>
            </a:r>
            <a:r>
              <a:rPr lang="en-US" altLang="zh-CN" baseline="30000" dirty="0" smtClean="0"/>
              <a:t>[4]</a:t>
            </a:r>
            <a:endParaRPr lang="en-US" altLang="zh-CN" dirty="0" smtClean="0"/>
          </a:p>
          <a:p>
            <a:pPr lvl="1"/>
            <a:r>
              <a:rPr lang="en-US" altLang="zh-CN" dirty="0" smtClean="0"/>
              <a:t>NPB class C and D</a:t>
            </a:r>
          </a:p>
          <a:p>
            <a:pPr lvl="1"/>
            <a:r>
              <a:rPr lang="en-US" altLang="zh-CN" dirty="0" smtClean="0"/>
              <a:t>Intel MPI Benchmarks</a:t>
            </a:r>
            <a:endParaRPr lang="en-US" altLang="zh-CN" dirty="0"/>
          </a:p>
          <a:p>
            <a:pPr lvl="1"/>
            <a:r>
              <a:rPr lang="en-US" altLang="zh-CN" dirty="0" smtClean="0"/>
              <a:t>STREAM memory benchmark</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Coming </a:t>
            </a:r>
            <a:r>
              <a:rPr lang="en-US" altLang="zh-CN" dirty="0" smtClean="0"/>
              <a:t>back </a:t>
            </a:r>
            <a:r>
              <a:rPr lang="en-US" altLang="zh-CN" dirty="0" smtClean="0"/>
              <a:t>t</a:t>
            </a:r>
            <a:r>
              <a:rPr lang="en-US" altLang="zh-CN" dirty="0" smtClean="0"/>
              <a:t>o </a:t>
            </a:r>
            <a:r>
              <a:rPr lang="en-US" altLang="zh-CN" dirty="0" smtClean="0"/>
              <a:t>c</a:t>
            </a:r>
            <a:r>
              <a:rPr lang="en-US" altLang="zh-CN" dirty="0" smtClean="0"/>
              <a:t>ost </a:t>
            </a:r>
            <a:r>
              <a:rPr lang="en-US" altLang="zh-CN" dirty="0" smtClean="0"/>
              <a:t>Issue</a:t>
            </a:r>
            <a:endParaRPr lang="zh-CN" altLang="en-US" dirty="0"/>
          </a:p>
        </p:txBody>
      </p:sp>
      <mc:AlternateContent xmlns:mc="http://schemas.openxmlformats.org/markup-compatibility/2006">
        <mc:Choice xmlns:a14="http://schemas.microsoft.com/office/drawing/2010/main" xmlns="" Requires="a14">
          <p:sp>
            <p:nvSpPr>
              <p:cNvPr id="3" name="内容占位符 2"/>
              <p:cNvSpPr>
                <a:spLocks noGrp="1"/>
              </p:cNvSpPr>
              <p:nvPr>
                <p:ph idx="1"/>
              </p:nvPr>
            </p:nvSpPr>
            <p:spPr/>
            <p:txBody>
              <a:bodyPr>
                <a:normAutofit/>
              </a:bodyPr>
              <a:lstStyle/>
              <a:p>
                <a:r>
                  <a:rPr lang="en-US" altLang="zh-CN" dirty="0" smtClean="0"/>
                  <a:t>Local cluster:  cost depends on actual utilization level</a:t>
                </a:r>
                <a:endParaRPr lang="en-US" altLang="zh-CN" sz="2000" dirty="0"/>
              </a:p>
              <a:p>
                <a:pPr marL="282575" lvl="1" indent="0">
                  <a:buNone/>
                </a:pPr>
                <a:endParaRPr lang="en-US" altLang="zh-CN" b="0" i="1" dirty="0" smtClean="0">
                  <a:latin typeface="Cambria Math"/>
                </a:endParaRPr>
              </a:p>
              <a:p>
                <a:pPr marL="282575" lvl="1" indent="0">
                  <a:buNone/>
                </a:pPr>
                <a14:m>
                  <m:oMathPara xmlns:m="http://schemas.openxmlformats.org/officeDocument/2006/math">
                    <m:oMathParaPr>
                      <m:jc m:val="centerGroup"/>
                    </m:oMathParaPr>
                    <m:oMath xmlns:m="http://schemas.openxmlformats.org/officeDocument/2006/math">
                      <m:r>
                        <a:rPr lang="en-US" altLang="zh-CN" b="0" i="1" smtClean="0">
                          <a:latin typeface="Cambria Math"/>
                        </a:rPr>
                        <m:t>𝑈</m:t>
                      </m:r>
                      <m:r>
                        <a:rPr lang="en-US" altLang="zh-CN" b="0" i="1" smtClean="0">
                          <a:latin typeface="Cambria Math"/>
                        </a:rPr>
                        <m:t>=</m:t>
                      </m:r>
                      <m:f>
                        <m:fPr>
                          <m:type m:val="skw"/>
                          <m:ctrlPr>
                            <a:rPr lang="en-US" altLang="zh-CN" b="0" i="1" smtClean="0">
                              <a:latin typeface="Cambria Math"/>
                            </a:rPr>
                          </m:ctrlPr>
                        </m:fPr>
                        <m:num>
                          <m:sSub>
                            <m:sSubPr>
                              <m:ctrlPr>
                                <a:rPr lang="en-US" altLang="zh-CN" b="0" i="1" smtClean="0">
                                  <a:latin typeface="Cambria Math"/>
                                </a:rPr>
                              </m:ctrlPr>
                            </m:sSubPr>
                            <m:e>
                              <m:r>
                                <a:rPr lang="en-US" altLang="zh-CN" b="0" i="1" smtClean="0">
                                  <a:latin typeface="Cambria Math"/>
                                </a:rPr>
                                <m:t>𝑇</m:t>
                              </m:r>
                            </m:e>
                            <m:sub>
                              <m:r>
                                <a:rPr lang="en-US" altLang="zh-CN" b="0" i="1" smtClean="0">
                                  <a:latin typeface="Cambria Math"/>
                                </a:rPr>
                                <m:t>𝑒𝑓𝑓𝑒𝑐𝑡</m:t>
                              </m:r>
                            </m:sub>
                          </m:sSub>
                        </m:num>
                        <m:den>
                          <m:sSub>
                            <m:sSubPr>
                              <m:ctrlPr>
                                <a:rPr lang="en-US" altLang="zh-CN" i="1">
                                  <a:latin typeface="Cambria Math"/>
                                  <a:ea typeface="Cambria Math"/>
                                </a:rPr>
                              </m:ctrlPr>
                            </m:sSubPr>
                            <m:e>
                              <m:r>
                                <a:rPr lang="en-US" altLang="zh-CN" i="1">
                                  <a:latin typeface="Cambria Math"/>
                                  <a:ea typeface="Cambria Math"/>
                                </a:rPr>
                                <m:t>𝐿𝑖𝑓𝑒</m:t>
                              </m:r>
                            </m:e>
                            <m:sub>
                              <m:r>
                                <a:rPr lang="en-US" altLang="zh-CN" i="1">
                                  <a:latin typeface="Cambria Math"/>
                                  <a:ea typeface="Cambria Math"/>
                                </a:rPr>
                                <m:t>𝑙𝑜𝑐𝑎𝑙</m:t>
                              </m:r>
                            </m:sub>
                          </m:sSub>
                        </m:den>
                      </m:f>
                    </m:oMath>
                  </m:oMathPara>
                </a14:m>
                <a:endParaRPr lang="en-US" altLang="zh-CN" dirty="0" smtClean="0"/>
              </a:p>
              <a:p>
                <a:r>
                  <a:rPr lang="en-US" altLang="zh-CN" dirty="0" smtClean="0"/>
                  <a:t>For </a:t>
                </a:r>
                <a:r>
                  <a:rPr lang="en-US" altLang="zh-CN" dirty="0" smtClean="0"/>
                  <a:t>given application A, Cloud more cost-effective </a:t>
                </a:r>
                <a:r>
                  <a:rPr lang="en-US" altLang="zh-CN" dirty="0" smtClean="0"/>
                  <a:t>if</a:t>
                </a:r>
                <a:endParaRPr lang="en-US" altLang="zh-CN" b="0" i="1" dirty="0">
                  <a:latin typeface="Cambria Math"/>
                </a:endParaRPr>
              </a:p>
              <a:p>
                <a:pPr marL="282575" lvl="1" indent="0">
                  <a:buNone/>
                </a:pPr>
                <a:endParaRPr lang="en-US" altLang="zh-CN" b="0" i="1" dirty="0" smtClean="0">
                  <a:latin typeface="Cambria Math"/>
                </a:endParaRPr>
              </a:p>
              <a:p>
                <a:pPr marL="282575" lvl="1" indent="0">
                  <a:buNone/>
                </a:pPr>
                <a14:m>
                  <m:oMathPara xmlns:m="http://schemas.openxmlformats.org/officeDocument/2006/math">
                    <m:oMathParaPr>
                      <m:jc m:val="centerGroup"/>
                    </m:oMathParaPr>
                    <m:oMath xmlns:m="http://schemas.openxmlformats.org/officeDocument/2006/math">
                      <m:sSub>
                        <m:sSubPr>
                          <m:ctrlPr>
                            <a:rPr lang="en-US" altLang="zh-CN" b="0" i="1" smtClean="0">
                              <a:latin typeface="Cambria Math"/>
                            </a:rPr>
                          </m:ctrlPr>
                        </m:sSubPr>
                        <m:e>
                          <m:r>
                            <a:rPr lang="en-US" altLang="zh-CN" b="0" i="1" smtClean="0">
                              <a:latin typeface="Cambria Math"/>
                            </a:rPr>
                            <m:t>𝑅𝑎𝑡𝑒</m:t>
                          </m:r>
                        </m:e>
                        <m:sub>
                          <m:r>
                            <a:rPr lang="en-US" altLang="zh-CN" b="0" i="1" smtClean="0">
                              <a:latin typeface="Cambria Math"/>
                            </a:rPr>
                            <m:t>𝑐𝑙𝑜𝑢𝑑</m:t>
                          </m:r>
                        </m:sub>
                      </m:sSub>
                      <m:r>
                        <a:rPr lang="en-US" altLang="zh-CN" b="0" i="1" smtClean="0">
                          <a:latin typeface="Cambria Math"/>
                        </a:rPr>
                        <m:t> </m:t>
                      </m:r>
                      <m:r>
                        <a:rPr lang="en-US" altLang="zh-CN" b="0" i="1" smtClean="0">
                          <a:latin typeface="Cambria Math"/>
                          <a:ea typeface="Cambria Math"/>
                        </a:rPr>
                        <m:t>× </m:t>
                      </m:r>
                      <m:sSub>
                        <m:sSubPr>
                          <m:ctrlPr>
                            <a:rPr lang="en-US" altLang="zh-CN" b="0" i="1" smtClean="0">
                              <a:latin typeface="Cambria Math"/>
                              <a:ea typeface="Cambria Math"/>
                            </a:rPr>
                          </m:ctrlPr>
                        </m:sSubPr>
                        <m:e>
                          <m:r>
                            <a:rPr lang="en-US" altLang="zh-CN" b="0" i="1" smtClean="0">
                              <a:latin typeface="Cambria Math"/>
                              <a:ea typeface="Cambria Math"/>
                            </a:rPr>
                            <m:t>𝑇</m:t>
                          </m:r>
                        </m:e>
                        <m:sub>
                          <m:r>
                            <a:rPr lang="en-US" altLang="zh-CN" b="0" i="1" smtClean="0">
                              <a:latin typeface="Cambria Math"/>
                              <a:ea typeface="Cambria Math"/>
                            </a:rPr>
                            <m:t>𝑐𝑙𝑜𝑢𝑑</m:t>
                          </m:r>
                          <m:r>
                            <a:rPr lang="en-US" altLang="zh-CN" b="0" i="1" smtClean="0">
                              <a:latin typeface="Cambria Math"/>
                              <a:ea typeface="Cambria Math"/>
                            </a:rPr>
                            <m:t>,</m:t>
                          </m:r>
                          <m:r>
                            <a:rPr lang="en-US" altLang="zh-CN" b="0" i="1" smtClean="0">
                              <a:latin typeface="Cambria Math"/>
                              <a:ea typeface="Cambria Math"/>
                            </a:rPr>
                            <m:t>𝐴</m:t>
                          </m:r>
                        </m:sub>
                      </m:sSub>
                      <m:r>
                        <a:rPr lang="en-US" altLang="zh-CN" b="0" i="1" smtClean="0">
                          <a:latin typeface="Cambria Math"/>
                          <a:ea typeface="Cambria Math"/>
                        </a:rPr>
                        <m:t> ≤</m:t>
                      </m:r>
                      <m:f>
                        <m:fPr>
                          <m:type m:val="skw"/>
                          <m:ctrlPr>
                            <a:rPr lang="en-US" altLang="zh-CN" b="0" i="1" smtClean="0">
                              <a:latin typeface="Cambria Math"/>
                              <a:ea typeface="Cambria Math"/>
                            </a:rPr>
                          </m:ctrlPr>
                        </m:fPr>
                        <m:num>
                          <m:sSub>
                            <m:sSubPr>
                              <m:ctrlPr>
                                <a:rPr lang="en-US" altLang="zh-CN" i="1">
                                  <a:latin typeface="Cambria Math"/>
                                  <a:ea typeface="Cambria Math"/>
                                </a:rPr>
                              </m:ctrlPr>
                            </m:sSubPr>
                            <m:e>
                              <m:r>
                                <a:rPr lang="en-US" altLang="zh-CN" i="1">
                                  <a:latin typeface="Cambria Math"/>
                                  <a:ea typeface="Cambria Math"/>
                                </a:rPr>
                                <m:t>𝐶𝑜𝑠𝑡</m:t>
                              </m:r>
                            </m:e>
                            <m:sub>
                              <m:r>
                                <a:rPr lang="en-US" altLang="zh-CN" i="1">
                                  <a:latin typeface="Cambria Math"/>
                                  <a:ea typeface="Cambria Math"/>
                                </a:rPr>
                                <m:t>𝑙𝑜𝑐𝑎𝑙</m:t>
                              </m:r>
                            </m:sub>
                          </m:sSub>
                        </m:num>
                        <m:den>
                          <m:r>
                            <a:rPr lang="en-US" altLang="zh-CN" b="0" i="1" smtClean="0">
                              <a:latin typeface="Cambria Math"/>
                              <a:ea typeface="Cambria Math"/>
                            </a:rPr>
                            <m:t>(</m:t>
                          </m:r>
                          <m:sSub>
                            <m:sSubPr>
                              <m:ctrlPr>
                                <a:rPr lang="en-US" altLang="zh-CN" b="0" i="1" smtClean="0">
                                  <a:latin typeface="Cambria Math"/>
                                  <a:ea typeface="Cambria Math"/>
                                </a:rPr>
                              </m:ctrlPr>
                            </m:sSubPr>
                            <m:e>
                              <m:r>
                                <a:rPr lang="en-US" altLang="zh-CN" b="0" i="1" smtClean="0">
                                  <a:latin typeface="Cambria Math"/>
                                  <a:ea typeface="Cambria Math"/>
                                </a:rPr>
                                <m:t>𝐿𝑖𝑓𝑒</m:t>
                              </m:r>
                            </m:e>
                            <m:sub>
                              <m:r>
                                <a:rPr lang="en-US" altLang="zh-CN" b="0" i="1" smtClean="0">
                                  <a:latin typeface="Cambria Math"/>
                                  <a:ea typeface="Cambria Math"/>
                                </a:rPr>
                                <m:t>𝑙𝑜𝑐𝑎𝑙</m:t>
                              </m:r>
                            </m:sub>
                          </m:sSub>
                          <m:r>
                            <a:rPr lang="en-US" altLang="zh-CN" b="0" i="1" smtClean="0">
                              <a:latin typeface="Cambria Math"/>
                              <a:ea typeface="Cambria Math"/>
                            </a:rPr>
                            <m:t>×</m:t>
                          </m:r>
                          <m:r>
                            <a:rPr lang="en-US" altLang="zh-CN" b="0" i="1" smtClean="0">
                              <a:latin typeface="Cambria Math"/>
                              <a:ea typeface="Cambria Math"/>
                            </a:rPr>
                            <m:t>𝑈</m:t>
                          </m:r>
                          <m:r>
                            <a:rPr lang="en-US" altLang="zh-CN" b="0" i="1" smtClean="0">
                              <a:latin typeface="Cambria Math"/>
                              <a:ea typeface="Cambria Math"/>
                            </a:rPr>
                            <m:t>)</m:t>
                          </m:r>
                        </m:den>
                      </m:f>
                      <m:r>
                        <a:rPr lang="en-US" altLang="zh-CN" b="0" i="1" smtClean="0">
                          <a:latin typeface="Cambria Math"/>
                          <a:ea typeface="Cambria Math"/>
                        </a:rPr>
                        <m:t>×</m:t>
                      </m:r>
                      <m:sSub>
                        <m:sSubPr>
                          <m:ctrlPr>
                            <a:rPr lang="en-US" altLang="zh-CN" b="0" i="1" smtClean="0">
                              <a:latin typeface="Cambria Math"/>
                              <a:ea typeface="Cambria Math"/>
                            </a:rPr>
                          </m:ctrlPr>
                        </m:sSubPr>
                        <m:e>
                          <m:r>
                            <a:rPr lang="en-US" altLang="zh-CN" b="0" i="1" smtClean="0">
                              <a:latin typeface="Cambria Math"/>
                              <a:ea typeface="Cambria Math"/>
                            </a:rPr>
                            <m:t>𝑇</m:t>
                          </m:r>
                        </m:e>
                        <m:sub>
                          <m:r>
                            <a:rPr lang="en-US" altLang="zh-CN" b="0" i="1" smtClean="0">
                              <a:latin typeface="Cambria Math"/>
                              <a:ea typeface="Cambria Math"/>
                            </a:rPr>
                            <m:t>𝑙𝑜𝑐𝑎𝑙</m:t>
                          </m:r>
                          <m:r>
                            <a:rPr lang="en-US" altLang="zh-CN" b="0" i="1" smtClean="0">
                              <a:latin typeface="Cambria Math"/>
                              <a:ea typeface="Cambria Math"/>
                            </a:rPr>
                            <m:t>,</m:t>
                          </m:r>
                          <m:r>
                            <a:rPr lang="en-US" altLang="zh-CN" b="0" i="1" smtClean="0">
                              <a:latin typeface="Cambria Math"/>
                              <a:ea typeface="Cambria Math"/>
                            </a:rPr>
                            <m:t>𝐴</m:t>
                          </m:r>
                        </m:sub>
                      </m:sSub>
                    </m:oMath>
                  </m:oMathPara>
                </a14:m>
                <a:endParaRPr lang="en-US" altLang="zh-CN" dirty="0" smtClean="0"/>
              </a:p>
              <a:p>
                <a:pPr>
                  <a:buNone/>
                </a:pPr>
                <a:r>
                  <a:rPr lang="en-US" altLang="zh-CN" sz="2000" dirty="0" smtClean="0"/>
                  <a:t/>
                </a:r>
              </a:p>
              <a:p>
                <a:pPr lvl="2">
                  <a:buNone/>
                </a:pPr>
                <a:endParaRPr lang="en-US" altLang="zh-CN" dirty="0" smtClean="0"/>
              </a:p>
              <a:p>
                <a:endParaRPr lang="en-US" altLang="zh-CN" dirty="0" smtClean="0"/>
              </a:p>
              <a:p>
                <a:endParaRPr lang="en-US" altLang="zh-CN" dirty="0" smtClean="0"/>
              </a:p>
            </p:txBody>
          </p:sp>
        </mc:Choice>
        <mc:Fallback>
          <p:sp>
            <p:nvSpPr>
              <p:cNvPr id="3" name="内容占位符 2"/>
              <p:cNvSpPr>
                <a:spLocks noGrp="1" noRot="1" noChangeAspect="1" noMove="1" noResize="1" noEditPoints="1" noAdjustHandles="1" noChangeArrowheads="1" noChangeShapeType="1" noTextEdit="1"/>
              </p:cNvSpPr>
              <p:nvPr>
                <p:ph idx="1"/>
              </p:nvPr>
            </p:nvSpPr>
            <p:spPr>
              <a:blipFill rotWithShape="1">
                <a:blip r:embed="rId3"/>
                <a:stretch>
                  <a:fillRect l="-804" t="-1217"/>
                </a:stretch>
              </a:blipFill>
            </p:spPr>
            <p:txBody>
              <a:bodyPr/>
              <a:lstStyle/>
              <a:p>
                <a:r>
                  <a:rPr lang="zh-CN" altLang="en-US">
                    <a:noFill/>
                  </a:rPr>
                  <a:t> </a:t>
                </a:r>
              </a:p>
            </p:txBody>
          </p:sp>
        </mc:Fallback>
      </mc:AlternateContent>
      <p:sp>
        <p:nvSpPr>
          <p:cNvPr id="87042" name="Rectangle 2"/>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44" name="Rectangle 4"/>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45" name="Rectangle 5"/>
          <p:cNvSpPr>
            <a:spLocks noChangeArrowheads="1"/>
          </p:cNvSpPr>
          <p:nvPr/>
        </p:nvSpPr>
        <p:spPr bwMode="auto">
          <a:xfrm>
            <a:off x="1" y="71437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87047" name="Rectangle 7"/>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48" name="Rectangle 8"/>
          <p:cNvSpPr>
            <a:spLocks noChangeArrowheads="1"/>
          </p:cNvSpPr>
          <p:nvPr/>
        </p:nvSpPr>
        <p:spPr bwMode="auto">
          <a:xfrm>
            <a:off x="1" y="508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87050" name="Rectangle 10"/>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51" name="Rectangle 11"/>
          <p:cNvSpPr>
            <a:spLocks noChangeArrowheads="1"/>
          </p:cNvSpPr>
          <p:nvPr/>
        </p:nvSpPr>
        <p:spPr bwMode="auto">
          <a:xfrm>
            <a:off x="1" y="635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87053" name="Rectangle 13"/>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54" name="Rectangle 14"/>
          <p:cNvSpPr>
            <a:spLocks noChangeArrowheads="1"/>
          </p:cNvSpPr>
          <p:nvPr/>
        </p:nvSpPr>
        <p:spPr bwMode="auto">
          <a:xfrm>
            <a:off x="1" y="635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Coming back to cost Issue</a:t>
            </a:r>
            <a:endParaRPr lang="zh-CN" altLang="en-US" dirty="0"/>
          </a:p>
        </p:txBody>
      </p:sp>
      <mc:AlternateContent xmlns:mc="http://schemas.openxmlformats.org/markup-compatibility/2006">
        <mc:Choice xmlns:a14="http://schemas.microsoft.com/office/drawing/2010/main" xmlns="" Requires="a14">
          <p:sp>
            <p:nvSpPr>
              <p:cNvPr id="3" name="内容占位符 2"/>
              <p:cNvSpPr>
                <a:spLocks noGrp="1"/>
              </p:cNvSpPr>
              <p:nvPr>
                <p:ph idx="1"/>
              </p:nvPr>
            </p:nvSpPr>
            <p:spPr/>
            <p:txBody>
              <a:bodyPr>
                <a:normAutofit/>
              </a:bodyPr>
              <a:lstStyle/>
              <a:p>
                <a:r>
                  <a:rPr lang="en-US" altLang="zh-CN" dirty="0" smtClean="0"/>
                  <a:t>Local cluster:  cost depends on actual utilization level</a:t>
                </a:r>
                <a:endParaRPr lang="en-US" altLang="zh-CN" sz="2000" dirty="0"/>
              </a:p>
              <a:p>
                <a:pPr marL="282575" lvl="1" indent="0">
                  <a:buNone/>
                </a:pPr>
                <a:endParaRPr lang="en-US" altLang="zh-CN" b="0" i="1" dirty="0" smtClean="0">
                  <a:latin typeface="Cambria Math"/>
                </a:endParaRPr>
              </a:p>
              <a:p>
                <a:pPr marL="282575" lvl="1" indent="0">
                  <a:buNone/>
                </a:pPr>
                <a14:m>
                  <m:oMathPara xmlns:m="http://schemas.openxmlformats.org/officeDocument/2006/math">
                    <m:oMathParaPr>
                      <m:jc m:val="centerGroup"/>
                    </m:oMathParaPr>
                    <m:oMath xmlns:m="http://schemas.openxmlformats.org/officeDocument/2006/math">
                      <m:r>
                        <a:rPr lang="en-US" altLang="zh-CN" b="0" i="1" smtClean="0">
                          <a:latin typeface="Cambria Math"/>
                        </a:rPr>
                        <m:t>𝑈</m:t>
                      </m:r>
                      <m:r>
                        <a:rPr lang="en-US" altLang="zh-CN" b="0" i="1" smtClean="0">
                          <a:latin typeface="Cambria Math"/>
                        </a:rPr>
                        <m:t>=</m:t>
                      </m:r>
                      <m:f>
                        <m:fPr>
                          <m:type m:val="skw"/>
                          <m:ctrlPr>
                            <a:rPr lang="en-US" altLang="zh-CN" b="0" i="1" smtClean="0">
                              <a:latin typeface="Cambria Math"/>
                            </a:rPr>
                          </m:ctrlPr>
                        </m:fPr>
                        <m:num>
                          <m:sSub>
                            <m:sSubPr>
                              <m:ctrlPr>
                                <a:rPr lang="en-US" altLang="zh-CN" b="0" i="1" smtClean="0">
                                  <a:latin typeface="Cambria Math"/>
                                </a:rPr>
                              </m:ctrlPr>
                            </m:sSubPr>
                            <m:e>
                              <m:r>
                                <a:rPr lang="en-US" altLang="zh-CN" b="0" i="1" smtClean="0">
                                  <a:latin typeface="Cambria Math"/>
                                </a:rPr>
                                <m:t>𝑇</m:t>
                              </m:r>
                            </m:e>
                            <m:sub>
                              <m:r>
                                <a:rPr lang="en-US" altLang="zh-CN" b="0" i="1" smtClean="0">
                                  <a:latin typeface="Cambria Math"/>
                                </a:rPr>
                                <m:t>𝑒𝑓𝑓𝑒𝑐𝑡</m:t>
                              </m:r>
                            </m:sub>
                          </m:sSub>
                        </m:num>
                        <m:den>
                          <m:sSub>
                            <m:sSubPr>
                              <m:ctrlPr>
                                <a:rPr lang="en-US" altLang="zh-CN" i="1">
                                  <a:latin typeface="Cambria Math"/>
                                  <a:ea typeface="Cambria Math"/>
                                </a:rPr>
                              </m:ctrlPr>
                            </m:sSubPr>
                            <m:e>
                              <m:r>
                                <a:rPr lang="en-US" altLang="zh-CN" i="1">
                                  <a:latin typeface="Cambria Math"/>
                                  <a:ea typeface="Cambria Math"/>
                                </a:rPr>
                                <m:t>𝐿𝑖𝑓𝑒</m:t>
                              </m:r>
                            </m:e>
                            <m:sub>
                              <m:r>
                                <a:rPr lang="en-US" altLang="zh-CN" i="1">
                                  <a:latin typeface="Cambria Math"/>
                                  <a:ea typeface="Cambria Math"/>
                                </a:rPr>
                                <m:t>𝑙𝑜𝑐𝑎𝑙</m:t>
                              </m:r>
                            </m:sub>
                          </m:sSub>
                        </m:den>
                      </m:f>
                    </m:oMath>
                  </m:oMathPara>
                </a14:m>
                <a:endParaRPr lang="en-US" altLang="zh-CN" dirty="0" smtClean="0"/>
              </a:p>
              <a:p>
                <a:r>
                  <a:rPr lang="en-US" altLang="zh-CN" dirty="0" smtClean="0"/>
                  <a:t>For </a:t>
                </a:r>
                <a:r>
                  <a:rPr lang="en-US" altLang="zh-CN" dirty="0" smtClean="0"/>
                  <a:t>given application A, Cloud more cost-effective </a:t>
                </a:r>
                <a:r>
                  <a:rPr lang="en-US" altLang="zh-CN" dirty="0" smtClean="0"/>
                  <a:t>if</a:t>
                </a:r>
                <a:endParaRPr lang="en-US" altLang="zh-CN" b="0" i="1" dirty="0">
                  <a:latin typeface="Cambria Math"/>
                </a:endParaRPr>
              </a:p>
              <a:p>
                <a:pPr marL="282575" lvl="1" indent="0">
                  <a:buNone/>
                </a:pPr>
                <a:endParaRPr lang="en-US" altLang="zh-CN" b="0" i="1" dirty="0" smtClean="0">
                  <a:latin typeface="Cambria Math"/>
                </a:endParaRPr>
              </a:p>
              <a:p>
                <a:pPr marL="282575" lvl="1" indent="0">
                  <a:buNone/>
                </a:pPr>
                <a14:m>
                  <m:oMathPara xmlns:m="http://schemas.openxmlformats.org/officeDocument/2006/math">
                    <m:oMathParaPr>
                      <m:jc m:val="centerGroup"/>
                    </m:oMathParaPr>
                    <m:oMath xmlns:m="http://schemas.openxmlformats.org/officeDocument/2006/math">
                      <m:sSub>
                        <m:sSubPr>
                          <m:ctrlPr>
                            <a:rPr lang="en-US" altLang="zh-CN" b="0" i="1" smtClean="0">
                              <a:latin typeface="Cambria Math"/>
                            </a:rPr>
                          </m:ctrlPr>
                        </m:sSubPr>
                        <m:e>
                          <m:r>
                            <a:rPr lang="en-US" altLang="zh-CN" b="0" i="1" smtClean="0">
                              <a:latin typeface="Cambria Math"/>
                            </a:rPr>
                            <m:t>𝑅𝑎𝑡𝑒</m:t>
                          </m:r>
                        </m:e>
                        <m:sub>
                          <m:r>
                            <a:rPr lang="en-US" altLang="zh-CN" b="0" i="1" smtClean="0">
                              <a:latin typeface="Cambria Math"/>
                            </a:rPr>
                            <m:t>𝑐𝑙𝑜𝑢𝑑</m:t>
                          </m:r>
                        </m:sub>
                      </m:sSub>
                      <m:r>
                        <a:rPr lang="en-US" altLang="zh-CN" b="0" i="1" smtClean="0">
                          <a:latin typeface="Cambria Math"/>
                        </a:rPr>
                        <m:t> </m:t>
                      </m:r>
                      <m:r>
                        <a:rPr lang="en-US" altLang="zh-CN" b="0" i="1" smtClean="0">
                          <a:latin typeface="Cambria Math"/>
                          <a:ea typeface="Cambria Math"/>
                        </a:rPr>
                        <m:t>× </m:t>
                      </m:r>
                      <m:sSub>
                        <m:sSubPr>
                          <m:ctrlPr>
                            <a:rPr lang="en-US" altLang="zh-CN" b="0" i="1" smtClean="0">
                              <a:latin typeface="Cambria Math"/>
                              <a:ea typeface="Cambria Math"/>
                            </a:rPr>
                          </m:ctrlPr>
                        </m:sSubPr>
                        <m:e>
                          <m:r>
                            <a:rPr lang="en-US" altLang="zh-CN" b="0" i="1" smtClean="0">
                              <a:latin typeface="Cambria Math"/>
                              <a:ea typeface="Cambria Math"/>
                            </a:rPr>
                            <m:t>𝑇</m:t>
                          </m:r>
                        </m:e>
                        <m:sub>
                          <m:r>
                            <a:rPr lang="en-US" altLang="zh-CN" b="0" i="1" smtClean="0">
                              <a:latin typeface="Cambria Math"/>
                              <a:ea typeface="Cambria Math"/>
                            </a:rPr>
                            <m:t>𝑐𝑙𝑜𝑢𝑑</m:t>
                          </m:r>
                          <m:r>
                            <a:rPr lang="en-US" altLang="zh-CN" b="0" i="1" smtClean="0">
                              <a:latin typeface="Cambria Math"/>
                              <a:ea typeface="Cambria Math"/>
                            </a:rPr>
                            <m:t>,</m:t>
                          </m:r>
                          <m:r>
                            <a:rPr lang="en-US" altLang="zh-CN" b="0" i="1" smtClean="0">
                              <a:latin typeface="Cambria Math"/>
                              <a:ea typeface="Cambria Math"/>
                            </a:rPr>
                            <m:t>𝐴</m:t>
                          </m:r>
                        </m:sub>
                      </m:sSub>
                      <m:r>
                        <a:rPr lang="en-US" altLang="zh-CN" b="0" i="1" smtClean="0">
                          <a:latin typeface="Cambria Math"/>
                          <a:ea typeface="Cambria Math"/>
                        </a:rPr>
                        <m:t> ≤</m:t>
                      </m:r>
                      <m:f>
                        <m:fPr>
                          <m:type m:val="skw"/>
                          <m:ctrlPr>
                            <a:rPr lang="en-US" altLang="zh-CN" b="0" i="1" smtClean="0">
                              <a:latin typeface="Cambria Math"/>
                              <a:ea typeface="Cambria Math"/>
                            </a:rPr>
                          </m:ctrlPr>
                        </m:fPr>
                        <m:num>
                          <m:sSub>
                            <m:sSubPr>
                              <m:ctrlPr>
                                <a:rPr lang="en-US" altLang="zh-CN" i="1">
                                  <a:latin typeface="Cambria Math"/>
                                  <a:ea typeface="Cambria Math"/>
                                </a:rPr>
                              </m:ctrlPr>
                            </m:sSubPr>
                            <m:e>
                              <m:r>
                                <a:rPr lang="en-US" altLang="zh-CN" i="1">
                                  <a:latin typeface="Cambria Math"/>
                                  <a:ea typeface="Cambria Math"/>
                                </a:rPr>
                                <m:t>𝐶𝑜𝑠𝑡</m:t>
                              </m:r>
                            </m:e>
                            <m:sub>
                              <m:r>
                                <a:rPr lang="en-US" altLang="zh-CN" i="1">
                                  <a:latin typeface="Cambria Math"/>
                                  <a:ea typeface="Cambria Math"/>
                                </a:rPr>
                                <m:t>𝑙𝑜𝑐𝑎𝑙</m:t>
                              </m:r>
                            </m:sub>
                          </m:sSub>
                        </m:num>
                        <m:den>
                          <m:r>
                            <a:rPr lang="en-US" altLang="zh-CN" b="0" i="1" smtClean="0">
                              <a:latin typeface="Cambria Math"/>
                              <a:ea typeface="Cambria Math"/>
                            </a:rPr>
                            <m:t>(</m:t>
                          </m:r>
                          <m:sSub>
                            <m:sSubPr>
                              <m:ctrlPr>
                                <a:rPr lang="en-US" altLang="zh-CN" b="0" i="1" smtClean="0">
                                  <a:latin typeface="Cambria Math"/>
                                  <a:ea typeface="Cambria Math"/>
                                </a:rPr>
                              </m:ctrlPr>
                            </m:sSubPr>
                            <m:e>
                              <m:r>
                                <a:rPr lang="en-US" altLang="zh-CN" b="0" i="1" smtClean="0">
                                  <a:latin typeface="Cambria Math"/>
                                  <a:ea typeface="Cambria Math"/>
                                </a:rPr>
                                <m:t>𝐿𝑖𝑓𝑒</m:t>
                              </m:r>
                            </m:e>
                            <m:sub>
                              <m:r>
                                <a:rPr lang="en-US" altLang="zh-CN" b="0" i="1" smtClean="0">
                                  <a:latin typeface="Cambria Math"/>
                                  <a:ea typeface="Cambria Math"/>
                                </a:rPr>
                                <m:t>𝑙𝑜𝑐𝑎𝑙</m:t>
                              </m:r>
                            </m:sub>
                          </m:sSub>
                          <m:r>
                            <a:rPr lang="en-US" altLang="zh-CN" b="0" i="1" smtClean="0">
                              <a:latin typeface="Cambria Math"/>
                              <a:ea typeface="Cambria Math"/>
                            </a:rPr>
                            <m:t>×</m:t>
                          </m:r>
                          <m:r>
                            <a:rPr lang="en-US" altLang="zh-CN" b="0" i="1" smtClean="0">
                              <a:latin typeface="Cambria Math"/>
                              <a:ea typeface="Cambria Math"/>
                            </a:rPr>
                            <m:t>𝑈</m:t>
                          </m:r>
                          <m:r>
                            <a:rPr lang="en-US" altLang="zh-CN" b="0" i="1" smtClean="0">
                              <a:latin typeface="Cambria Math"/>
                              <a:ea typeface="Cambria Math"/>
                            </a:rPr>
                            <m:t>)</m:t>
                          </m:r>
                        </m:den>
                      </m:f>
                      <m:r>
                        <a:rPr lang="en-US" altLang="zh-CN" b="0" i="1" smtClean="0">
                          <a:latin typeface="Cambria Math"/>
                          <a:ea typeface="Cambria Math"/>
                        </a:rPr>
                        <m:t>×</m:t>
                      </m:r>
                      <m:sSub>
                        <m:sSubPr>
                          <m:ctrlPr>
                            <a:rPr lang="en-US" altLang="zh-CN" b="0" i="1" smtClean="0">
                              <a:latin typeface="Cambria Math"/>
                              <a:ea typeface="Cambria Math"/>
                            </a:rPr>
                          </m:ctrlPr>
                        </m:sSubPr>
                        <m:e>
                          <m:r>
                            <a:rPr lang="en-US" altLang="zh-CN" b="0" i="1" smtClean="0">
                              <a:latin typeface="Cambria Math"/>
                              <a:ea typeface="Cambria Math"/>
                            </a:rPr>
                            <m:t>𝑇</m:t>
                          </m:r>
                        </m:e>
                        <m:sub>
                          <m:r>
                            <a:rPr lang="en-US" altLang="zh-CN" b="0" i="1" smtClean="0">
                              <a:latin typeface="Cambria Math"/>
                              <a:ea typeface="Cambria Math"/>
                            </a:rPr>
                            <m:t>𝑙𝑜𝑐𝑎𝑙</m:t>
                          </m:r>
                          <m:r>
                            <a:rPr lang="en-US" altLang="zh-CN" b="0" i="1" smtClean="0">
                              <a:latin typeface="Cambria Math"/>
                              <a:ea typeface="Cambria Math"/>
                            </a:rPr>
                            <m:t>,</m:t>
                          </m:r>
                          <m:r>
                            <a:rPr lang="en-US" altLang="zh-CN" b="0" i="1" smtClean="0">
                              <a:latin typeface="Cambria Math"/>
                              <a:ea typeface="Cambria Math"/>
                            </a:rPr>
                            <m:t>𝐴</m:t>
                          </m:r>
                        </m:sub>
                      </m:sSub>
                    </m:oMath>
                  </m:oMathPara>
                </a14:m>
                <a:endParaRPr lang="en-US" altLang="zh-CN" dirty="0" smtClean="0"/>
              </a:p>
              <a:p>
                <a:pPr>
                  <a:buNone/>
                </a:pPr>
                <a:r>
                  <a:rPr lang="en-US" altLang="zh-CN" sz="2000" dirty="0" smtClean="0"/>
                  <a:t/>
                </a:r>
              </a:p>
              <a:p>
                <a:pPr lvl="2">
                  <a:buNone/>
                </a:pPr>
                <a:endParaRPr lang="en-US" altLang="zh-CN" dirty="0" smtClean="0"/>
              </a:p>
              <a:p>
                <a:endParaRPr lang="en-US" altLang="zh-CN" dirty="0" smtClean="0"/>
              </a:p>
              <a:p>
                <a:endParaRPr lang="en-US" altLang="zh-CN" dirty="0" smtClean="0"/>
              </a:p>
            </p:txBody>
          </p:sp>
        </mc:Choice>
        <mc:Fallback>
          <p:sp>
            <p:nvSpPr>
              <p:cNvPr id="3" name="内容占位符 2"/>
              <p:cNvSpPr>
                <a:spLocks noGrp="1" noRot="1" noChangeAspect="1" noMove="1" noResize="1" noEditPoints="1" noAdjustHandles="1" noChangeArrowheads="1" noChangeShapeType="1" noTextEdit="1"/>
              </p:cNvSpPr>
              <p:nvPr>
                <p:ph idx="1"/>
              </p:nvPr>
            </p:nvSpPr>
            <p:spPr>
              <a:blipFill rotWithShape="1">
                <a:blip r:embed="rId3"/>
                <a:stretch>
                  <a:fillRect l="-804" t="-1217"/>
                </a:stretch>
              </a:blipFill>
            </p:spPr>
            <p:txBody>
              <a:bodyPr/>
              <a:lstStyle/>
              <a:p>
                <a:r>
                  <a:rPr lang="zh-CN" altLang="en-US" dirty="0">
                    <a:noFill/>
                  </a:rPr>
                  <a:t> </a:t>
                </a:r>
              </a:p>
            </p:txBody>
          </p:sp>
        </mc:Fallback>
      </mc:AlternateContent>
      <p:sp>
        <p:nvSpPr>
          <p:cNvPr id="87042" name="Rectangle 2"/>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44" name="Rectangle 4"/>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45" name="Rectangle 5"/>
          <p:cNvSpPr>
            <a:spLocks noChangeArrowheads="1"/>
          </p:cNvSpPr>
          <p:nvPr/>
        </p:nvSpPr>
        <p:spPr bwMode="auto">
          <a:xfrm>
            <a:off x="1" y="71437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87047" name="Rectangle 7"/>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48" name="Rectangle 8"/>
          <p:cNvSpPr>
            <a:spLocks noChangeArrowheads="1"/>
          </p:cNvSpPr>
          <p:nvPr/>
        </p:nvSpPr>
        <p:spPr bwMode="auto">
          <a:xfrm>
            <a:off x="1" y="508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87050" name="Rectangle 10"/>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51" name="Rectangle 11"/>
          <p:cNvSpPr>
            <a:spLocks noChangeArrowheads="1"/>
          </p:cNvSpPr>
          <p:nvPr/>
        </p:nvSpPr>
        <p:spPr bwMode="auto">
          <a:xfrm>
            <a:off x="1" y="635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87053" name="Rectangle 13"/>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54" name="Rectangle 14"/>
          <p:cNvSpPr>
            <a:spLocks noChangeArrowheads="1"/>
          </p:cNvSpPr>
          <p:nvPr/>
        </p:nvSpPr>
        <p:spPr bwMode="auto">
          <a:xfrm>
            <a:off x="1" y="635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3" name="椭圆 12"/>
          <p:cNvSpPr/>
          <p:nvPr/>
        </p:nvSpPr>
        <p:spPr>
          <a:xfrm>
            <a:off x="3657600" y="2247900"/>
            <a:ext cx="914400" cy="457200"/>
          </a:xfrm>
          <a:prstGeom prst="ellipse">
            <a:avLst/>
          </a:prstGeom>
          <a:noFill/>
          <a:ln w="25400" cmpd="sng">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5" name="矩形标注 14"/>
          <p:cNvSpPr/>
          <p:nvPr/>
        </p:nvSpPr>
        <p:spPr>
          <a:xfrm>
            <a:off x="3810000" y="1485900"/>
            <a:ext cx="2590800" cy="612648"/>
          </a:xfrm>
          <a:prstGeom prst="wedgeRectCallout">
            <a:avLst>
              <a:gd name="adj1" fmla="val -20833"/>
              <a:gd name="adj2" fmla="val 80870"/>
            </a:avLst>
          </a:prstGeom>
          <a:solidFill>
            <a:schemeClr val="accent6">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t>Effective time elapsed in application</a:t>
            </a:r>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Coming back to cost Issue</a:t>
            </a:r>
            <a:endParaRPr lang="zh-CN" altLang="en-US" dirty="0"/>
          </a:p>
        </p:txBody>
      </p:sp>
      <mc:AlternateContent xmlns:mc="http://schemas.openxmlformats.org/markup-compatibility/2006">
        <mc:Choice xmlns:a14="http://schemas.microsoft.com/office/drawing/2010/main" xmlns="" Requires="a14">
          <p:sp>
            <p:nvSpPr>
              <p:cNvPr id="3" name="内容占位符 2"/>
              <p:cNvSpPr>
                <a:spLocks noGrp="1"/>
              </p:cNvSpPr>
              <p:nvPr>
                <p:ph idx="1"/>
              </p:nvPr>
            </p:nvSpPr>
            <p:spPr/>
            <p:txBody>
              <a:bodyPr>
                <a:normAutofit/>
              </a:bodyPr>
              <a:lstStyle/>
              <a:p>
                <a:r>
                  <a:rPr lang="en-US" altLang="zh-CN" dirty="0" smtClean="0"/>
                  <a:t>Local cluster:  cost depends on actual utilization level</a:t>
                </a:r>
                <a:endParaRPr lang="en-US" altLang="zh-CN" sz="2000" dirty="0"/>
              </a:p>
              <a:p>
                <a:pPr marL="282575" lvl="1" indent="0">
                  <a:buNone/>
                </a:pPr>
                <a:endParaRPr lang="en-US" altLang="zh-CN" b="0" i="1" dirty="0" smtClean="0">
                  <a:latin typeface="Cambria Math"/>
                </a:endParaRPr>
              </a:p>
              <a:p>
                <a:pPr marL="282575" lvl="1" indent="0">
                  <a:buNone/>
                </a:pPr>
                <a14:m>
                  <m:oMathPara xmlns:m="http://schemas.openxmlformats.org/officeDocument/2006/math">
                    <m:oMathParaPr>
                      <m:jc m:val="centerGroup"/>
                    </m:oMathParaPr>
                    <m:oMath xmlns:m="http://schemas.openxmlformats.org/officeDocument/2006/math">
                      <m:r>
                        <a:rPr lang="en-US" altLang="zh-CN" b="0" i="1" smtClean="0">
                          <a:latin typeface="Cambria Math"/>
                        </a:rPr>
                        <m:t>𝑈</m:t>
                      </m:r>
                      <m:r>
                        <a:rPr lang="en-US" altLang="zh-CN" b="0" i="1" smtClean="0">
                          <a:latin typeface="Cambria Math"/>
                        </a:rPr>
                        <m:t>=</m:t>
                      </m:r>
                      <m:f>
                        <m:fPr>
                          <m:type m:val="skw"/>
                          <m:ctrlPr>
                            <a:rPr lang="en-US" altLang="zh-CN" b="0" i="1" smtClean="0">
                              <a:latin typeface="Cambria Math"/>
                            </a:rPr>
                          </m:ctrlPr>
                        </m:fPr>
                        <m:num>
                          <m:sSub>
                            <m:sSubPr>
                              <m:ctrlPr>
                                <a:rPr lang="en-US" altLang="zh-CN" b="0" i="1" smtClean="0">
                                  <a:latin typeface="Cambria Math"/>
                                </a:rPr>
                              </m:ctrlPr>
                            </m:sSubPr>
                            <m:e>
                              <m:r>
                                <a:rPr lang="en-US" altLang="zh-CN" b="0" i="1" smtClean="0">
                                  <a:latin typeface="Cambria Math"/>
                                </a:rPr>
                                <m:t>𝑇</m:t>
                              </m:r>
                            </m:e>
                            <m:sub>
                              <m:r>
                                <a:rPr lang="en-US" altLang="zh-CN" b="0" i="1" smtClean="0">
                                  <a:latin typeface="Cambria Math"/>
                                </a:rPr>
                                <m:t>𝑒𝑓𝑓𝑒𝑐𝑡</m:t>
                              </m:r>
                            </m:sub>
                          </m:sSub>
                        </m:num>
                        <m:den>
                          <m:sSub>
                            <m:sSubPr>
                              <m:ctrlPr>
                                <a:rPr lang="en-US" altLang="zh-CN" i="1">
                                  <a:latin typeface="Cambria Math"/>
                                  <a:ea typeface="Cambria Math"/>
                                </a:rPr>
                              </m:ctrlPr>
                            </m:sSubPr>
                            <m:e>
                              <m:r>
                                <a:rPr lang="en-US" altLang="zh-CN" i="1">
                                  <a:latin typeface="Cambria Math"/>
                                  <a:ea typeface="Cambria Math"/>
                                </a:rPr>
                                <m:t>𝐿𝑖𝑓𝑒</m:t>
                              </m:r>
                            </m:e>
                            <m:sub>
                              <m:r>
                                <a:rPr lang="en-US" altLang="zh-CN" i="1">
                                  <a:latin typeface="Cambria Math"/>
                                  <a:ea typeface="Cambria Math"/>
                                </a:rPr>
                                <m:t>𝑙𝑜𝑐𝑎𝑙</m:t>
                              </m:r>
                            </m:sub>
                          </m:sSub>
                        </m:den>
                      </m:f>
                    </m:oMath>
                  </m:oMathPara>
                </a14:m>
                <a:endParaRPr lang="en-US" altLang="zh-CN" dirty="0" smtClean="0"/>
              </a:p>
              <a:p>
                <a:r>
                  <a:rPr lang="en-US" altLang="zh-CN" dirty="0" smtClean="0"/>
                  <a:t>For </a:t>
                </a:r>
                <a:r>
                  <a:rPr lang="en-US" altLang="zh-CN" dirty="0" smtClean="0"/>
                  <a:t>given application A, Cloud more cost-effective </a:t>
                </a:r>
                <a:r>
                  <a:rPr lang="en-US" altLang="zh-CN" dirty="0" smtClean="0"/>
                  <a:t>if</a:t>
                </a:r>
                <a:endParaRPr lang="en-US" altLang="zh-CN" b="0" i="1" dirty="0">
                  <a:latin typeface="Cambria Math"/>
                </a:endParaRPr>
              </a:p>
              <a:p>
                <a:pPr marL="282575" lvl="1" indent="0">
                  <a:buNone/>
                </a:pPr>
                <a:endParaRPr lang="en-US" altLang="zh-CN" b="0" i="1" dirty="0" smtClean="0">
                  <a:latin typeface="Cambria Math"/>
                </a:endParaRPr>
              </a:p>
              <a:p>
                <a:pPr marL="282575" lvl="1" indent="0">
                  <a:buNone/>
                </a:pPr>
                <a14:m>
                  <m:oMathPara xmlns:m="http://schemas.openxmlformats.org/officeDocument/2006/math">
                    <m:oMathParaPr>
                      <m:jc m:val="centerGroup"/>
                    </m:oMathParaPr>
                    <m:oMath xmlns:m="http://schemas.openxmlformats.org/officeDocument/2006/math">
                      <m:sSub>
                        <m:sSubPr>
                          <m:ctrlPr>
                            <a:rPr lang="en-US" altLang="zh-CN" b="0" i="1" smtClean="0">
                              <a:latin typeface="Cambria Math"/>
                            </a:rPr>
                          </m:ctrlPr>
                        </m:sSubPr>
                        <m:e>
                          <m:r>
                            <a:rPr lang="en-US" altLang="zh-CN" b="0" i="1" smtClean="0">
                              <a:latin typeface="Cambria Math"/>
                            </a:rPr>
                            <m:t>𝑅𝑎𝑡𝑒</m:t>
                          </m:r>
                        </m:e>
                        <m:sub>
                          <m:r>
                            <a:rPr lang="en-US" altLang="zh-CN" b="0" i="1" smtClean="0">
                              <a:latin typeface="Cambria Math"/>
                            </a:rPr>
                            <m:t>𝑐𝑙𝑜𝑢𝑑</m:t>
                          </m:r>
                        </m:sub>
                      </m:sSub>
                      <m:r>
                        <a:rPr lang="en-US" altLang="zh-CN" b="0" i="1" smtClean="0">
                          <a:latin typeface="Cambria Math"/>
                        </a:rPr>
                        <m:t> </m:t>
                      </m:r>
                      <m:r>
                        <a:rPr lang="en-US" altLang="zh-CN" b="0" i="1" smtClean="0">
                          <a:latin typeface="Cambria Math"/>
                          <a:ea typeface="Cambria Math"/>
                        </a:rPr>
                        <m:t>× </m:t>
                      </m:r>
                      <m:sSub>
                        <m:sSubPr>
                          <m:ctrlPr>
                            <a:rPr lang="en-US" altLang="zh-CN" b="0" i="1" smtClean="0">
                              <a:latin typeface="Cambria Math"/>
                              <a:ea typeface="Cambria Math"/>
                            </a:rPr>
                          </m:ctrlPr>
                        </m:sSubPr>
                        <m:e>
                          <m:r>
                            <a:rPr lang="en-US" altLang="zh-CN" b="0" i="1" smtClean="0">
                              <a:latin typeface="Cambria Math"/>
                              <a:ea typeface="Cambria Math"/>
                            </a:rPr>
                            <m:t>𝑇</m:t>
                          </m:r>
                        </m:e>
                        <m:sub>
                          <m:r>
                            <a:rPr lang="en-US" altLang="zh-CN" b="0" i="1" smtClean="0">
                              <a:latin typeface="Cambria Math"/>
                              <a:ea typeface="Cambria Math"/>
                            </a:rPr>
                            <m:t>𝑐𝑙𝑜𝑢𝑑</m:t>
                          </m:r>
                          <m:r>
                            <a:rPr lang="en-US" altLang="zh-CN" b="0" i="1" smtClean="0">
                              <a:latin typeface="Cambria Math"/>
                              <a:ea typeface="Cambria Math"/>
                            </a:rPr>
                            <m:t>,</m:t>
                          </m:r>
                          <m:r>
                            <a:rPr lang="en-US" altLang="zh-CN" b="0" i="1" smtClean="0">
                              <a:latin typeface="Cambria Math"/>
                              <a:ea typeface="Cambria Math"/>
                            </a:rPr>
                            <m:t>𝐴</m:t>
                          </m:r>
                        </m:sub>
                      </m:sSub>
                      <m:r>
                        <a:rPr lang="en-US" altLang="zh-CN" b="0" i="1" smtClean="0">
                          <a:latin typeface="Cambria Math"/>
                          <a:ea typeface="Cambria Math"/>
                        </a:rPr>
                        <m:t> ≤</m:t>
                      </m:r>
                      <m:f>
                        <m:fPr>
                          <m:type m:val="skw"/>
                          <m:ctrlPr>
                            <a:rPr lang="en-US" altLang="zh-CN" b="0" i="1" smtClean="0">
                              <a:latin typeface="Cambria Math"/>
                              <a:ea typeface="Cambria Math"/>
                            </a:rPr>
                          </m:ctrlPr>
                        </m:fPr>
                        <m:num>
                          <m:sSub>
                            <m:sSubPr>
                              <m:ctrlPr>
                                <a:rPr lang="en-US" altLang="zh-CN" i="1">
                                  <a:latin typeface="Cambria Math"/>
                                  <a:ea typeface="Cambria Math"/>
                                </a:rPr>
                              </m:ctrlPr>
                            </m:sSubPr>
                            <m:e>
                              <m:r>
                                <a:rPr lang="en-US" altLang="zh-CN" i="1">
                                  <a:latin typeface="Cambria Math"/>
                                  <a:ea typeface="Cambria Math"/>
                                </a:rPr>
                                <m:t>𝐶𝑜𝑠𝑡</m:t>
                              </m:r>
                            </m:e>
                            <m:sub>
                              <m:r>
                                <a:rPr lang="en-US" altLang="zh-CN" i="1">
                                  <a:latin typeface="Cambria Math"/>
                                  <a:ea typeface="Cambria Math"/>
                                </a:rPr>
                                <m:t>𝑙𝑜𝑐𝑎𝑙</m:t>
                              </m:r>
                            </m:sub>
                          </m:sSub>
                        </m:num>
                        <m:den>
                          <m:r>
                            <a:rPr lang="en-US" altLang="zh-CN" b="0" i="1" smtClean="0">
                              <a:latin typeface="Cambria Math"/>
                              <a:ea typeface="Cambria Math"/>
                            </a:rPr>
                            <m:t>(</m:t>
                          </m:r>
                          <m:sSub>
                            <m:sSubPr>
                              <m:ctrlPr>
                                <a:rPr lang="en-US" altLang="zh-CN" b="0" i="1" smtClean="0">
                                  <a:latin typeface="Cambria Math"/>
                                  <a:ea typeface="Cambria Math"/>
                                </a:rPr>
                              </m:ctrlPr>
                            </m:sSubPr>
                            <m:e>
                              <m:r>
                                <a:rPr lang="en-US" altLang="zh-CN" b="0" i="1" smtClean="0">
                                  <a:latin typeface="Cambria Math"/>
                                  <a:ea typeface="Cambria Math"/>
                                </a:rPr>
                                <m:t>𝐿𝑖𝑓𝑒</m:t>
                              </m:r>
                            </m:e>
                            <m:sub>
                              <m:r>
                                <a:rPr lang="en-US" altLang="zh-CN" b="0" i="1" smtClean="0">
                                  <a:latin typeface="Cambria Math"/>
                                  <a:ea typeface="Cambria Math"/>
                                </a:rPr>
                                <m:t>𝑙𝑜𝑐𝑎𝑙</m:t>
                              </m:r>
                            </m:sub>
                          </m:sSub>
                          <m:r>
                            <a:rPr lang="en-US" altLang="zh-CN" b="0" i="1" smtClean="0">
                              <a:latin typeface="Cambria Math"/>
                              <a:ea typeface="Cambria Math"/>
                            </a:rPr>
                            <m:t>×</m:t>
                          </m:r>
                          <m:r>
                            <a:rPr lang="en-US" altLang="zh-CN" b="0" i="1" smtClean="0">
                              <a:latin typeface="Cambria Math"/>
                              <a:ea typeface="Cambria Math"/>
                            </a:rPr>
                            <m:t>𝑈</m:t>
                          </m:r>
                          <m:r>
                            <a:rPr lang="en-US" altLang="zh-CN" b="0" i="1" smtClean="0">
                              <a:latin typeface="Cambria Math"/>
                              <a:ea typeface="Cambria Math"/>
                            </a:rPr>
                            <m:t>)</m:t>
                          </m:r>
                        </m:den>
                      </m:f>
                      <m:r>
                        <a:rPr lang="en-US" altLang="zh-CN" b="0" i="1" smtClean="0">
                          <a:latin typeface="Cambria Math"/>
                          <a:ea typeface="Cambria Math"/>
                        </a:rPr>
                        <m:t>×</m:t>
                      </m:r>
                      <m:sSub>
                        <m:sSubPr>
                          <m:ctrlPr>
                            <a:rPr lang="en-US" altLang="zh-CN" b="0" i="1" smtClean="0">
                              <a:latin typeface="Cambria Math"/>
                              <a:ea typeface="Cambria Math"/>
                            </a:rPr>
                          </m:ctrlPr>
                        </m:sSubPr>
                        <m:e>
                          <m:r>
                            <a:rPr lang="en-US" altLang="zh-CN" b="0" i="1" smtClean="0">
                              <a:latin typeface="Cambria Math"/>
                              <a:ea typeface="Cambria Math"/>
                            </a:rPr>
                            <m:t>𝑇</m:t>
                          </m:r>
                        </m:e>
                        <m:sub>
                          <m:r>
                            <a:rPr lang="en-US" altLang="zh-CN" b="0" i="1" smtClean="0">
                              <a:latin typeface="Cambria Math"/>
                              <a:ea typeface="Cambria Math"/>
                            </a:rPr>
                            <m:t>𝑙𝑜𝑐𝑎𝑙</m:t>
                          </m:r>
                          <m:r>
                            <a:rPr lang="en-US" altLang="zh-CN" b="0" i="1" smtClean="0">
                              <a:latin typeface="Cambria Math"/>
                              <a:ea typeface="Cambria Math"/>
                            </a:rPr>
                            <m:t>,</m:t>
                          </m:r>
                          <m:r>
                            <a:rPr lang="en-US" altLang="zh-CN" b="0" i="1" smtClean="0">
                              <a:latin typeface="Cambria Math"/>
                              <a:ea typeface="Cambria Math"/>
                            </a:rPr>
                            <m:t>𝐴</m:t>
                          </m:r>
                        </m:sub>
                      </m:sSub>
                    </m:oMath>
                  </m:oMathPara>
                </a14:m>
                <a:endParaRPr lang="en-US" altLang="zh-CN" dirty="0" smtClean="0"/>
              </a:p>
              <a:p>
                <a:pPr>
                  <a:buNone/>
                </a:pPr>
                <a:r>
                  <a:rPr lang="en-US" altLang="zh-CN" sz="2000" dirty="0" smtClean="0"/>
                  <a:t/>
                </a:r>
              </a:p>
              <a:p>
                <a:pPr lvl="2">
                  <a:buNone/>
                </a:pPr>
                <a:endParaRPr lang="en-US" altLang="zh-CN" dirty="0" smtClean="0"/>
              </a:p>
              <a:p>
                <a:endParaRPr lang="en-US" altLang="zh-CN" dirty="0" smtClean="0"/>
              </a:p>
              <a:p>
                <a:endParaRPr lang="en-US" altLang="zh-CN" dirty="0" smtClean="0"/>
              </a:p>
            </p:txBody>
          </p:sp>
        </mc:Choice>
        <mc:Fallback>
          <p:sp>
            <p:nvSpPr>
              <p:cNvPr id="3" name="内容占位符 2"/>
              <p:cNvSpPr>
                <a:spLocks noGrp="1" noRot="1" noChangeAspect="1" noMove="1" noResize="1" noEditPoints="1" noAdjustHandles="1" noChangeArrowheads="1" noChangeShapeType="1" noTextEdit="1"/>
              </p:cNvSpPr>
              <p:nvPr>
                <p:ph idx="1"/>
              </p:nvPr>
            </p:nvSpPr>
            <p:spPr>
              <a:blipFill rotWithShape="1">
                <a:blip r:embed="rId3"/>
                <a:stretch>
                  <a:fillRect l="-804" t="-1217"/>
                </a:stretch>
              </a:blipFill>
            </p:spPr>
            <p:txBody>
              <a:bodyPr/>
              <a:lstStyle/>
              <a:p>
                <a:r>
                  <a:rPr lang="zh-CN" altLang="en-US" dirty="0">
                    <a:noFill/>
                  </a:rPr>
                  <a:t> </a:t>
                </a:r>
              </a:p>
            </p:txBody>
          </p:sp>
        </mc:Fallback>
      </mc:AlternateContent>
      <p:sp>
        <p:nvSpPr>
          <p:cNvPr id="87042" name="Rectangle 2"/>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44" name="Rectangle 4"/>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45" name="Rectangle 5"/>
          <p:cNvSpPr>
            <a:spLocks noChangeArrowheads="1"/>
          </p:cNvSpPr>
          <p:nvPr/>
        </p:nvSpPr>
        <p:spPr bwMode="auto">
          <a:xfrm>
            <a:off x="1" y="71437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87047" name="Rectangle 7"/>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48" name="Rectangle 8"/>
          <p:cNvSpPr>
            <a:spLocks noChangeArrowheads="1"/>
          </p:cNvSpPr>
          <p:nvPr/>
        </p:nvSpPr>
        <p:spPr bwMode="auto">
          <a:xfrm>
            <a:off x="1" y="508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87050" name="Rectangle 10"/>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51" name="Rectangle 11"/>
          <p:cNvSpPr>
            <a:spLocks noChangeArrowheads="1"/>
          </p:cNvSpPr>
          <p:nvPr/>
        </p:nvSpPr>
        <p:spPr bwMode="auto">
          <a:xfrm>
            <a:off x="1" y="635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87053" name="Rectangle 13"/>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54" name="Rectangle 14"/>
          <p:cNvSpPr>
            <a:spLocks noChangeArrowheads="1"/>
          </p:cNvSpPr>
          <p:nvPr/>
        </p:nvSpPr>
        <p:spPr bwMode="auto">
          <a:xfrm>
            <a:off x="1" y="635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3" name="椭圆 12"/>
          <p:cNvSpPr/>
          <p:nvPr/>
        </p:nvSpPr>
        <p:spPr>
          <a:xfrm>
            <a:off x="4648200" y="2552700"/>
            <a:ext cx="914400" cy="457200"/>
          </a:xfrm>
          <a:prstGeom prst="ellipse">
            <a:avLst/>
          </a:prstGeom>
          <a:noFill/>
          <a:ln w="25400" cmpd="sng">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5" name="矩形标注 14"/>
          <p:cNvSpPr/>
          <p:nvPr/>
        </p:nvSpPr>
        <p:spPr>
          <a:xfrm>
            <a:off x="4724400" y="1714500"/>
            <a:ext cx="3429000" cy="612648"/>
          </a:xfrm>
          <a:prstGeom prst="wedgeRectCallout">
            <a:avLst>
              <a:gd name="adj1" fmla="val -32320"/>
              <a:gd name="adj2" fmla="val 90055"/>
            </a:avLst>
          </a:prstGeom>
          <a:solidFill>
            <a:schemeClr val="accent6">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t>Time period before the local cluster becomes out of date</a:t>
            </a:r>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Coming back to cost Issue</a:t>
            </a:r>
            <a:endParaRPr lang="zh-CN" altLang="en-US" dirty="0"/>
          </a:p>
        </p:txBody>
      </p:sp>
      <mc:AlternateContent xmlns:mc="http://schemas.openxmlformats.org/markup-compatibility/2006">
        <mc:Choice xmlns:a14="http://schemas.microsoft.com/office/drawing/2010/main" xmlns="" Requires="a14">
          <p:sp>
            <p:nvSpPr>
              <p:cNvPr id="3" name="内容占位符 2"/>
              <p:cNvSpPr>
                <a:spLocks noGrp="1"/>
              </p:cNvSpPr>
              <p:nvPr>
                <p:ph idx="1"/>
              </p:nvPr>
            </p:nvSpPr>
            <p:spPr/>
            <p:txBody>
              <a:bodyPr>
                <a:normAutofit/>
              </a:bodyPr>
              <a:lstStyle/>
              <a:p>
                <a:r>
                  <a:rPr lang="en-US" altLang="zh-CN" dirty="0" smtClean="0"/>
                  <a:t>Local cluster:  cost depends on actual utilization level</a:t>
                </a:r>
                <a:endParaRPr lang="en-US" altLang="zh-CN" sz="2000" dirty="0"/>
              </a:p>
              <a:p>
                <a:pPr marL="282575" lvl="1" indent="0">
                  <a:buNone/>
                </a:pPr>
                <a:endParaRPr lang="en-US" altLang="zh-CN" b="0" i="1" dirty="0" smtClean="0">
                  <a:latin typeface="Cambria Math"/>
                </a:endParaRPr>
              </a:p>
              <a:p>
                <a:pPr marL="282575" lvl="1" indent="0">
                  <a:buNone/>
                </a:pPr>
                <a14:m>
                  <m:oMathPara xmlns:m="http://schemas.openxmlformats.org/officeDocument/2006/math">
                    <m:oMathParaPr>
                      <m:jc m:val="centerGroup"/>
                    </m:oMathParaPr>
                    <m:oMath xmlns:m="http://schemas.openxmlformats.org/officeDocument/2006/math">
                      <m:r>
                        <a:rPr lang="en-US" altLang="zh-CN" b="0" i="1" smtClean="0">
                          <a:latin typeface="Cambria Math"/>
                        </a:rPr>
                        <m:t>𝑈</m:t>
                      </m:r>
                      <m:r>
                        <a:rPr lang="en-US" altLang="zh-CN" b="0" i="1" smtClean="0">
                          <a:latin typeface="Cambria Math"/>
                        </a:rPr>
                        <m:t>=</m:t>
                      </m:r>
                      <m:f>
                        <m:fPr>
                          <m:type m:val="skw"/>
                          <m:ctrlPr>
                            <a:rPr lang="en-US" altLang="zh-CN" b="0" i="1" smtClean="0">
                              <a:latin typeface="Cambria Math"/>
                            </a:rPr>
                          </m:ctrlPr>
                        </m:fPr>
                        <m:num>
                          <m:sSub>
                            <m:sSubPr>
                              <m:ctrlPr>
                                <a:rPr lang="en-US" altLang="zh-CN" b="0" i="1" smtClean="0">
                                  <a:latin typeface="Cambria Math"/>
                                </a:rPr>
                              </m:ctrlPr>
                            </m:sSubPr>
                            <m:e>
                              <m:r>
                                <a:rPr lang="en-US" altLang="zh-CN" b="0" i="1" smtClean="0">
                                  <a:latin typeface="Cambria Math"/>
                                </a:rPr>
                                <m:t>𝑇</m:t>
                              </m:r>
                            </m:e>
                            <m:sub>
                              <m:r>
                                <a:rPr lang="en-US" altLang="zh-CN" b="0" i="1" smtClean="0">
                                  <a:latin typeface="Cambria Math"/>
                                </a:rPr>
                                <m:t>𝑒𝑓𝑓𝑒𝑐𝑡</m:t>
                              </m:r>
                            </m:sub>
                          </m:sSub>
                        </m:num>
                        <m:den>
                          <m:sSub>
                            <m:sSubPr>
                              <m:ctrlPr>
                                <a:rPr lang="en-US" altLang="zh-CN" i="1">
                                  <a:latin typeface="Cambria Math"/>
                                  <a:ea typeface="Cambria Math"/>
                                </a:rPr>
                              </m:ctrlPr>
                            </m:sSubPr>
                            <m:e>
                              <m:r>
                                <a:rPr lang="en-US" altLang="zh-CN" i="1">
                                  <a:latin typeface="Cambria Math"/>
                                  <a:ea typeface="Cambria Math"/>
                                </a:rPr>
                                <m:t>𝐿𝑖𝑓𝑒</m:t>
                              </m:r>
                            </m:e>
                            <m:sub>
                              <m:r>
                                <a:rPr lang="en-US" altLang="zh-CN" i="1">
                                  <a:latin typeface="Cambria Math"/>
                                  <a:ea typeface="Cambria Math"/>
                                </a:rPr>
                                <m:t>𝑙𝑜𝑐𝑎𝑙</m:t>
                              </m:r>
                            </m:sub>
                          </m:sSub>
                        </m:den>
                      </m:f>
                    </m:oMath>
                  </m:oMathPara>
                </a14:m>
                <a:endParaRPr lang="en-US" altLang="zh-CN" dirty="0" smtClean="0"/>
              </a:p>
              <a:p>
                <a:r>
                  <a:rPr lang="en-US" altLang="zh-CN" dirty="0" smtClean="0"/>
                  <a:t>For </a:t>
                </a:r>
                <a:r>
                  <a:rPr lang="en-US" altLang="zh-CN" dirty="0" smtClean="0"/>
                  <a:t>given application A, Cloud more cost-effective </a:t>
                </a:r>
                <a:r>
                  <a:rPr lang="en-US" altLang="zh-CN" dirty="0" smtClean="0"/>
                  <a:t>if</a:t>
                </a:r>
                <a:endParaRPr lang="en-US" altLang="zh-CN" b="0" i="1" dirty="0">
                  <a:latin typeface="Cambria Math"/>
                </a:endParaRPr>
              </a:p>
              <a:p>
                <a:pPr marL="282575" lvl="1" indent="0">
                  <a:buNone/>
                </a:pPr>
                <a:endParaRPr lang="en-US" altLang="zh-CN" b="0" i="1" dirty="0" smtClean="0">
                  <a:latin typeface="Cambria Math"/>
                </a:endParaRPr>
              </a:p>
              <a:p>
                <a:pPr marL="282575" lvl="1" indent="0">
                  <a:buNone/>
                </a:pPr>
                <a14:m>
                  <m:oMathPara xmlns:m="http://schemas.openxmlformats.org/officeDocument/2006/math">
                    <m:oMathParaPr>
                      <m:jc m:val="centerGroup"/>
                    </m:oMathParaPr>
                    <m:oMath xmlns:m="http://schemas.openxmlformats.org/officeDocument/2006/math">
                      <m:sSub>
                        <m:sSubPr>
                          <m:ctrlPr>
                            <a:rPr lang="en-US" altLang="zh-CN" b="0" i="1" smtClean="0">
                              <a:latin typeface="Cambria Math"/>
                            </a:rPr>
                          </m:ctrlPr>
                        </m:sSubPr>
                        <m:e>
                          <m:r>
                            <a:rPr lang="en-US" altLang="zh-CN" b="0" i="1" smtClean="0">
                              <a:latin typeface="Cambria Math"/>
                            </a:rPr>
                            <m:t>𝑅𝑎𝑡𝑒</m:t>
                          </m:r>
                        </m:e>
                        <m:sub>
                          <m:r>
                            <a:rPr lang="en-US" altLang="zh-CN" b="0" i="1" smtClean="0">
                              <a:latin typeface="Cambria Math"/>
                            </a:rPr>
                            <m:t>𝑐𝑙𝑜𝑢𝑑</m:t>
                          </m:r>
                        </m:sub>
                      </m:sSub>
                      <m:r>
                        <a:rPr lang="en-US" altLang="zh-CN" b="0" i="1" smtClean="0">
                          <a:latin typeface="Cambria Math"/>
                        </a:rPr>
                        <m:t> </m:t>
                      </m:r>
                      <m:r>
                        <a:rPr lang="en-US" altLang="zh-CN" b="0" i="1" smtClean="0">
                          <a:latin typeface="Cambria Math"/>
                          <a:ea typeface="Cambria Math"/>
                        </a:rPr>
                        <m:t>× </m:t>
                      </m:r>
                      <m:sSub>
                        <m:sSubPr>
                          <m:ctrlPr>
                            <a:rPr lang="en-US" altLang="zh-CN" b="0" i="1" smtClean="0">
                              <a:latin typeface="Cambria Math"/>
                              <a:ea typeface="Cambria Math"/>
                            </a:rPr>
                          </m:ctrlPr>
                        </m:sSubPr>
                        <m:e>
                          <m:r>
                            <a:rPr lang="en-US" altLang="zh-CN" b="0" i="1" smtClean="0">
                              <a:latin typeface="Cambria Math"/>
                              <a:ea typeface="Cambria Math"/>
                            </a:rPr>
                            <m:t>𝑇</m:t>
                          </m:r>
                        </m:e>
                        <m:sub>
                          <m:r>
                            <a:rPr lang="en-US" altLang="zh-CN" b="0" i="1" smtClean="0">
                              <a:latin typeface="Cambria Math"/>
                              <a:ea typeface="Cambria Math"/>
                            </a:rPr>
                            <m:t>𝑐𝑙𝑜𝑢𝑑</m:t>
                          </m:r>
                          <m:r>
                            <a:rPr lang="en-US" altLang="zh-CN" b="0" i="1" smtClean="0">
                              <a:latin typeface="Cambria Math"/>
                              <a:ea typeface="Cambria Math"/>
                            </a:rPr>
                            <m:t>,</m:t>
                          </m:r>
                          <m:r>
                            <a:rPr lang="en-US" altLang="zh-CN" b="0" i="1" smtClean="0">
                              <a:latin typeface="Cambria Math"/>
                              <a:ea typeface="Cambria Math"/>
                            </a:rPr>
                            <m:t>𝐴</m:t>
                          </m:r>
                        </m:sub>
                      </m:sSub>
                      <m:r>
                        <a:rPr lang="en-US" altLang="zh-CN" b="0" i="1" smtClean="0">
                          <a:latin typeface="Cambria Math"/>
                          <a:ea typeface="Cambria Math"/>
                        </a:rPr>
                        <m:t> ≤</m:t>
                      </m:r>
                      <m:f>
                        <m:fPr>
                          <m:type m:val="skw"/>
                          <m:ctrlPr>
                            <a:rPr lang="en-US" altLang="zh-CN" b="0" i="1" smtClean="0">
                              <a:latin typeface="Cambria Math"/>
                              <a:ea typeface="Cambria Math"/>
                            </a:rPr>
                          </m:ctrlPr>
                        </m:fPr>
                        <m:num>
                          <m:sSub>
                            <m:sSubPr>
                              <m:ctrlPr>
                                <a:rPr lang="en-US" altLang="zh-CN" i="1">
                                  <a:latin typeface="Cambria Math"/>
                                  <a:ea typeface="Cambria Math"/>
                                </a:rPr>
                              </m:ctrlPr>
                            </m:sSubPr>
                            <m:e>
                              <m:r>
                                <a:rPr lang="en-US" altLang="zh-CN" i="1">
                                  <a:latin typeface="Cambria Math"/>
                                  <a:ea typeface="Cambria Math"/>
                                </a:rPr>
                                <m:t>𝐶𝑜𝑠𝑡</m:t>
                              </m:r>
                            </m:e>
                            <m:sub>
                              <m:r>
                                <a:rPr lang="en-US" altLang="zh-CN" i="1">
                                  <a:latin typeface="Cambria Math"/>
                                  <a:ea typeface="Cambria Math"/>
                                </a:rPr>
                                <m:t>𝑙𝑜𝑐𝑎𝑙</m:t>
                              </m:r>
                            </m:sub>
                          </m:sSub>
                        </m:num>
                        <m:den>
                          <m:r>
                            <a:rPr lang="en-US" altLang="zh-CN" b="0" i="1" smtClean="0">
                              <a:latin typeface="Cambria Math"/>
                              <a:ea typeface="Cambria Math"/>
                            </a:rPr>
                            <m:t>(</m:t>
                          </m:r>
                          <m:sSub>
                            <m:sSubPr>
                              <m:ctrlPr>
                                <a:rPr lang="en-US" altLang="zh-CN" b="0" i="1" smtClean="0">
                                  <a:latin typeface="Cambria Math"/>
                                  <a:ea typeface="Cambria Math"/>
                                </a:rPr>
                              </m:ctrlPr>
                            </m:sSubPr>
                            <m:e>
                              <m:r>
                                <a:rPr lang="en-US" altLang="zh-CN" b="0" i="1" smtClean="0">
                                  <a:latin typeface="Cambria Math"/>
                                  <a:ea typeface="Cambria Math"/>
                                </a:rPr>
                                <m:t>𝐿𝑖𝑓𝑒</m:t>
                              </m:r>
                            </m:e>
                            <m:sub>
                              <m:r>
                                <a:rPr lang="en-US" altLang="zh-CN" b="0" i="1" smtClean="0">
                                  <a:latin typeface="Cambria Math"/>
                                  <a:ea typeface="Cambria Math"/>
                                </a:rPr>
                                <m:t>𝑙𝑜𝑐𝑎𝑙</m:t>
                              </m:r>
                            </m:sub>
                          </m:sSub>
                          <m:r>
                            <a:rPr lang="en-US" altLang="zh-CN" b="0" i="1" smtClean="0">
                              <a:latin typeface="Cambria Math"/>
                              <a:ea typeface="Cambria Math"/>
                            </a:rPr>
                            <m:t>×</m:t>
                          </m:r>
                          <m:r>
                            <a:rPr lang="en-US" altLang="zh-CN" b="0" i="1" smtClean="0">
                              <a:latin typeface="Cambria Math"/>
                              <a:ea typeface="Cambria Math"/>
                            </a:rPr>
                            <m:t>𝑈</m:t>
                          </m:r>
                          <m:r>
                            <a:rPr lang="en-US" altLang="zh-CN" b="0" i="1" smtClean="0">
                              <a:latin typeface="Cambria Math"/>
                              <a:ea typeface="Cambria Math"/>
                            </a:rPr>
                            <m:t>)</m:t>
                          </m:r>
                        </m:den>
                      </m:f>
                      <m:r>
                        <a:rPr lang="en-US" altLang="zh-CN" b="0" i="1" smtClean="0">
                          <a:latin typeface="Cambria Math"/>
                          <a:ea typeface="Cambria Math"/>
                        </a:rPr>
                        <m:t>×</m:t>
                      </m:r>
                      <m:sSub>
                        <m:sSubPr>
                          <m:ctrlPr>
                            <a:rPr lang="en-US" altLang="zh-CN" b="0" i="1" smtClean="0">
                              <a:latin typeface="Cambria Math"/>
                              <a:ea typeface="Cambria Math"/>
                            </a:rPr>
                          </m:ctrlPr>
                        </m:sSubPr>
                        <m:e>
                          <m:r>
                            <a:rPr lang="en-US" altLang="zh-CN" b="0" i="1" smtClean="0">
                              <a:latin typeface="Cambria Math"/>
                              <a:ea typeface="Cambria Math"/>
                            </a:rPr>
                            <m:t>𝑇</m:t>
                          </m:r>
                        </m:e>
                        <m:sub>
                          <m:r>
                            <a:rPr lang="en-US" altLang="zh-CN" b="0" i="1" smtClean="0">
                              <a:latin typeface="Cambria Math"/>
                              <a:ea typeface="Cambria Math"/>
                            </a:rPr>
                            <m:t>𝑙𝑜𝑐𝑎𝑙</m:t>
                          </m:r>
                          <m:r>
                            <a:rPr lang="en-US" altLang="zh-CN" b="0" i="1" smtClean="0">
                              <a:latin typeface="Cambria Math"/>
                              <a:ea typeface="Cambria Math"/>
                            </a:rPr>
                            <m:t>,</m:t>
                          </m:r>
                          <m:r>
                            <a:rPr lang="en-US" altLang="zh-CN" b="0" i="1" smtClean="0">
                              <a:latin typeface="Cambria Math"/>
                              <a:ea typeface="Cambria Math"/>
                            </a:rPr>
                            <m:t>𝐴</m:t>
                          </m:r>
                        </m:sub>
                      </m:sSub>
                    </m:oMath>
                  </m:oMathPara>
                </a14:m>
                <a:endParaRPr lang="en-US" altLang="zh-CN" dirty="0" smtClean="0"/>
              </a:p>
              <a:p>
                <a:pPr>
                  <a:buNone/>
                </a:pPr>
                <a:r>
                  <a:rPr lang="en-US" altLang="zh-CN" sz="2000" dirty="0" smtClean="0"/>
                  <a:t/>
                </a:r>
              </a:p>
              <a:p>
                <a:pPr lvl="2">
                  <a:buNone/>
                </a:pPr>
                <a:endParaRPr lang="en-US" altLang="zh-CN" dirty="0" smtClean="0"/>
              </a:p>
              <a:p>
                <a:endParaRPr lang="en-US" altLang="zh-CN" dirty="0" smtClean="0"/>
              </a:p>
              <a:p>
                <a:endParaRPr lang="en-US" altLang="zh-CN" dirty="0" smtClean="0"/>
              </a:p>
            </p:txBody>
          </p:sp>
        </mc:Choice>
        <mc:Fallback>
          <p:sp>
            <p:nvSpPr>
              <p:cNvPr id="3" name="内容占位符 2"/>
              <p:cNvSpPr>
                <a:spLocks noGrp="1" noRot="1" noChangeAspect="1" noMove="1" noResize="1" noEditPoints="1" noAdjustHandles="1" noChangeArrowheads="1" noChangeShapeType="1" noTextEdit="1"/>
              </p:cNvSpPr>
              <p:nvPr>
                <p:ph idx="1"/>
              </p:nvPr>
            </p:nvSpPr>
            <p:spPr>
              <a:blipFill rotWithShape="1">
                <a:blip r:embed="rId3"/>
                <a:stretch>
                  <a:fillRect l="-804" t="-1217"/>
                </a:stretch>
              </a:blipFill>
            </p:spPr>
            <p:txBody>
              <a:bodyPr/>
              <a:lstStyle/>
              <a:p>
                <a:r>
                  <a:rPr lang="zh-CN" altLang="en-US" dirty="0">
                    <a:noFill/>
                  </a:rPr>
                  <a:t> </a:t>
                </a:r>
              </a:p>
            </p:txBody>
          </p:sp>
        </mc:Fallback>
      </mc:AlternateContent>
      <p:sp>
        <p:nvSpPr>
          <p:cNvPr id="87042" name="Rectangle 2"/>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44" name="Rectangle 4"/>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45" name="Rectangle 5"/>
          <p:cNvSpPr>
            <a:spLocks noChangeArrowheads="1"/>
          </p:cNvSpPr>
          <p:nvPr/>
        </p:nvSpPr>
        <p:spPr bwMode="auto">
          <a:xfrm>
            <a:off x="1" y="71437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87047" name="Rectangle 7"/>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48" name="Rectangle 8"/>
          <p:cNvSpPr>
            <a:spLocks noChangeArrowheads="1"/>
          </p:cNvSpPr>
          <p:nvPr/>
        </p:nvSpPr>
        <p:spPr bwMode="auto">
          <a:xfrm>
            <a:off x="1" y="508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87050" name="Rectangle 10"/>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51" name="Rectangle 11"/>
          <p:cNvSpPr>
            <a:spLocks noChangeArrowheads="1"/>
          </p:cNvSpPr>
          <p:nvPr/>
        </p:nvSpPr>
        <p:spPr bwMode="auto">
          <a:xfrm>
            <a:off x="1" y="635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87053" name="Rectangle 13"/>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54" name="Rectangle 14"/>
          <p:cNvSpPr>
            <a:spLocks noChangeArrowheads="1"/>
          </p:cNvSpPr>
          <p:nvPr/>
        </p:nvSpPr>
        <p:spPr bwMode="auto">
          <a:xfrm>
            <a:off x="1" y="635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3" name="椭圆 12"/>
          <p:cNvSpPr/>
          <p:nvPr/>
        </p:nvSpPr>
        <p:spPr>
          <a:xfrm>
            <a:off x="1143000" y="3848100"/>
            <a:ext cx="1066800" cy="457200"/>
          </a:xfrm>
          <a:prstGeom prst="ellipse">
            <a:avLst/>
          </a:prstGeom>
          <a:noFill/>
          <a:ln w="25400" cmpd="sng">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5" name="矩形标注 14"/>
          <p:cNvSpPr/>
          <p:nvPr/>
        </p:nvSpPr>
        <p:spPr>
          <a:xfrm>
            <a:off x="1295400" y="3009900"/>
            <a:ext cx="3429000" cy="612648"/>
          </a:xfrm>
          <a:prstGeom prst="wedgeRectCallout">
            <a:avLst>
              <a:gd name="adj1" fmla="val -32320"/>
              <a:gd name="adj2" fmla="val 90055"/>
            </a:avLst>
          </a:prstGeom>
          <a:solidFill>
            <a:schemeClr val="accent6">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t>Cost of cloud per instance, 1.6$/(hour*instance)</a:t>
            </a:r>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Coming back to cost Issue</a:t>
            </a:r>
            <a:endParaRPr lang="zh-CN" altLang="en-US" dirty="0"/>
          </a:p>
        </p:txBody>
      </p:sp>
      <mc:AlternateContent xmlns:mc="http://schemas.openxmlformats.org/markup-compatibility/2006">
        <mc:Choice xmlns:a14="http://schemas.microsoft.com/office/drawing/2010/main" xmlns="" Requires="a14">
          <p:sp>
            <p:nvSpPr>
              <p:cNvPr id="3" name="内容占位符 2"/>
              <p:cNvSpPr>
                <a:spLocks noGrp="1"/>
              </p:cNvSpPr>
              <p:nvPr>
                <p:ph idx="1"/>
              </p:nvPr>
            </p:nvSpPr>
            <p:spPr/>
            <p:txBody>
              <a:bodyPr>
                <a:normAutofit/>
              </a:bodyPr>
              <a:lstStyle/>
              <a:p>
                <a:r>
                  <a:rPr lang="en-US" altLang="zh-CN" dirty="0" smtClean="0"/>
                  <a:t>Local cluster:  cost depends on actual utilization level</a:t>
                </a:r>
                <a:endParaRPr lang="en-US" altLang="zh-CN" sz="2000" dirty="0"/>
              </a:p>
              <a:p>
                <a:pPr marL="282575" lvl="1" indent="0">
                  <a:buNone/>
                </a:pPr>
                <a:endParaRPr lang="en-US" altLang="zh-CN" b="0" i="1" dirty="0" smtClean="0">
                  <a:latin typeface="Cambria Math"/>
                </a:endParaRPr>
              </a:p>
              <a:p>
                <a:pPr marL="282575" lvl="1" indent="0">
                  <a:buNone/>
                </a:pPr>
                <a14:m>
                  <m:oMathPara xmlns:m="http://schemas.openxmlformats.org/officeDocument/2006/math">
                    <m:oMathParaPr>
                      <m:jc m:val="centerGroup"/>
                    </m:oMathParaPr>
                    <m:oMath xmlns:m="http://schemas.openxmlformats.org/officeDocument/2006/math">
                      <m:r>
                        <a:rPr lang="en-US" altLang="zh-CN" b="0" i="1" smtClean="0">
                          <a:latin typeface="Cambria Math"/>
                        </a:rPr>
                        <m:t>𝑈</m:t>
                      </m:r>
                      <m:r>
                        <a:rPr lang="en-US" altLang="zh-CN" b="0" i="1" smtClean="0">
                          <a:latin typeface="Cambria Math"/>
                        </a:rPr>
                        <m:t>=</m:t>
                      </m:r>
                      <m:f>
                        <m:fPr>
                          <m:type m:val="skw"/>
                          <m:ctrlPr>
                            <a:rPr lang="en-US" altLang="zh-CN" b="0" i="1" smtClean="0">
                              <a:latin typeface="Cambria Math"/>
                            </a:rPr>
                          </m:ctrlPr>
                        </m:fPr>
                        <m:num>
                          <m:sSub>
                            <m:sSubPr>
                              <m:ctrlPr>
                                <a:rPr lang="en-US" altLang="zh-CN" b="0" i="1" smtClean="0">
                                  <a:latin typeface="Cambria Math"/>
                                </a:rPr>
                              </m:ctrlPr>
                            </m:sSubPr>
                            <m:e>
                              <m:r>
                                <a:rPr lang="en-US" altLang="zh-CN" b="0" i="1" smtClean="0">
                                  <a:latin typeface="Cambria Math"/>
                                </a:rPr>
                                <m:t>𝑇</m:t>
                              </m:r>
                            </m:e>
                            <m:sub>
                              <m:r>
                                <a:rPr lang="en-US" altLang="zh-CN" b="0" i="1" smtClean="0">
                                  <a:latin typeface="Cambria Math"/>
                                </a:rPr>
                                <m:t>𝑒𝑓𝑓𝑒𝑐𝑡</m:t>
                              </m:r>
                            </m:sub>
                          </m:sSub>
                        </m:num>
                        <m:den>
                          <m:sSub>
                            <m:sSubPr>
                              <m:ctrlPr>
                                <a:rPr lang="en-US" altLang="zh-CN" i="1">
                                  <a:latin typeface="Cambria Math"/>
                                  <a:ea typeface="Cambria Math"/>
                                </a:rPr>
                              </m:ctrlPr>
                            </m:sSubPr>
                            <m:e>
                              <m:r>
                                <a:rPr lang="en-US" altLang="zh-CN" i="1">
                                  <a:latin typeface="Cambria Math"/>
                                  <a:ea typeface="Cambria Math"/>
                                </a:rPr>
                                <m:t>𝐿𝑖𝑓𝑒</m:t>
                              </m:r>
                            </m:e>
                            <m:sub>
                              <m:r>
                                <a:rPr lang="en-US" altLang="zh-CN" i="1">
                                  <a:latin typeface="Cambria Math"/>
                                  <a:ea typeface="Cambria Math"/>
                                </a:rPr>
                                <m:t>𝑙𝑜𝑐𝑎𝑙</m:t>
                              </m:r>
                            </m:sub>
                          </m:sSub>
                        </m:den>
                      </m:f>
                    </m:oMath>
                  </m:oMathPara>
                </a14:m>
                <a:endParaRPr lang="en-US" altLang="zh-CN" dirty="0" smtClean="0"/>
              </a:p>
              <a:p>
                <a:r>
                  <a:rPr lang="en-US" altLang="zh-CN" dirty="0" smtClean="0"/>
                  <a:t>For </a:t>
                </a:r>
                <a:r>
                  <a:rPr lang="en-US" altLang="zh-CN" dirty="0" smtClean="0"/>
                  <a:t>given application A, Cloud more cost-effective </a:t>
                </a:r>
                <a:r>
                  <a:rPr lang="en-US" altLang="zh-CN" dirty="0" smtClean="0"/>
                  <a:t>if</a:t>
                </a:r>
                <a:endParaRPr lang="en-US" altLang="zh-CN" b="0" i="1" dirty="0">
                  <a:latin typeface="Cambria Math"/>
                </a:endParaRPr>
              </a:p>
              <a:p>
                <a:pPr marL="282575" lvl="1" indent="0">
                  <a:buNone/>
                </a:pPr>
                <a:endParaRPr lang="en-US" altLang="zh-CN" b="0" i="1" dirty="0" smtClean="0">
                  <a:latin typeface="Cambria Math"/>
                </a:endParaRPr>
              </a:p>
              <a:p>
                <a:pPr marL="282575" lvl="1" indent="0">
                  <a:buNone/>
                </a:pPr>
                <a14:m>
                  <m:oMathPara xmlns:m="http://schemas.openxmlformats.org/officeDocument/2006/math">
                    <m:oMathParaPr>
                      <m:jc m:val="centerGroup"/>
                    </m:oMathParaPr>
                    <m:oMath xmlns:m="http://schemas.openxmlformats.org/officeDocument/2006/math">
                      <m:sSub>
                        <m:sSubPr>
                          <m:ctrlPr>
                            <a:rPr lang="en-US" altLang="zh-CN" b="0" i="1" smtClean="0">
                              <a:latin typeface="Cambria Math"/>
                            </a:rPr>
                          </m:ctrlPr>
                        </m:sSubPr>
                        <m:e>
                          <m:r>
                            <a:rPr lang="en-US" altLang="zh-CN" b="0" i="1" smtClean="0">
                              <a:latin typeface="Cambria Math"/>
                            </a:rPr>
                            <m:t>𝑅𝑎𝑡𝑒</m:t>
                          </m:r>
                        </m:e>
                        <m:sub>
                          <m:r>
                            <a:rPr lang="en-US" altLang="zh-CN" b="0" i="1" smtClean="0">
                              <a:latin typeface="Cambria Math"/>
                            </a:rPr>
                            <m:t>𝑐𝑙𝑜𝑢𝑑</m:t>
                          </m:r>
                        </m:sub>
                      </m:sSub>
                      <m:r>
                        <a:rPr lang="en-US" altLang="zh-CN" b="0" i="1" smtClean="0">
                          <a:latin typeface="Cambria Math"/>
                        </a:rPr>
                        <m:t> </m:t>
                      </m:r>
                      <m:r>
                        <a:rPr lang="en-US" altLang="zh-CN" b="0" i="1" smtClean="0">
                          <a:latin typeface="Cambria Math"/>
                          <a:ea typeface="Cambria Math"/>
                        </a:rPr>
                        <m:t>× </m:t>
                      </m:r>
                      <m:sSub>
                        <m:sSubPr>
                          <m:ctrlPr>
                            <a:rPr lang="en-US" altLang="zh-CN" b="0" i="1" smtClean="0">
                              <a:latin typeface="Cambria Math"/>
                              <a:ea typeface="Cambria Math"/>
                            </a:rPr>
                          </m:ctrlPr>
                        </m:sSubPr>
                        <m:e>
                          <m:r>
                            <a:rPr lang="en-US" altLang="zh-CN" b="0" i="1" smtClean="0">
                              <a:latin typeface="Cambria Math"/>
                              <a:ea typeface="Cambria Math"/>
                            </a:rPr>
                            <m:t>𝑇</m:t>
                          </m:r>
                        </m:e>
                        <m:sub>
                          <m:r>
                            <a:rPr lang="en-US" altLang="zh-CN" b="0" i="1" smtClean="0">
                              <a:latin typeface="Cambria Math"/>
                              <a:ea typeface="Cambria Math"/>
                            </a:rPr>
                            <m:t>𝑐𝑙𝑜𝑢𝑑</m:t>
                          </m:r>
                          <m:r>
                            <a:rPr lang="en-US" altLang="zh-CN" b="0" i="1" smtClean="0">
                              <a:latin typeface="Cambria Math"/>
                              <a:ea typeface="Cambria Math"/>
                            </a:rPr>
                            <m:t>,</m:t>
                          </m:r>
                          <m:r>
                            <a:rPr lang="en-US" altLang="zh-CN" b="0" i="1" smtClean="0">
                              <a:latin typeface="Cambria Math"/>
                              <a:ea typeface="Cambria Math"/>
                            </a:rPr>
                            <m:t>𝐴</m:t>
                          </m:r>
                        </m:sub>
                      </m:sSub>
                      <m:r>
                        <a:rPr lang="en-US" altLang="zh-CN" b="0" i="1" smtClean="0">
                          <a:latin typeface="Cambria Math"/>
                          <a:ea typeface="Cambria Math"/>
                        </a:rPr>
                        <m:t> ≤</m:t>
                      </m:r>
                      <m:f>
                        <m:fPr>
                          <m:type m:val="skw"/>
                          <m:ctrlPr>
                            <a:rPr lang="en-US" altLang="zh-CN" b="0" i="1" smtClean="0">
                              <a:latin typeface="Cambria Math"/>
                              <a:ea typeface="Cambria Math"/>
                            </a:rPr>
                          </m:ctrlPr>
                        </m:fPr>
                        <m:num>
                          <m:sSub>
                            <m:sSubPr>
                              <m:ctrlPr>
                                <a:rPr lang="en-US" altLang="zh-CN" i="1">
                                  <a:latin typeface="Cambria Math"/>
                                  <a:ea typeface="Cambria Math"/>
                                </a:rPr>
                              </m:ctrlPr>
                            </m:sSubPr>
                            <m:e>
                              <m:r>
                                <a:rPr lang="en-US" altLang="zh-CN" i="1">
                                  <a:latin typeface="Cambria Math"/>
                                  <a:ea typeface="Cambria Math"/>
                                </a:rPr>
                                <m:t>𝐶𝑜𝑠𝑡</m:t>
                              </m:r>
                            </m:e>
                            <m:sub>
                              <m:r>
                                <a:rPr lang="en-US" altLang="zh-CN" i="1">
                                  <a:latin typeface="Cambria Math"/>
                                  <a:ea typeface="Cambria Math"/>
                                </a:rPr>
                                <m:t>𝑙𝑜𝑐𝑎𝑙</m:t>
                              </m:r>
                            </m:sub>
                          </m:sSub>
                        </m:num>
                        <m:den>
                          <m:r>
                            <a:rPr lang="en-US" altLang="zh-CN" b="0" i="1" smtClean="0">
                              <a:latin typeface="Cambria Math"/>
                              <a:ea typeface="Cambria Math"/>
                            </a:rPr>
                            <m:t>(</m:t>
                          </m:r>
                          <m:sSub>
                            <m:sSubPr>
                              <m:ctrlPr>
                                <a:rPr lang="en-US" altLang="zh-CN" b="0" i="1" smtClean="0">
                                  <a:latin typeface="Cambria Math"/>
                                  <a:ea typeface="Cambria Math"/>
                                </a:rPr>
                              </m:ctrlPr>
                            </m:sSubPr>
                            <m:e>
                              <m:r>
                                <a:rPr lang="en-US" altLang="zh-CN" b="0" i="1" smtClean="0">
                                  <a:latin typeface="Cambria Math"/>
                                  <a:ea typeface="Cambria Math"/>
                                </a:rPr>
                                <m:t>𝐿𝑖𝑓𝑒</m:t>
                              </m:r>
                            </m:e>
                            <m:sub>
                              <m:r>
                                <a:rPr lang="en-US" altLang="zh-CN" b="0" i="1" smtClean="0">
                                  <a:latin typeface="Cambria Math"/>
                                  <a:ea typeface="Cambria Math"/>
                                </a:rPr>
                                <m:t>𝑙𝑜𝑐𝑎𝑙</m:t>
                              </m:r>
                            </m:sub>
                          </m:sSub>
                          <m:r>
                            <a:rPr lang="en-US" altLang="zh-CN" b="0" i="1" smtClean="0">
                              <a:latin typeface="Cambria Math"/>
                              <a:ea typeface="Cambria Math"/>
                            </a:rPr>
                            <m:t>×</m:t>
                          </m:r>
                          <m:r>
                            <a:rPr lang="en-US" altLang="zh-CN" b="0" i="1" smtClean="0">
                              <a:latin typeface="Cambria Math"/>
                              <a:ea typeface="Cambria Math"/>
                            </a:rPr>
                            <m:t>𝑈</m:t>
                          </m:r>
                          <m:r>
                            <a:rPr lang="en-US" altLang="zh-CN" b="0" i="1" smtClean="0">
                              <a:latin typeface="Cambria Math"/>
                              <a:ea typeface="Cambria Math"/>
                            </a:rPr>
                            <m:t>)</m:t>
                          </m:r>
                        </m:den>
                      </m:f>
                      <m:r>
                        <a:rPr lang="en-US" altLang="zh-CN" b="0" i="1" smtClean="0">
                          <a:latin typeface="Cambria Math"/>
                          <a:ea typeface="Cambria Math"/>
                        </a:rPr>
                        <m:t>×</m:t>
                      </m:r>
                      <m:sSub>
                        <m:sSubPr>
                          <m:ctrlPr>
                            <a:rPr lang="en-US" altLang="zh-CN" b="0" i="1" smtClean="0">
                              <a:latin typeface="Cambria Math"/>
                              <a:ea typeface="Cambria Math"/>
                            </a:rPr>
                          </m:ctrlPr>
                        </m:sSubPr>
                        <m:e>
                          <m:r>
                            <a:rPr lang="en-US" altLang="zh-CN" b="0" i="1" smtClean="0">
                              <a:latin typeface="Cambria Math"/>
                              <a:ea typeface="Cambria Math"/>
                            </a:rPr>
                            <m:t>𝑇</m:t>
                          </m:r>
                        </m:e>
                        <m:sub>
                          <m:r>
                            <a:rPr lang="en-US" altLang="zh-CN" b="0" i="1" smtClean="0">
                              <a:latin typeface="Cambria Math"/>
                              <a:ea typeface="Cambria Math"/>
                            </a:rPr>
                            <m:t>𝑙𝑜𝑐𝑎𝑙</m:t>
                          </m:r>
                          <m:r>
                            <a:rPr lang="en-US" altLang="zh-CN" b="0" i="1" smtClean="0">
                              <a:latin typeface="Cambria Math"/>
                              <a:ea typeface="Cambria Math"/>
                            </a:rPr>
                            <m:t>,</m:t>
                          </m:r>
                          <m:r>
                            <a:rPr lang="en-US" altLang="zh-CN" b="0" i="1" smtClean="0">
                              <a:latin typeface="Cambria Math"/>
                              <a:ea typeface="Cambria Math"/>
                            </a:rPr>
                            <m:t>𝐴</m:t>
                          </m:r>
                        </m:sub>
                      </m:sSub>
                    </m:oMath>
                  </m:oMathPara>
                </a14:m>
                <a:endParaRPr lang="en-US" altLang="zh-CN" dirty="0" smtClean="0"/>
              </a:p>
              <a:p>
                <a:pPr>
                  <a:buNone/>
                </a:pPr>
                <a:r>
                  <a:rPr lang="en-US" altLang="zh-CN" sz="2000" dirty="0" smtClean="0"/>
                  <a:t/>
                </a:r>
              </a:p>
              <a:p>
                <a:pPr lvl="2">
                  <a:buNone/>
                </a:pPr>
                <a:endParaRPr lang="en-US" altLang="zh-CN" dirty="0" smtClean="0"/>
              </a:p>
              <a:p>
                <a:endParaRPr lang="en-US" altLang="zh-CN" dirty="0" smtClean="0"/>
              </a:p>
              <a:p>
                <a:endParaRPr lang="en-US" altLang="zh-CN" dirty="0" smtClean="0"/>
              </a:p>
            </p:txBody>
          </p:sp>
        </mc:Choice>
        <mc:Fallback>
          <p:sp>
            <p:nvSpPr>
              <p:cNvPr id="3" name="内容占位符 2"/>
              <p:cNvSpPr>
                <a:spLocks noGrp="1" noRot="1" noChangeAspect="1" noMove="1" noResize="1" noEditPoints="1" noAdjustHandles="1" noChangeArrowheads="1" noChangeShapeType="1" noTextEdit="1"/>
              </p:cNvSpPr>
              <p:nvPr>
                <p:ph idx="1"/>
              </p:nvPr>
            </p:nvSpPr>
            <p:spPr>
              <a:blipFill rotWithShape="1">
                <a:blip r:embed="rId3"/>
                <a:stretch>
                  <a:fillRect l="-804" t="-1217"/>
                </a:stretch>
              </a:blipFill>
            </p:spPr>
            <p:txBody>
              <a:bodyPr/>
              <a:lstStyle/>
              <a:p>
                <a:r>
                  <a:rPr lang="zh-CN" altLang="en-US" dirty="0">
                    <a:noFill/>
                  </a:rPr>
                  <a:t> </a:t>
                </a:r>
              </a:p>
            </p:txBody>
          </p:sp>
        </mc:Fallback>
      </mc:AlternateContent>
      <p:sp>
        <p:nvSpPr>
          <p:cNvPr id="87042" name="Rectangle 2"/>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44" name="Rectangle 4"/>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45" name="Rectangle 5"/>
          <p:cNvSpPr>
            <a:spLocks noChangeArrowheads="1"/>
          </p:cNvSpPr>
          <p:nvPr/>
        </p:nvSpPr>
        <p:spPr bwMode="auto">
          <a:xfrm>
            <a:off x="1" y="71437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87047" name="Rectangle 7"/>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48" name="Rectangle 8"/>
          <p:cNvSpPr>
            <a:spLocks noChangeArrowheads="1"/>
          </p:cNvSpPr>
          <p:nvPr/>
        </p:nvSpPr>
        <p:spPr bwMode="auto">
          <a:xfrm>
            <a:off x="1" y="508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87050" name="Rectangle 10"/>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51" name="Rectangle 11"/>
          <p:cNvSpPr>
            <a:spLocks noChangeArrowheads="1"/>
          </p:cNvSpPr>
          <p:nvPr/>
        </p:nvSpPr>
        <p:spPr bwMode="auto">
          <a:xfrm>
            <a:off x="1" y="635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87053" name="Rectangle 13"/>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54" name="Rectangle 14"/>
          <p:cNvSpPr>
            <a:spLocks noChangeArrowheads="1"/>
          </p:cNvSpPr>
          <p:nvPr/>
        </p:nvSpPr>
        <p:spPr bwMode="auto">
          <a:xfrm>
            <a:off x="1" y="635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3" name="椭圆 12"/>
          <p:cNvSpPr/>
          <p:nvPr/>
        </p:nvSpPr>
        <p:spPr>
          <a:xfrm>
            <a:off x="2590800" y="3848100"/>
            <a:ext cx="1066800" cy="457200"/>
          </a:xfrm>
          <a:prstGeom prst="ellipse">
            <a:avLst/>
          </a:prstGeom>
          <a:noFill/>
          <a:ln w="25400" cmpd="sng">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5" name="矩形标注 14"/>
          <p:cNvSpPr/>
          <p:nvPr/>
        </p:nvSpPr>
        <p:spPr>
          <a:xfrm>
            <a:off x="1981200" y="3009900"/>
            <a:ext cx="3886200" cy="612648"/>
          </a:xfrm>
          <a:prstGeom prst="wedgeRectCallout">
            <a:avLst>
              <a:gd name="adj1" fmla="val -23271"/>
              <a:gd name="adj2" fmla="val 90055"/>
            </a:avLst>
          </a:prstGeom>
          <a:solidFill>
            <a:schemeClr val="accent6">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t>Time to finish one job of A in cloud</a:t>
            </a:r>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Coming back to cost Issue</a:t>
            </a:r>
            <a:endParaRPr lang="zh-CN" altLang="en-US" dirty="0"/>
          </a:p>
        </p:txBody>
      </p:sp>
      <mc:AlternateContent xmlns:mc="http://schemas.openxmlformats.org/markup-compatibility/2006">
        <mc:Choice xmlns:a14="http://schemas.microsoft.com/office/drawing/2010/main" xmlns="" Requires="a14">
          <p:sp>
            <p:nvSpPr>
              <p:cNvPr id="3" name="内容占位符 2"/>
              <p:cNvSpPr>
                <a:spLocks noGrp="1"/>
              </p:cNvSpPr>
              <p:nvPr>
                <p:ph idx="1"/>
              </p:nvPr>
            </p:nvSpPr>
            <p:spPr/>
            <p:txBody>
              <a:bodyPr>
                <a:normAutofit/>
              </a:bodyPr>
              <a:lstStyle/>
              <a:p>
                <a:r>
                  <a:rPr lang="en-US" altLang="zh-CN" dirty="0" smtClean="0"/>
                  <a:t>Local cluster:  cost depends on actual utilization level</a:t>
                </a:r>
                <a:endParaRPr lang="en-US" altLang="zh-CN" sz="2000" dirty="0"/>
              </a:p>
              <a:p>
                <a:pPr marL="282575" lvl="1" indent="0">
                  <a:buNone/>
                </a:pPr>
                <a:endParaRPr lang="en-US" altLang="zh-CN" b="0" i="1" dirty="0" smtClean="0">
                  <a:latin typeface="Cambria Math"/>
                </a:endParaRPr>
              </a:p>
              <a:p>
                <a:pPr marL="282575" lvl="1" indent="0">
                  <a:buNone/>
                </a:pPr>
                <a14:m>
                  <m:oMathPara xmlns:m="http://schemas.openxmlformats.org/officeDocument/2006/math">
                    <m:oMathParaPr>
                      <m:jc m:val="centerGroup"/>
                    </m:oMathParaPr>
                    <m:oMath xmlns:m="http://schemas.openxmlformats.org/officeDocument/2006/math">
                      <m:r>
                        <a:rPr lang="en-US" altLang="zh-CN" b="0" i="1" smtClean="0">
                          <a:latin typeface="Cambria Math"/>
                        </a:rPr>
                        <m:t>𝑈</m:t>
                      </m:r>
                      <m:r>
                        <a:rPr lang="en-US" altLang="zh-CN" b="0" i="1" smtClean="0">
                          <a:latin typeface="Cambria Math"/>
                        </a:rPr>
                        <m:t>=</m:t>
                      </m:r>
                      <m:f>
                        <m:fPr>
                          <m:type m:val="skw"/>
                          <m:ctrlPr>
                            <a:rPr lang="en-US" altLang="zh-CN" b="0" i="1" smtClean="0">
                              <a:latin typeface="Cambria Math"/>
                            </a:rPr>
                          </m:ctrlPr>
                        </m:fPr>
                        <m:num>
                          <m:sSub>
                            <m:sSubPr>
                              <m:ctrlPr>
                                <a:rPr lang="en-US" altLang="zh-CN" b="0" i="1" smtClean="0">
                                  <a:latin typeface="Cambria Math"/>
                                </a:rPr>
                              </m:ctrlPr>
                            </m:sSubPr>
                            <m:e>
                              <m:r>
                                <a:rPr lang="en-US" altLang="zh-CN" b="0" i="1" smtClean="0">
                                  <a:latin typeface="Cambria Math"/>
                                </a:rPr>
                                <m:t>𝑇</m:t>
                              </m:r>
                            </m:e>
                            <m:sub>
                              <m:r>
                                <a:rPr lang="en-US" altLang="zh-CN" b="0" i="1" smtClean="0">
                                  <a:latin typeface="Cambria Math"/>
                                </a:rPr>
                                <m:t>𝑒𝑓𝑓𝑒𝑐𝑡</m:t>
                              </m:r>
                            </m:sub>
                          </m:sSub>
                        </m:num>
                        <m:den>
                          <m:sSub>
                            <m:sSubPr>
                              <m:ctrlPr>
                                <a:rPr lang="en-US" altLang="zh-CN" i="1">
                                  <a:latin typeface="Cambria Math"/>
                                  <a:ea typeface="Cambria Math"/>
                                </a:rPr>
                              </m:ctrlPr>
                            </m:sSubPr>
                            <m:e>
                              <m:r>
                                <a:rPr lang="en-US" altLang="zh-CN" i="1">
                                  <a:latin typeface="Cambria Math"/>
                                  <a:ea typeface="Cambria Math"/>
                                </a:rPr>
                                <m:t>𝐿𝑖𝑓𝑒</m:t>
                              </m:r>
                            </m:e>
                            <m:sub>
                              <m:r>
                                <a:rPr lang="en-US" altLang="zh-CN" i="1">
                                  <a:latin typeface="Cambria Math"/>
                                  <a:ea typeface="Cambria Math"/>
                                </a:rPr>
                                <m:t>𝑙𝑜𝑐𝑎𝑙</m:t>
                              </m:r>
                            </m:sub>
                          </m:sSub>
                        </m:den>
                      </m:f>
                    </m:oMath>
                  </m:oMathPara>
                </a14:m>
                <a:endParaRPr lang="en-US" altLang="zh-CN" dirty="0" smtClean="0"/>
              </a:p>
              <a:p>
                <a:r>
                  <a:rPr lang="en-US" altLang="zh-CN" dirty="0" smtClean="0"/>
                  <a:t>For </a:t>
                </a:r>
                <a:r>
                  <a:rPr lang="en-US" altLang="zh-CN" dirty="0" smtClean="0"/>
                  <a:t>given application A, Cloud more cost-effective </a:t>
                </a:r>
                <a:r>
                  <a:rPr lang="en-US" altLang="zh-CN" dirty="0" smtClean="0"/>
                  <a:t>if</a:t>
                </a:r>
                <a:endParaRPr lang="en-US" altLang="zh-CN" b="0" i="1" dirty="0">
                  <a:latin typeface="Cambria Math"/>
                </a:endParaRPr>
              </a:p>
              <a:p>
                <a:pPr marL="282575" lvl="1" indent="0">
                  <a:buNone/>
                </a:pPr>
                <a:endParaRPr lang="en-US" altLang="zh-CN" b="0" i="1" dirty="0" smtClean="0">
                  <a:latin typeface="Cambria Math"/>
                </a:endParaRPr>
              </a:p>
              <a:p>
                <a:pPr marL="282575" lvl="1" indent="0">
                  <a:buNone/>
                </a:pPr>
                <a14:m>
                  <m:oMathPara xmlns:m="http://schemas.openxmlformats.org/officeDocument/2006/math">
                    <m:oMathParaPr>
                      <m:jc m:val="centerGroup"/>
                    </m:oMathParaPr>
                    <m:oMath xmlns:m="http://schemas.openxmlformats.org/officeDocument/2006/math">
                      <m:sSub>
                        <m:sSubPr>
                          <m:ctrlPr>
                            <a:rPr lang="en-US" altLang="zh-CN" b="0" i="1" smtClean="0">
                              <a:latin typeface="Cambria Math"/>
                            </a:rPr>
                          </m:ctrlPr>
                        </m:sSubPr>
                        <m:e>
                          <m:r>
                            <a:rPr lang="en-US" altLang="zh-CN" b="0" i="1" smtClean="0">
                              <a:latin typeface="Cambria Math"/>
                            </a:rPr>
                            <m:t>𝑅𝑎𝑡𝑒</m:t>
                          </m:r>
                        </m:e>
                        <m:sub>
                          <m:r>
                            <a:rPr lang="en-US" altLang="zh-CN" b="0" i="1" smtClean="0">
                              <a:latin typeface="Cambria Math"/>
                            </a:rPr>
                            <m:t>𝑐𝑙𝑜𝑢𝑑</m:t>
                          </m:r>
                        </m:sub>
                      </m:sSub>
                      <m:r>
                        <a:rPr lang="en-US" altLang="zh-CN" b="0" i="1" smtClean="0">
                          <a:latin typeface="Cambria Math"/>
                        </a:rPr>
                        <m:t> </m:t>
                      </m:r>
                      <m:r>
                        <a:rPr lang="en-US" altLang="zh-CN" b="0" i="1" smtClean="0">
                          <a:latin typeface="Cambria Math"/>
                          <a:ea typeface="Cambria Math"/>
                        </a:rPr>
                        <m:t>× </m:t>
                      </m:r>
                      <m:sSub>
                        <m:sSubPr>
                          <m:ctrlPr>
                            <a:rPr lang="en-US" altLang="zh-CN" b="0" i="1" smtClean="0">
                              <a:latin typeface="Cambria Math"/>
                              <a:ea typeface="Cambria Math"/>
                            </a:rPr>
                          </m:ctrlPr>
                        </m:sSubPr>
                        <m:e>
                          <m:r>
                            <a:rPr lang="en-US" altLang="zh-CN" b="0" i="1" smtClean="0">
                              <a:latin typeface="Cambria Math"/>
                              <a:ea typeface="Cambria Math"/>
                            </a:rPr>
                            <m:t>𝑇</m:t>
                          </m:r>
                        </m:e>
                        <m:sub>
                          <m:r>
                            <a:rPr lang="en-US" altLang="zh-CN" b="0" i="1" smtClean="0">
                              <a:latin typeface="Cambria Math"/>
                              <a:ea typeface="Cambria Math"/>
                            </a:rPr>
                            <m:t>𝑐𝑙𝑜𝑢𝑑</m:t>
                          </m:r>
                          <m:r>
                            <a:rPr lang="en-US" altLang="zh-CN" b="0" i="1" smtClean="0">
                              <a:latin typeface="Cambria Math"/>
                              <a:ea typeface="Cambria Math"/>
                            </a:rPr>
                            <m:t>,</m:t>
                          </m:r>
                          <m:r>
                            <a:rPr lang="en-US" altLang="zh-CN" b="0" i="1" smtClean="0">
                              <a:latin typeface="Cambria Math"/>
                              <a:ea typeface="Cambria Math"/>
                            </a:rPr>
                            <m:t>𝐴</m:t>
                          </m:r>
                        </m:sub>
                      </m:sSub>
                      <m:r>
                        <a:rPr lang="en-US" altLang="zh-CN" b="0" i="1" smtClean="0">
                          <a:latin typeface="Cambria Math"/>
                          <a:ea typeface="Cambria Math"/>
                        </a:rPr>
                        <m:t> ≤</m:t>
                      </m:r>
                      <m:f>
                        <m:fPr>
                          <m:type m:val="skw"/>
                          <m:ctrlPr>
                            <a:rPr lang="en-US" altLang="zh-CN" b="0" i="1" smtClean="0">
                              <a:latin typeface="Cambria Math"/>
                              <a:ea typeface="Cambria Math"/>
                            </a:rPr>
                          </m:ctrlPr>
                        </m:fPr>
                        <m:num>
                          <m:sSub>
                            <m:sSubPr>
                              <m:ctrlPr>
                                <a:rPr lang="en-US" altLang="zh-CN" i="1">
                                  <a:latin typeface="Cambria Math"/>
                                  <a:ea typeface="Cambria Math"/>
                                </a:rPr>
                              </m:ctrlPr>
                            </m:sSubPr>
                            <m:e>
                              <m:r>
                                <a:rPr lang="en-US" altLang="zh-CN" i="1">
                                  <a:latin typeface="Cambria Math"/>
                                  <a:ea typeface="Cambria Math"/>
                                </a:rPr>
                                <m:t>𝐶𝑜𝑠𝑡</m:t>
                              </m:r>
                            </m:e>
                            <m:sub>
                              <m:r>
                                <a:rPr lang="en-US" altLang="zh-CN" i="1">
                                  <a:latin typeface="Cambria Math"/>
                                  <a:ea typeface="Cambria Math"/>
                                </a:rPr>
                                <m:t>𝑙𝑜𝑐𝑎𝑙</m:t>
                              </m:r>
                            </m:sub>
                          </m:sSub>
                        </m:num>
                        <m:den>
                          <m:r>
                            <a:rPr lang="en-US" altLang="zh-CN" b="0" i="1" smtClean="0">
                              <a:latin typeface="Cambria Math"/>
                              <a:ea typeface="Cambria Math"/>
                            </a:rPr>
                            <m:t>(</m:t>
                          </m:r>
                          <m:sSub>
                            <m:sSubPr>
                              <m:ctrlPr>
                                <a:rPr lang="en-US" altLang="zh-CN" b="0" i="1" smtClean="0">
                                  <a:latin typeface="Cambria Math"/>
                                  <a:ea typeface="Cambria Math"/>
                                </a:rPr>
                              </m:ctrlPr>
                            </m:sSubPr>
                            <m:e>
                              <m:r>
                                <a:rPr lang="en-US" altLang="zh-CN" b="0" i="1" smtClean="0">
                                  <a:latin typeface="Cambria Math"/>
                                  <a:ea typeface="Cambria Math"/>
                                </a:rPr>
                                <m:t>𝐿𝑖𝑓𝑒</m:t>
                              </m:r>
                            </m:e>
                            <m:sub>
                              <m:r>
                                <a:rPr lang="en-US" altLang="zh-CN" b="0" i="1" smtClean="0">
                                  <a:latin typeface="Cambria Math"/>
                                  <a:ea typeface="Cambria Math"/>
                                </a:rPr>
                                <m:t>𝑙𝑜𝑐𝑎𝑙</m:t>
                              </m:r>
                            </m:sub>
                          </m:sSub>
                          <m:r>
                            <a:rPr lang="en-US" altLang="zh-CN" b="0" i="1" smtClean="0">
                              <a:latin typeface="Cambria Math"/>
                              <a:ea typeface="Cambria Math"/>
                            </a:rPr>
                            <m:t>×</m:t>
                          </m:r>
                          <m:r>
                            <a:rPr lang="en-US" altLang="zh-CN" b="0" i="1" smtClean="0">
                              <a:latin typeface="Cambria Math"/>
                              <a:ea typeface="Cambria Math"/>
                            </a:rPr>
                            <m:t>𝑈</m:t>
                          </m:r>
                          <m:r>
                            <a:rPr lang="en-US" altLang="zh-CN" b="0" i="1" smtClean="0">
                              <a:latin typeface="Cambria Math"/>
                              <a:ea typeface="Cambria Math"/>
                            </a:rPr>
                            <m:t>)</m:t>
                          </m:r>
                        </m:den>
                      </m:f>
                      <m:r>
                        <a:rPr lang="en-US" altLang="zh-CN" b="0" i="1" smtClean="0">
                          <a:latin typeface="Cambria Math"/>
                          <a:ea typeface="Cambria Math"/>
                        </a:rPr>
                        <m:t>×</m:t>
                      </m:r>
                      <m:sSub>
                        <m:sSubPr>
                          <m:ctrlPr>
                            <a:rPr lang="en-US" altLang="zh-CN" b="0" i="1" smtClean="0">
                              <a:latin typeface="Cambria Math"/>
                              <a:ea typeface="Cambria Math"/>
                            </a:rPr>
                          </m:ctrlPr>
                        </m:sSubPr>
                        <m:e>
                          <m:r>
                            <a:rPr lang="en-US" altLang="zh-CN" b="0" i="1" smtClean="0">
                              <a:latin typeface="Cambria Math"/>
                              <a:ea typeface="Cambria Math"/>
                            </a:rPr>
                            <m:t>𝑇</m:t>
                          </m:r>
                        </m:e>
                        <m:sub>
                          <m:r>
                            <a:rPr lang="en-US" altLang="zh-CN" b="0" i="1" smtClean="0">
                              <a:latin typeface="Cambria Math"/>
                              <a:ea typeface="Cambria Math"/>
                            </a:rPr>
                            <m:t>𝑙𝑜𝑐𝑎𝑙</m:t>
                          </m:r>
                          <m:r>
                            <a:rPr lang="en-US" altLang="zh-CN" b="0" i="1" smtClean="0">
                              <a:latin typeface="Cambria Math"/>
                              <a:ea typeface="Cambria Math"/>
                            </a:rPr>
                            <m:t>,</m:t>
                          </m:r>
                          <m:r>
                            <a:rPr lang="en-US" altLang="zh-CN" b="0" i="1" smtClean="0">
                              <a:latin typeface="Cambria Math"/>
                              <a:ea typeface="Cambria Math"/>
                            </a:rPr>
                            <m:t>𝐴</m:t>
                          </m:r>
                        </m:sub>
                      </m:sSub>
                    </m:oMath>
                  </m:oMathPara>
                </a14:m>
                <a:endParaRPr lang="en-US" altLang="zh-CN" dirty="0" smtClean="0"/>
              </a:p>
              <a:p>
                <a:pPr>
                  <a:buNone/>
                </a:pPr>
                <a:r>
                  <a:rPr lang="en-US" altLang="zh-CN" sz="2000" dirty="0" smtClean="0"/>
                  <a:t/>
                </a:r>
              </a:p>
              <a:p>
                <a:pPr lvl="2">
                  <a:buNone/>
                </a:pPr>
                <a:endParaRPr lang="en-US" altLang="zh-CN" dirty="0" smtClean="0"/>
              </a:p>
              <a:p>
                <a:endParaRPr lang="en-US" altLang="zh-CN" dirty="0" smtClean="0"/>
              </a:p>
              <a:p>
                <a:endParaRPr lang="en-US" altLang="zh-CN" dirty="0" smtClean="0"/>
              </a:p>
            </p:txBody>
          </p:sp>
        </mc:Choice>
        <mc:Fallback>
          <p:sp>
            <p:nvSpPr>
              <p:cNvPr id="3" name="内容占位符 2"/>
              <p:cNvSpPr>
                <a:spLocks noGrp="1" noRot="1" noChangeAspect="1" noMove="1" noResize="1" noEditPoints="1" noAdjustHandles="1" noChangeArrowheads="1" noChangeShapeType="1" noTextEdit="1"/>
              </p:cNvSpPr>
              <p:nvPr>
                <p:ph idx="1"/>
              </p:nvPr>
            </p:nvSpPr>
            <p:spPr>
              <a:blipFill rotWithShape="1">
                <a:blip r:embed="rId3"/>
                <a:stretch>
                  <a:fillRect l="-804" t="-1217"/>
                </a:stretch>
              </a:blipFill>
            </p:spPr>
            <p:txBody>
              <a:bodyPr/>
              <a:lstStyle/>
              <a:p>
                <a:r>
                  <a:rPr lang="zh-CN" altLang="en-US" dirty="0">
                    <a:noFill/>
                  </a:rPr>
                  <a:t> </a:t>
                </a:r>
              </a:p>
            </p:txBody>
          </p:sp>
        </mc:Fallback>
      </mc:AlternateContent>
      <p:sp>
        <p:nvSpPr>
          <p:cNvPr id="87042" name="Rectangle 2"/>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44" name="Rectangle 4"/>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45" name="Rectangle 5"/>
          <p:cNvSpPr>
            <a:spLocks noChangeArrowheads="1"/>
          </p:cNvSpPr>
          <p:nvPr/>
        </p:nvSpPr>
        <p:spPr bwMode="auto">
          <a:xfrm>
            <a:off x="1" y="71437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87047" name="Rectangle 7"/>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48" name="Rectangle 8"/>
          <p:cNvSpPr>
            <a:spLocks noChangeArrowheads="1"/>
          </p:cNvSpPr>
          <p:nvPr/>
        </p:nvSpPr>
        <p:spPr bwMode="auto">
          <a:xfrm>
            <a:off x="1" y="508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87050" name="Rectangle 10"/>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51" name="Rectangle 11"/>
          <p:cNvSpPr>
            <a:spLocks noChangeArrowheads="1"/>
          </p:cNvSpPr>
          <p:nvPr/>
        </p:nvSpPr>
        <p:spPr bwMode="auto">
          <a:xfrm>
            <a:off x="1" y="635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87053" name="Rectangle 13"/>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54" name="Rectangle 14"/>
          <p:cNvSpPr>
            <a:spLocks noChangeArrowheads="1"/>
          </p:cNvSpPr>
          <p:nvPr/>
        </p:nvSpPr>
        <p:spPr bwMode="auto">
          <a:xfrm>
            <a:off x="1" y="635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3" name="椭圆 12"/>
          <p:cNvSpPr/>
          <p:nvPr/>
        </p:nvSpPr>
        <p:spPr>
          <a:xfrm>
            <a:off x="3810000" y="3695700"/>
            <a:ext cx="1066800" cy="457200"/>
          </a:xfrm>
          <a:prstGeom prst="ellipse">
            <a:avLst/>
          </a:prstGeom>
          <a:noFill/>
          <a:ln w="25400" cmpd="sng">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5" name="矩形标注 14"/>
          <p:cNvSpPr/>
          <p:nvPr/>
        </p:nvSpPr>
        <p:spPr>
          <a:xfrm>
            <a:off x="3124200" y="3009900"/>
            <a:ext cx="3886200" cy="612648"/>
          </a:xfrm>
          <a:prstGeom prst="wedgeRectCallout">
            <a:avLst>
              <a:gd name="adj1" fmla="val -23995"/>
              <a:gd name="adj2" fmla="val 69389"/>
            </a:avLst>
          </a:prstGeom>
          <a:solidFill>
            <a:schemeClr val="accent6">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t>Cost to buy and deploy local cluster</a:t>
            </a:r>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Coming back to cost Issue</a:t>
            </a:r>
            <a:endParaRPr lang="zh-CN" altLang="en-US" dirty="0"/>
          </a:p>
        </p:txBody>
      </p:sp>
      <mc:AlternateContent xmlns:mc="http://schemas.openxmlformats.org/markup-compatibility/2006">
        <mc:Choice xmlns:a14="http://schemas.microsoft.com/office/drawing/2010/main" xmlns="" Requires="a14">
          <p:sp>
            <p:nvSpPr>
              <p:cNvPr id="3" name="内容占位符 2"/>
              <p:cNvSpPr>
                <a:spLocks noGrp="1"/>
              </p:cNvSpPr>
              <p:nvPr>
                <p:ph idx="1"/>
              </p:nvPr>
            </p:nvSpPr>
            <p:spPr/>
            <p:txBody>
              <a:bodyPr>
                <a:normAutofit/>
              </a:bodyPr>
              <a:lstStyle/>
              <a:p>
                <a:r>
                  <a:rPr lang="en-US" altLang="zh-CN" dirty="0" smtClean="0"/>
                  <a:t>Local cluster:  cost depends on actual utilization level</a:t>
                </a:r>
                <a:endParaRPr lang="en-US" altLang="zh-CN" sz="2000" dirty="0"/>
              </a:p>
              <a:p>
                <a:pPr marL="282575" lvl="1" indent="0">
                  <a:buNone/>
                </a:pPr>
                <a:endParaRPr lang="en-US" altLang="zh-CN" b="0" i="1" dirty="0" smtClean="0">
                  <a:latin typeface="Cambria Math"/>
                </a:endParaRPr>
              </a:p>
              <a:p>
                <a:pPr marL="282575" lvl="1" indent="0">
                  <a:buNone/>
                </a:pPr>
                <a14:m>
                  <m:oMathPara xmlns:m="http://schemas.openxmlformats.org/officeDocument/2006/math">
                    <m:oMathParaPr>
                      <m:jc m:val="centerGroup"/>
                    </m:oMathParaPr>
                    <m:oMath xmlns:m="http://schemas.openxmlformats.org/officeDocument/2006/math">
                      <m:r>
                        <a:rPr lang="en-US" altLang="zh-CN" b="0" i="1" smtClean="0">
                          <a:latin typeface="Cambria Math"/>
                        </a:rPr>
                        <m:t>𝑈</m:t>
                      </m:r>
                      <m:r>
                        <a:rPr lang="en-US" altLang="zh-CN" b="0" i="1" smtClean="0">
                          <a:latin typeface="Cambria Math"/>
                        </a:rPr>
                        <m:t>=</m:t>
                      </m:r>
                      <m:f>
                        <m:fPr>
                          <m:type m:val="skw"/>
                          <m:ctrlPr>
                            <a:rPr lang="en-US" altLang="zh-CN" b="0" i="1" smtClean="0">
                              <a:latin typeface="Cambria Math"/>
                            </a:rPr>
                          </m:ctrlPr>
                        </m:fPr>
                        <m:num>
                          <m:sSub>
                            <m:sSubPr>
                              <m:ctrlPr>
                                <a:rPr lang="en-US" altLang="zh-CN" b="0" i="1" smtClean="0">
                                  <a:latin typeface="Cambria Math"/>
                                </a:rPr>
                              </m:ctrlPr>
                            </m:sSubPr>
                            <m:e>
                              <m:r>
                                <a:rPr lang="en-US" altLang="zh-CN" b="0" i="1" smtClean="0">
                                  <a:latin typeface="Cambria Math"/>
                                </a:rPr>
                                <m:t>𝑇</m:t>
                              </m:r>
                            </m:e>
                            <m:sub>
                              <m:r>
                                <a:rPr lang="en-US" altLang="zh-CN" b="0" i="1" smtClean="0">
                                  <a:latin typeface="Cambria Math"/>
                                </a:rPr>
                                <m:t>𝑒𝑓𝑓𝑒𝑐𝑡</m:t>
                              </m:r>
                            </m:sub>
                          </m:sSub>
                        </m:num>
                        <m:den>
                          <m:sSub>
                            <m:sSubPr>
                              <m:ctrlPr>
                                <a:rPr lang="en-US" altLang="zh-CN" i="1">
                                  <a:latin typeface="Cambria Math"/>
                                  <a:ea typeface="Cambria Math"/>
                                </a:rPr>
                              </m:ctrlPr>
                            </m:sSubPr>
                            <m:e>
                              <m:r>
                                <a:rPr lang="en-US" altLang="zh-CN" i="1">
                                  <a:latin typeface="Cambria Math"/>
                                  <a:ea typeface="Cambria Math"/>
                                </a:rPr>
                                <m:t>𝐿𝑖𝑓𝑒</m:t>
                              </m:r>
                            </m:e>
                            <m:sub>
                              <m:r>
                                <a:rPr lang="en-US" altLang="zh-CN" i="1">
                                  <a:latin typeface="Cambria Math"/>
                                  <a:ea typeface="Cambria Math"/>
                                </a:rPr>
                                <m:t>𝑙𝑜𝑐𝑎𝑙</m:t>
                              </m:r>
                            </m:sub>
                          </m:sSub>
                        </m:den>
                      </m:f>
                    </m:oMath>
                  </m:oMathPara>
                </a14:m>
                <a:endParaRPr lang="en-US" altLang="zh-CN" dirty="0" smtClean="0"/>
              </a:p>
              <a:p>
                <a:r>
                  <a:rPr lang="en-US" altLang="zh-CN" dirty="0" smtClean="0"/>
                  <a:t>For </a:t>
                </a:r>
                <a:r>
                  <a:rPr lang="en-US" altLang="zh-CN" dirty="0" smtClean="0"/>
                  <a:t>given application A, Cloud more cost-effective </a:t>
                </a:r>
                <a:r>
                  <a:rPr lang="en-US" altLang="zh-CN" dirty="0" smtClean="0"/>
                  <a:t>if</a:t>
                </a:r>
                <a:endParaRPr lang="en-US" altLang="zh-CN" b="0" i="1" dirty="0">
                  <a:latin typeface="Cambria Math"/>
                </a:endParaRPr>
              </a:p>
              <a:p>
                <a:pPr marL="282575" lvl="1" indent="0">
                  <a:buNone/>
                </a:pPr>
                <a:endParaRPr lang="en-US" altLang="zh-CN" b="0" i="1" dirty="0" smtClean="0">
                  <a:latin typeface="Cambria Math"/>
                </a:endParaRPr>
              </a:p>
              <a:p>
                <a:pPr marL="282575" lvl="1" indent="0">
                  <a:buNone/>
                </a:pPr>
                <a14:m>
                  <m:oMathPara xmlns:m="http://schemas.openxmlformats.org/officeDocument/2006/math">
                    <m:oMathParaPr>
                      <m:jc m:val="centerGroup"/>
                    </m:oMathParaPr>
                    <m:oMath xmlns:m="http://schemas.openxmlformats.org/officeDocument/2006/math">
                      <m:sSub>
                        <m:sSubPr>
                          <m:ctrlPr>
                            <a:rPr lang="en-US" altLang="zh-CN" b="0" i="1" smtClean="0">
                              <a:latin typeface="Cambria Math"/>
                            </a:rPr>
                          </m:ctrlPr>
                        </m:sSubPr>
                        <m:e>
                          <m:r>
                            <a:rPr lang="en-US" altLang="zh-CN" b="0" i="1" smtClean="0">
                              <a:latin typeface="Cambria Math"/>
                            </a:rPr>
                            <m:t>𝑅𝑎𝑡𝑒</m:t>
                          </m:r>
                        </m:e>
                        <m:sub>
                          <m:r>
                            <a:rPr lang="en-US" altLang="zh-CN" b="0" i="1" smtClean="0">
                              <a:latin typeface="Cambria Math"/>
                            </a:rPr>
                            <m:t>𝑐𝑙𝑜𝑢𝑑</m:t>
                          </m:r>
                        </m:sub>
                      </m:sSub>
                      <m:r>
                        <a:rPr lang="en-US" altLang="zh-CN" b="0" i="1" smtClean="0">
                          <a:latin typeface="Cambria Math"/>
                        </a:rPr>
                        <m:t> </m:t>
                      </m:r>
                      <m:r>
                        <a:rPr lang="en-US" altLang="zh-CN" b="0" i="1" smtClean="0">
                          <a:latin typeface="Cambria Math"/>
                          <a:ea typeface="Cambria Math"/>
                        </a:rPr>
                        <m:t>× </m:t>
                      </m:r>
                      <m:sSub>
                        <m:sSubPr>
                          <m:ctrlPr>
                            <a:rPr lang="en-US" altLang="zh-CN" b="0" i="1" smtClean="0">
                              <a:latin typeface="Cambria Math"/>
                              <a:ea typeface="Cambria Math"/>
                            </a:rPr>
                          </m:ctrlPr>
                        </m:sSubPr>
                        <m:e>
                          <m:r>
                            <a:rPr lang="en-US" altLang="zh-CN" b="0" i="1" smtClean="0">
                              <a:latin typeface="Cambria Math"/>
                              <a:ea typeface="Cambria Math"/>
                            </a:rPr>
                            <m:t>𝑇</m:t>
                          </m:r>
                        </m:e>
                        <m:sub>
                          <m:r>
                            <a:rPr lang="en-US" altLang="zh-CN" b="0" i="1" smtClean="0">
                              <a:latin typeface="Cambria Math"/>
                              <a:ea typeface="Cambria Math"/>
                            </a:rPr>
                            <m:t>𝑐𝑙𝑜𝑢𝑑</m:t>
                          </m:r>
                          <m:r>
                            <a:rPr lang="en-US" altLang="zh-CN" b="0" i="1" smtClean="0">
                              <a:latin typeface="Cambria Math"/>
                              <a:ea typeface="Cambria Math"/>
                            </a:rPr>
                            <m:t>,</m:t>
                          </m:r>
                          <m:r>
                            <a:rPr lang="en-US" altLang="zh-CN" b="0" i="1" smtClean="0">
                              <a:latin typeface="Cambria Math"/>
                              <a:ea typeface="Cambria Math"/>
                            </a:rPr>
                            <m:t>𝐴</m:t>
                          </m:r>
                        </m:sub>
                      </m:sSub>
                      <m:r>
                        <a:rPr lang="en-US" altLang="zh-CN" b="0" i="1" smtClean="0">
                          <a:latin typeface="Cambria Math"/>
                          <a:ea typeface="Cambria Math"/>
                        </a:rPr>
                        <m:t> ≤</m:t>
                      </m:r>
                      <m:f>
                        <m:fPr>
                          <m:type m:val="skw"/>
                          <m:ctrlPr>
                            <a:rPr lang="en-US" altLang="zh-CN" b="0" i="1" smtClean="0">
                              <a:latin typeface="Cambria Math"/>
                              <a:ea typeface="Cambria Math"/>
                            </a:rPr>
                          </m:ctrlPr>
                        </m:fPr>
                        <m:num>
                          <m:sSub>
                            <m:sSubPr>
                              <m:ctrlPr>
                                <a:rPr lang="en-US" altLang="zh-CN" i="1">
                                  <a:latin typeface="Cambria Math"/>
                                  <a:ea typeface="Cambria Math"/>
                                </a:rPr>
                              </m:ctrlPr>
                            </m:sSubPr>
                            <m:e>
                              <m:r>
                                <a:rPr lang="en-US" altLang="zh-CN" i="1">
                                  <a:latin typeface="Cambria Math"/>
                                  <a:ea typeface="Cambria Math"/>
                                </a:rPr>
                                <m:t>𝐶𝑜𝑠𝑡</m:t>
                              </m:r>
                            </m:e>
                            <m:sub>
                              <m:r>
                                <a:rPr lang="en-US" altLang="zh-CN" i="1">
                                  <a:latin typeface="Cambria Math"/>
                                  <a:ea typeface="Cambria Math"/>
                                </a:rPr>
                                <m:t>𝑙𝑜𝑐𝑎𝑙</m:t>
                              </m:r>
                            </m:sub>
                          </m:sSub>
                        </m:num>
                        <m:den>
                          <m:r>
                            <a:rPr lang="en-US" altLang="zh-CN" b="0" i="1" smtClean="0">
                              <a:latin typeface="Cambria Math"/>
                              <a:ea typeface="Cambria Math"/>
                            </a:rPr>
                            <m:t>(</m:t>
                          </m:r>
                          <m:sSub>
                            <m:sSubPr>
                              <m:ctrlPr>
                                <a:rPr lang="en-US" altLang="zh-CN" b="0" i="1" smtClean="0">
                                  <a:latin typeface="Cambria Math"/>
                                  <a:ea typeface="Cambria Math"/>
                                </a:rPr>
                              </m:ctrlPr>
                            </m:sSubPr>
                            <m:e>
                              <m:r>
                                <a:rPr lang="en-US" altLang="zh-CN" b="0" i="1" smtClean="0">
                                  <a:latin typeface="Cambria Math"/>
                                  <a:ea typeface="Cambria Math"/>
                                </a:rPr>
                                <m:t>𝐿𝑖𝑓𝑒</m:t>
                              </m:r>
                            </m:e>
                            <m:sub>
                              <m:r>
                                <a:rPr lang="en-US" altLang="zh-CN" b="0" i="1" smtClean="0">
                                  <a:latin typeface="Cambria Math"/>
                                  <a:ea typeface="Cambria Math"/>
                                </a:rPr>
                                <m:t>𝑙𝑜𝑐𝑎𝑙</m:t>
                              </m:r>
                            </m:sub>
                          </m:sSub>
                          <m:r>
                            <a:rPr lang="en-US" altLang="zh-CN" b="0" i="1" smtClean="0">
                              <a:latin typeface="Cambria Math"/>
                              <a:ea typeface="Cambria Math"/>
                            </a:rPr>
                            <m:t>×</m:t>
                          </m:r>
                          <m:r>
                            <a:rPr lang="en-US" altLang="zh-CN" b="0" i="1" smtClean="0">
                              <a:latin typeface="Cambria Math"/>
                              <a:ea typeface="Cambria Math"/>
                            </a:rPr>
                            <m:t>𝑈</m:t>
                          </m:r>
                          <m:r>
                            <a:rPr lang="en-US" altLang="zh-CN" b="0" i="1" smtClean="0">
                              <a:latin typeface="Cambria Math"/>
                              <a:ea typeface="Cambria Math"/>
                            </a:rPr>
                            <m:t>)</m:t>
                          </m:r>
                        </m:den>
                      </m:f>
                      <m:r>
                        <a:rPr lang="en-US" altLang="zh-CN" b="0" i="1" smtClean="0">
                          <a:latin typeface="Cambria Math"/>
                          <a:ea typeface="Cambria Math"/>
                        </a:rPr>
                        <m:t>×</m:t>
                      </m:r>
                      <m:sSub>
                        <m:sSubPr>
                          <m:ctrlPr>
                            <a:rPr lang="en-US" altLang="zh-CN" b="0" i="1" smtClean="0">
                              <a:latin typeface="Cambria Math"/>
                              <a:ea typeface="Cambria Math"/>
                            </a:rPr>
                          </m:ctrlPr>
                        </m:sSubPr>
                        <m:e>
                          <m:r>
                            <a:rPr lang="en-US" altLang="zh-CN" b="0" i="1" smtClean="0">
                              <a:latin typeface="Cambria Math"/>
                              <a:ea typeface="Cambria Math"/>
                            </a:rPr>
                            <m:t>𝑇</m:t>
                          </m:r>
                        </m:e>
                        <m:sub>
                          <m:r>
                            <a:rPr lang="en-US" altLang="zh-CN" b="0" i="1" smtClean="0">
                              <a:latin typeface="Cambria Math"/>
                              <a:ea typeface="Cambria Math"/>
                            </a:rPr>
                            <m:t>𝑙𝑜𝑐𝑎𝑙</m:t>
                          </m:r>
                          <m:r>
                            <a:rPr lang="en-US" altLang="zh-CN" b="0" i="1" smtClean="0">
                              <a:latin typeface="Cambria Math"/>
                              <a:ea typeface="Cambria Math"/>
                            </a:rPr>
                            <m:t>,</m:t>
                          </m:r>
                          <m:r>
                            <a:rPr lang="en-US" altLang="zh-CN" b="0" i="1" smtClean="0">
                              <a:latin typeface="Cambria Math"/>
                              <a:ea typeface="Cambria Math"/>
                            </a:rPr>
                            <m:t>𝐴</m:t>
                          </m:r>
                        </m:sub>
                      </m:sSub>
                    </m:oMath>
                  </m:oMathPara>
                </a14:m>
                <a:endParaRPr lang="en-US" altLang="zh-CN" dirty="0" smtClean="0"/>
              </a:p>
              <a:p>
                <a:pPr>
                  <a:buNone/>
                </a:pPr>
                <a:r>
                  <a:rPr lang="en-US" altLang="zh-CN" sz="2000" dirty="0" smtClean="0"/>
                  <a:t/>
                </a:r>
              </a:p>
              <a:p>
                <a:pPr lvl="2">
                  <a:buNone/>
                </a:pPr>
                <a:endParaRPr lang="en-US" altLang="zh-CN" dirty="0" smtClean="0"/>
              </a:p>
              <a:p>
                <a:endParaRPr lang="en-US" altLang="zh-CN" dirty="0" smtClean="0"/>
              </a:p>
              <a:p>
                <a:endParaRPr lang="en-US" altLang="zh-CN" dirty="0" smtClean="0"/>
              </a:p>
            </p:txBody>
          </p:sp>
        </mc:Choice>
        <mc:Fallback>
          <p:sp>
            <p:nvSpPr>
              <p:cNvPr id="3" name="内容占位符 2"/>
              <p:cNvSpPr>
                <a:spLocks noGrp="1" noRot="1" noChangeAspect="1" noMove="1" noResize="1" noEditPoints="1" noAdjustHandles="1" noChangeArrowheads="1" noChangeShapeType="1" noTextEdit="1"/>
              </p:cNvSpPr>
              <p:nvPr>
                <p:ph idx="1"/>
              </p:nvPr>
            </p:nvSpPr>
            <p:spPr>
              <a:blipFill rotWithShape="1">
                <a:blip r:embed="rId3"/>
                <a:stretch>
                  <a:fillRect l="-804" t="-1217"/>
                </a:stretch>
              </a:blipFill>
            </p:spPr>
            <p:txBody>
              <a:bodyPr/>
              <a:lstStyle/>
              <a:p>
                <a:r>
                  <a:rPr lang="zh-CN" altLang="en-US" dirty="0">
                    <a:noFill/>
                  </a:rPr>
                  <a:t> </a:t>
                </a:r>
              </a:p>
            </p:txBody>
          </p:sp>
        </mc:Fallback>
      </mc:AlternateContent>
      <p:sp>
        <p:nvSpPr>
          <p:cNvPr id="87042" name="Rectangle 2"/>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44" name="Rectangle 4"/>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45" name="Rectangle 5"/>
          <p:cNvSpPr>
            <a:spLocks noChangeArrowheads="1"/>
          </p:cNvSpPr>
          <p:nvPr/>
        </p:nvSpPr>
        <p:spPr bwMode="auto">
          <a:xfrm>
            <a:off x="1" y="71437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87047" name="Rectangle 7"/>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48" name="Rectangle 8"/>
          <p:cNvSpPr>
            <a:spLocks noChangeArrowheads="1"/>
          </p:cNvSpPr>
          <p:nvPr/>
        </p:nvSpPr>
        <p:spPr bwMode="auto">
          <a:xfrm>
            <a:off x="1" y="508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87050" name="Rectangle 10"/>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51" name="Rectangle 11"/>
          <p:cNvSpPr>
            <a:spLocks noChangeArrowheads="1"/>
          </p:cNvSpPr>
          <p:nvPr/>
        </p:nvSpPr>
        <p:spPr bwMode="auto">
          <a:xfrm>
            <a:off x="1" y="635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87053" name="Rectangle 13"/>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54" name="Rectangle 14"/>
          <p:cNvSpPr>
            <a:spLocks noChangeArrowheads="1"/>
          </p:cNvSpPr>
          <p:nvPr/>
        </p:nvSpPr>
        <p:spPr bwMode="auto">
          <a:xfrm>
            <a:off x="1" y="635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3" name="椭圆 12"/>
          <p:cNvSpPr/>
          <p:nvPr/>
        </p:nvSpPr>
        <p:spPr>
          <a:xfrm>
            <a:off x="3810000" y="3771900"/>
            <a:ext cx="2819400" cy="762000"/>
          </a:xfrm>
          <a:prstGeom prst="ellipse">
            <a:avLst/>
          </a:prstGeom>
          <a:noFill/>
          <a:ln w="25400" cmpd="sng">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5" name="矩形标注 14"/>
          <p:cNvSpPr/>
          <p:nvPr/>
        </p:nvSpPr>
        <p:spPr>
          <a:xfrm>
            <a:off x="3886200" y="3009900"/>
            <a:ext cx="3886200" cy="612648"/>
          </a:xfrm>
          <a:prstGeom prst="wedgeRectCallout">
            <a:avLst>
              <a:gd name="adj1" fmla="val -18565"/>
              <a:gd name="adj2" fmla="val 76278"/>
            </a:avLst>
          </a:prstGeom>
          <a:solidFill>
            <a:schemeClr val="accent6">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t>Effective time used to run applications</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HPC </a:t>
            </a:r>
            <a:r>
              <a:rPr lang="en-US" altLang="zh-CN" dirty="0" smtClean="0"/>
              <a:t>i</a:t>
            </a:r>
            <a:r>
              <a:rPr lang="en-US" altLang="zh-CN" dirty="0" smtClean="0"/>
              <a:t>n cloud</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Cloud service viable for HPC applications?</a:t>
            </a:r>
          </a:p>
          <a:p>
            <a:pPr lvl="1"/>
            <a:r>
              <a:rPr lang="en-US" altLang="zh-CN" dirty="0" smtClean="0"/>
              <a:t>Yes</a:t>
            </a:r>
          </a:p>
          <a:p>
            <a:pPr lvl="2"/>
            <a:r>
              <a:rPr lang="en-US" altLang="zh-CN" dirty="0" smtClean="0"/>
              <a:t>Mostly for loosely-coupled codes</a:t>
            </a:r>
          </a:p>
          <a:p>
            <a:r>
              <a:rPr lang="en-US" altLang="zh-CN" dirty="0" smtClean="0"/>
              <a:t>Has cloud grabbed majority of HPC users’ mind?</a:t>
            </a:r>
          </a:p>
          <a:p>
            <a:pPr lvl="1"/>
            <a:r>
              <a:rPr lang="en-US" altLang="zh-CN" dirty="0" smtClean="0"/>
              <a:t>No</a:t>
            </a:r>
          </a:p>
          <a:p>
            <a:pPr lvl="2"/>
            <a:r>
              <a:rPr lang="en-US" altLang="zh-CN" dirty="0" smtClean="0"/>
              <a:t>For tightly-coupled codes, Performance still major concern</a:t>
            </a:r>
          </a:p>
          <a:p>
            <a:pPr lvl="2"/>
            <a:r>
              <a:rPr lang="en-US" altLang="zh-CN" dirty="0" smtClean="0"/>
              <a:t>Lower performance -&gt; higher cost</a:t>
            </a:r>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Coming back to cost Issue</a:t>
            </a:r>
            <a:endParaRPr lang="zh-CN" altLang="en-US" dirty="0"/>
          </a:p>
        </p:txBody>
      </p:sp>
      <mc:AlternateContent xmlns:mc="http://schemas.openxmlformats.org/markup-compatibility/2006">
        <mc:Choice xmlns:a14="http://schemas.microsoft.com/office/drawing/2010/main" xmlns="" Requires="a14">
          <p:sp>
            <p:nvSpPr>
              <p:cNvPr id="3" name="内容占位符 2"/>
              <p:cNvSpPr>
                <a:spLocks noGrp="1"/>
              </p:cNvSpPr>
              <p:nvPr>
                <p:ph idx="1"/>
              </p:nvPr>
            </p:nvSpPr>
            <p:spPr/>
            <p:txBody>
              <a:bodyPr>
                <a:normAutofit/>
              </a:bodyPr>
              <a:lstStyle/>
              <a:p>
                <a:r>
                  <a:rPr lang="en-US" altLang="zh-CN" dirty="0" smtClean="0"/>
                  <a:t>Local cluster:  cost depends on actual utilization level</a:t>
                </a:r>
                <a:endParaRPr lang="en-US" altLang="zh-CN" sz="2000" dirty="0"/>
              </a:p>
              <a:p>
                <a:pPr marL="282575" lvl="1" indent="0">
                  <a:buNone/>
                </a:pPr>
                <a:endParaRPr lang="en-US" altLang="zh-CN" b="0" i="1" dirty="0" smtClean="0">
                  <a:latin typeface="Cambria Math"/>
                </a:endParaRPr>
              </a:p>
              <a:p>
                <a:pPr marL="282575" lvl="1" indent="0">
                  <a:buNone/>
                </a:pPr>
                <a14:m>
                  <m:oMathPara xmlns:m="http://schemas.openxmlformats.org/officeDocument/2006/math">
                    <m:oMathParaPr>
                      <m:jc m:val="centerGroup"/>
                    </m:oMathParaPr>
                    <m:oMath xmlns:m="http://schemas.openxmlformats.org/officeDocument/2006/math">
                      <m:r>
                        <a:rPr lang="en-US" altLang="zh-CN" b="0" i="1" smtClean="0">
                          <a:latin typeface="Cambria Math"/>
                        </a:rPr>
                        <m:t>𝑈</m:t>
                      </m:r>
                      <m:r>
                        <a:rPr lang="en-US" altLang="zh-CN" b="0" i="1" smtClean="0">
                          <a:latin typeface="Cambria Math"/>
                        </a:rPr>
                        <m:t>=</m:t>
                      </m:r>
                      <m:f>
                        <m:fPr>
                          <m:type m:val="skw"/>
                          <m:ctrlPr>
                            <a:rPr lang="en-US" altLang="zh-CN" b="0" i="1" smtClean="0">
                              <a:latin typeface="Cambria Math"/>
                            </a:rPr>
                          </m:ctrlPr>
                        </m:fPr>
                        <m:num>
                          <m:sSub>
                            <m:sSubPr>
                              <m:ctrlPr>
                                <a:rPr lang="en-US" altLang="zh-CN" b="0" i="1" smtClean="0">
                                  <a:latin typeface="Cambria Math"/>
                                </a:rPr>
                              </m:ctrlPr>
                            </m:sSubPr>
                            <m:e>
                              <m:r>
                                <a:rPr lang="en-US" altLang="zh-CN" b="0" i="1" smtClean="0">
                                  <a:latin typeface="Cambria Math"/>
                                </a:rPr>
                                <m:t>𝑇</m:t>
                              </m:r>
                            </m:e>
                            <m:sub>
                              <m:r>
                                <a:rPr lang="en-US" altLang="zh-CN" b="0" i="1" smtClean="0">
                                  <a:latin typeface="Cambria Math"/>
                                </a:rPr>
                                <m:t>𝑒𝑓𝑓𝑒𝑐𝑡</m:t>
                              </m:r>
                            </m:sub>
                          </m:sSub>
                        </m:num>
                        <m:den>
                          <m:sSub>
                            <m:sSubPr>
                              <m:ctrlPr>
                                <a:rPr lang="en-US" altLang="zh-CN" i="1">
                                  <a:latin typeface="Cambria Math"/>
                                  <a:ea typeface="Cambria Math"/>
                                </a:rPr>
                              </m:ctrlPr>
                            </m:sSubPr>
                            <m:e>
                              <m:r>
                                <a:rPr lang="en-US" altLang="zh-CN" i="1">
                                  <a:latin typeface="Cambria Math"/>
                                  <a:ea typeface="Cambria Math"/>
                                </a:rPr>
                                <m:t>𝐿𝑖𝑓𝑒</m:t>
                              </m:r>
                            </m:e>
                            <m:sub>
                              <m:r>
                                <a:rPr lang="en-US" altLang="zh-CN" i="1">
                                  <a:latin typeface="Cambria Math"/>
                                  <a:ea typeface="Cambria Math"/>
                                </a:rPr>
                                <m:t>𝑙𝑜𝑐𝑎𝑙</m:t>
                              </m:r>
                            </m:sub>
                          </m:sSub>
                        </m:den>
                      </m:f>
                    </m:oMath>
                  </m:oMathPara>
                </a14:m>
                <a:endParaRPr lang="en-US" altLang="zh-CN" dirty="0" smtClean="0"/>
              </a:p>
              <a:p>
                <a:r>
                  <a:rPr lang="en-US" altLang="zh-CN" dirty="0" smtClean="0"/>
                  <a:t>For </a:t>
                </a:r>
                <a:r>
                  <a:rPr lang="en-US" altLang="zh-CN" dirty="0" smtClean="0"/>
                  <a:t>given application A, Cloud more cost-effective </a:t>
                </a:r>
                <a:r>
                  <a:rPr lang="en-US" altLang="zh-CN" dirty="0" smtClean="0"/>
                  <a:t>if</a:t>
                </a:r>
                <a:endParaRPr lang="en-US" altLang="zh-CN" b="0" i="1" dirty="0">
                  <a:latin typeface="Cambria Math"/>
                </a:endParaRPr>
              </a:p>
              <a:p>
                <a:pPr marL="282575" lvl="1" indent="0">
                  <a:buNone/>
                </a:pPr>
                <a:endParaRPr lang="en-US" altLang="zh-CN" b="0" i="1" dirty="0" smtClean="0">
                  <a:latin typeface="Cambria Math"/>
                </a:endParaRPr>
              </a:p>
              <a:p>
                <a:pPr marL="282575" lvl="1" indent="0">
                  <a:buNone/>
                </a:pPr>
                <a14:m>
                  <m:oMathPara xmlns:m="http://schemas.openxmlformats.org/officeDocument/2006/math">
                    <m:oMathParaPr>
                      <m:jc m:val="centerGroup"/>
                    </m:oMathParaPr>
                    <m:oMath xmlns:m="http://schemas.openxmlformats.org/officeDocument/2006/math">
                      <m:sSub>
                        <m:sSubPr>
                          <m:ctrlPr>
                            <a:rPr lang="en-US" altLang="zh-CN" b="0" i="1" smtClean="0">
                              <a:latin typeface="Cambria Math"/>
                            </a:rPr>
                          </m:ctrlPr>
                        </m:sSubPr>
                        <m:e>
                          <m:r>
                            <a:rPr lang="en-US" altLang="zh-CN" b="0" i="1" smtClean="0">
                              <a:latin typeface="Cambria Math"/>
                            </a:rPr>
                            <m:t>𝑅𝑎𝑡𝑒</m:t>
                          </m:r>
                        </m:e>
                        <m:sub>
                          <m:r>
                            <a:rPr lang="en-US" altLang="zh-CN" b="0" i="1" smtClean="0">
                              <a:latin typeface="Cambria Math"/>
                            </a:rPr>
                            <m:t>𝑐𝑙𝑜𝑢𝑑</m:t>
                          </m:r>
                        </m:sub>
                      </m:sSub>
                      <m:r>
                        <a:rPr lang="en-US" altLang="zh-CN" b="0" i="1" smtClean="0">
                          <a:latin typeface="Cambria Math"/>
                        </a:rPr>
                        <m:t> </m:t>
                      </m:r>
                      <m:r>
                        <a:rPr lang="en-US" altLang="zh-CN" b="0" i="1" smtClean="0">
                          <a:latin typeface="Cambria Math"/>
                          <a:ea typeface="Cambria Math"/>
                        </a:rPr>
                        <m:t>× </m:t>
                      </m:r>
                      <m:sSub>
                        <m:sSubPr>
                          <m:ctrlPr>
                            <a:rPr lang="en-US" altLang="zh-CN" b="0" i="1" smtClean="0">
                              <a:latin typeface="Cambria Math"/>
                              <a:ea typeface="Cambria Math"/>
                            </a:rPr>
                          </m:ctrlPr>
                        </m:sSubPr>
                        <m:e>
                          <m:r>
                            <a:rPr lang="en-US" altLang="zh-CN" b="0" i="1" smtClean="0">
                              <a:latin typeface="Cambria Math"/>
                              <a:ea typeface="Cambria Math"/>
                            </a:rPr>
                            <m:t>𝑇</m:t>
                          </m:r>
                        </m:e>
                        <m:sub>
                          <m:r>
                            <a:rPr lang="en-US" altLang="zh-CN" b="0" i="1" smtClean="0">
                              <a:latin typeface="Cambria Math"/>
                              <a:ea typeface="Cambria Math"/>
                            </a:rPr>
                            <m:t>𝑐𝑙𝑜𝑢𝑑</m:t>
                          </m:r>
                          <m:r>
                            <a:rPr lang="en-US" altLang="zh-CN" b="0" i="1" smtClean="0">
                              <a:latin typeface="Cambria Math"/>
                              <a:ea typeface="Cambria Math"/>
                            </a:rPr>
                            <m:t>,</m:t>
                          </m:r>
                          <m:r>
                            <a:rPr lang="en-US" altLang="zh-CN" b="0" i="1" smtClean="0">
                              <a:latin typeface="Cambria Math"/>
                              <a:ea typeface="Cambria Math"/>
                            </a:rPr>
                            <m:t>𝐴</m:t>
                          </m:r>
                        </m:sub>
                      </m:sSub>
                      <m:r>
                        <a:rPr lang="en-US" altLang="zh-CN" b="0" i="1" smtClean="0">
                          <a:latin typeface="Cambria Math"/>
                          <a:ea typeface="Cambria Math"/>
                        </a:rPr>
                        <m:t> ≤</m:t>
                      </m:r>
                      <m:f>
                        <m:fPr>
                          <m:type m:val="skw"/>
                          <m:ctrlPr>
                            <a:rPr lang="en-US" altLang="zh-CN" b="0" i="1" smtClean="0">
                              <a:latin typeface="Cambria Math"/>
                              <a:ea typeface="Cambria Math"/>
                            </a:rPr>
                          </m:ctrlPr>
                        </m:fPr>
                        <m:num>
                          <m:sSub>
                            <m:sSubPr>
                              <m:ctrlPr>
                                <a:rPr lang="en-US" altLang="zh-CN" i="1">
                                  <a:latin typeface="Cambria Math"/>
                                  <a:ea typeface="Cambria Math"/>
                                </a:rPr>
                              </m:ctrlPr>
                            </m:sSubPr>
                            <m:e>
                              <m:r>
                                <a:rPr lang="en-US" altLang="zh-CN" i="1">
                                  <a:latin typeface="Cambria Math"/>
                                  <a:ea typeface="Cambria Math"/>
                                </a:rPr>
                                <m:t>𝐶𝑜𝑠𝑡</m:t>
                              </m:r>
                            </m:e>
                            <m:sub>
                              <m:r>
                                <a:rPr lang="en-US" altLang="zh-CN" i="1">
                                  <a:latin typeface="Cambria Math"/>
                                  <a:ea typeface="Cambria Math"/>
                                </a:rPr>
                                <m:t>𝑙𝑜𝑐𝑎𝑙</m:t>
                              </m:r>
                            </m:sub>
                          </m:sSub>
                        </m:num>
                        <m:den>
                          <m:r>
                            <a:rPr lang="en-US" altLang="zh-CN" b="0" i="1" smtClean="0">
                              <a:latin typeface="Cambria Math"/>
                              <a:ea typeface="Cambria Math"/>
                            </a:rPr>
                            <m:t>(</m:t>
                          </m:r>
                          <m:sSub>
                            <m:sSubPr>
                              <m:ctrlPr>
                                <a:rPr lang="en-US" altLang="zh-CN" b="0" i="1" smtClean="0">
                                  <a:latin typeface="Cambria Math"/>
                                  <a:ea typeface="Cambria Math"/>
                                </a:rPr>
                              </m:ctrlPr>
                            </m:sSubPr>
                            <m:e>
                              <m:r>
                                <a:rPr lang="en-US" altLang="zh-CN" b="0" i="1" smtClean="0">
                                  <a:latin typeface="Cambria Math"/>
                                  <a:ea typeface="Cambria Math"/>
                                </a:rPr>
                                <m:t>𝐿𝑖𝑓𝑒</m:t>
                              </m:r>
                            </m:e>
                            <m:sub>
                              <m:r>
                                <a:rPr lang="en-US" altLang="zh-CN" b="0" i="1" smtClean="0">
                                  <a:latin typeface="Cambria Math"/>
                                  <a:ea typeface="Cambria Math"/>
                                </a:rPr>
                                <m:t>𝑙𝑜𝑐𝑎𝑙</m:t>
                              </m:r>
                            </m:sub>
                          </m:sSub>
                          <m:r>
                            <a:rPr lang="en-US" altLang="zh-CN" b="0" i="1" smtClean="0">
                              <a:latin typeface="Cambria Math"/>
                              <a:ea typeface="Cambria Math"/>
                            </a:rPr>
                            <m:t>×</m:t>
                          </m:r>
                          <m:r>
                            <a:rPr lang="en-US" altLang="zh-CN" b="0" i="1" smtClean="0">
                              <a:latin typeface="Cambria Math"/>
                              <a:ea typeface="Cambria Math"/>
                            </a:rPr>
                            <m:t>𝑈</m:t>
                          </m:r>
                          <m:r>
                            <a:rPr lang="en-US" altLang="zh-CN" b="0" i="1" smtClean="0">
                              <a:latin typeface="Cambria Math"/>
                              <a:ea typeface="Cambria Math"/>
                            </a:rPr>
                            <m:t>)</m:t>
                          </m:r>
                        </m:den>
                      </m:f>
                      <m:r>
                        <a:rPr lang="en-US" altLang="zh-CN" b="0" i="1" smtClean="0">
                          <a:latin typeface="Cambria Math"/>
                          <a:ea typeface="Cambria Math"/>
                        </a:rPr>
                        <m:t>×</m:t>
                      </m:r>
                      <m:sSub>
                        <m:sSubPr>
                          <m:ctrlPr>
                            <a:rPr lang="en-US" altLang="zh-CN" b="0" i="1" smtClean="0">
                              <a:latin typeface="Cambria Math"/>
                              <a:ea typeface="Cambria Math"/>
                            </a:rPr>
                          </m:ctrlPr>
                        </m:sSubPr>
                        <m:e>
                          <m:r>
                            <a:rPr lang="en-US" altLang="zh-CN" b="0" i="1" smtClean="0">
                              <a:latin typeface="Cambria Math"/>
                              <a:ea typeface="Cambria Math"/>
                            </a:rPr>
                            <m:t>𝑇</m:t>
                          </m:r>
                        </m:e>
                        <m:sub>
                          <m:r>
                            <a:rPr lang="en-US" altLang="zh-CN" b="0" i="1" smtClean="0">
                              <a:latin typeface="Cambria Math"/>
                              <a:ea typeface="Cambria Math"/>
                            </a:rPr>
                            <m:t>𝑙𝑜𝑐𝑎𝑙</m:t>
                          </m:r>
                          <m:r>
                            <a:rPr lang="en-US" altLang="zh-CN" b="0" i="1" smtClean="0">
                              <a:latin typeface="Cambria Math"/>
                              <a:ea typeface="Cambria Math"/>
                            </a:rPr>
                            <m:t>,</m:t>
                          </m:r>
                          <m:r>
                            <a:rPr lang="en-US" altLang="zh-CN" b="0" i="1" smtClean="0">
                              <a:latin typeface="Cambria Math"/>
                              <a:ea typeface="Cambria Math"/>
                            </a:rPr>
                            <m:t>𝐴</m:t>
                          </m:r>
                        </m:sub>
                      </m:sSub>
                    </m:oMath>
                  </m:oMathPara>
                </a14:m>
                <a:endParaRPr lang="en-US" altLang="zh-CN" dirty="0" smtClean="0"/>
              </a:p>
              <a:p>
                <a:pPr>
                  <a:buNone/>
                </a:pPr>
                <a:r>
                  <a:rPr lang="en-US" altLang="zh-CN" sz="2000" dirty="0" smtClean="0"/>
                  <a:t/>
                </a:r>
              </a:p>
              <a:p>
                <a:pPr lvl="2">
                  <a:buNone/>
                </a:pPr>
                <a:endParaRPr lang="en-US" altLang="zh-CN" dirty="0" smtClean="0"/>
              </a:p>
              <a:p>
                <a:endParaRPr lang="en-US" altLang="zh-CN" dirty="0" smtClean="0"/>
              </a:p>
              <a:p>
                <a:endParaRPr lang="en-US" altLang="zh-CN" dirty="0" smtClean="0"/>
              </a:p>
            </p:txBody>
          </p:sp>
        </mc:Choice>
        <mc:Fallback>
          <p:sp>
            <p:nvSpPr>
              <p:cNvPr id="3" name="内容占位符 2"/>
              <p:cNvSpPr>
                <a:spLocks noGrp="1" noRot="1" noChangeAspect="1" noMove="1" noResize="1" noEditPoints="1" noAdjustHandles="1" noChangeArrowheads="1" noChangeShapeType="1" noTextEdit="1"/>
              </p:cNvSpPr>
              <p:nvPr>
                <p:ph idx="1"/>
              </p:nvPr>
            </p:nvSpPr>
            <p:spPr>
              <a:blipFill rotWithShape="1">
                <a:blip r:embed="rId3"/>
                <a:stretch>
                  <a:fillRect l="-804" t="-1217"/>
                </a:stretch>
              </a:blipFill>
            </p:spPr>
            <p:txBody>
              <a:bodyPr/>
              <a:lstStyle/>
              <a:p>
                <a:r>
                  <a:rPr lang="zh-CN" altLang="en-US" dirty="0">
                    <a:noFill/>
                  </a:rPr>
                  <a:t> </a:t>
                </a:r>
              </a:p>
            </p:txBody>
          </p:sp>
        </mc:Fallback>
      </mc:AlternateContent>
      <p:sp>
        <p:nvSpPr>
          <p:cNvPr id="87042" name="Rectangle 2"/>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44" name="Rectangle 4"/>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45" name="Rectangle 5"/>
          <p:cNvSpPr>
            <a:spLocks noChangeArrowheads="1"/>
          </p:cNvSpPr>
          <p:nvPr/>
        </p:nvSpPr>
        <p:spPr bwMode="auto">
          <a:xfrm>
            <a:off x="1" y="71437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87047" name="Rectangle 7"/>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48" name="Rectangle 8"/>
          <p:cNvSpPr>
            <a:spLocks noChangeArrowheads="1"/>
          </p:cNvSpPr>
          <p:nvPr/>
        </p:nvSpPr>
        <p:spPr bwMode="auto">
          <a:xfrm>
            <a:off x="1" y="508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87050" name="Rectangle 10"/>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51" name="Rectangle 11"/>
          <p:cNvSpPr>
            <a:spLocks noChangeArrowheads="1"/>
          </p:cNvSpPr>
          <p:nvPr/>
        </p:nvSpPr>
        <p:spPr bwMode="auto">
          <a:xfrm>
            <a:off x="1" y="635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87053" name="Rectangle 13"/>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54" name="Rectangle 14"/>
          <p:cNvSpPr>
            <a:spLocks noChangeArrowheads="1"/>
          </p:cNvSpPr>
          <p:nvPr/>
        </p:nvSpPr>
        <p:spPr bwMode="auto">
          <a:xfrm>
            <a:off x="1" y="635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3" name="椭圆 12"/>
          <p:cNvSpPr/>
          <p:nvPr/>
        </p:nvSpPr>
        <p:spPr>
          <a:xfrm>
            <a:off x="6705600" y="3848100"/>
            <a:ext cx="1066800" cy="533400"/>
          </a:xfrm>
          <a:prstGeom prst="ellipse">
            <a:avLst/>
          </a:prstGeom>
          <a:noFill/>
          <a:ln w="25400" cmpd="sng">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5" name="矩形标注 14"/>
          <p:cNvSpPr/>
          <p:nvPr/>
        </p:nvSpPr>
        <p:spPr>
          <a:xfrm>
            <a:off x="4343400" y="3009900"/>
            <a:ext cx="3886200" cy="612648"/>
          </a:xfrm>
          <a:prstGeom prst="wedgeRectCallout">
            <a:avLst>
              <a:gd name="adj1" fmla="val 23426"/>
              <a:gd name="adj2" fmla="val 96944"/>
            </a:avLst>
          </a:prstGeom>
          <a:solidFill>
            <a:schemeClr val="accent6">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t>Time to finish one job of A in local</a:t>
            </a:r>
            <a:endParaRPr lang="zh-CN"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Coming back to cost Issue</a:t>
            </a:r>
            <a:endParaRPr lang="zh-CN" altLang="en-US" dirty="0"/>
          </a:p>
        </p:txBody>
      </p:sp>
      <mc:AlternateContent xmlns:mc="http://schemas.openxmlformats.org/markup-compatibility/2006">
        <mc:Choice xmlns:a14="http://schemas.microsoft.com/office/drawing/2010/main" xmlns="" Requires="a14">
          <p:sp>
            <p:nvSpPr>
              <p:cNvPr id="3" name="内容占位符 2"/>
              <p:cNvSpPr>
                <a:spLocks noGrp="1"/>
              </p:cNvSpPr>
              <p:nvPr>
                <p:ph idx="1"/>
              </p:nvPr>
            </p:nvSpPr>
            <p:spPr/>
            <p:txBody>
              <a:bodyPr>
                <a:normAutofit/>
              </a:bodyPr>
              <a:lstStyle/>
              <a:p>
                <a:r>
                  <a:rPr lang="en-US" altLang="zh-CN" dirty="0" smtClean="0"/>
                  <a:t>Local cluster:  cost depends on actual utilization level</a:t>
                </a:r>
                <a:endParaRPr lang="en-US" altLang="zh-CN" sz="2000" dirty="0"/>
              </a:p>
              <a:p>
                <a:pPr marL="282575" lvl="1" indent="0">
                  <a:buNone/>
                </a:pPr>
                <a:endParaRPr lang="en-US" altLang="zh-CN" b="0" i="1" dirty="0" smtClean="0">
                  <a:latin typeface="Cambria Math"/>
                </a:endParaRPr>
              </a:p>
              <a:p>
                <a:pPr marL="282575" lvl="1" indent="0">
                  <a:buNone/>
                </a:pPr>
                <a14:m>
                  <m:oMathPara xmlns:m="http://schemas.openxmlformats.org/officeDocument/2006/math">
                    <m:oMathParaPr>
                      <m:jc m:val="centerGroup"/>
                    </m:oMathParaPr>
                    <m:oMath xmlns:m="http://schemas.openxmlformats.org/officeDocument/2006/math">
                      <m:r>
                        <a:rPr lang="en-US" altLang="zh-CN" b="0" i="1" smtClean="0">
                          <a:latin typeface="Cambria Math"/>
                        </a:rPr>
                        <m:t>𝑈</m:t>
                      </m:r>
                      <m:r>
                        <a:rPr lang="en-US" altLang="zh-CN" b="0" i="1" smtClean="0">
                          <a:latin typeface="Cambria Math"/>
                        </a:rPr>
                        <m:t>=</m:t>
                      </m:r>
                      <m:f>
                        <m:fPr>
                          <m:type m:val="skw"/>
                          <m:ctrlPr>
                            <a:rPr lang="en-US" altLang="zh-CN" b="0" i="1" smtClean="0">
                              <a:latin typeface="Cambria Math"/>
                            </a:rPr>
                          </m:ctrlPr>
                        </m:fPr>
                        <m:num>
                          <m:sSub>
                            <m:sSubPr>
                              <m:ctrlPr>
                                <a:rPr lang="en-US" altLang="zh-CN" b="0" i="1" smtClean="0">
                                  <a:latin typeface="Cambria Math"/>
                                </a:rPr>
                              </m:ctrlPr>
                            </m:sSubPr>
                            <m:e>
                              <m:r>
                                <a:rPr lang="en-US" altLang="zh-CN" b="0" i="1" smtClean="0">
                                  <a:latin typeface="Cambria Math"/>
                                </a:rPr>
                                <m:t>𝑇</m:t>
                              </m:r>
                            </m:e>
                            <m:sub>
                              <m:r>
                                <a:rPr lang="en-US" altLang="zh-CN" b="0" i="1" smtClean="0">
                                  <a:latin typeface="Cambria Math"/>
                                </a:rPr>
                                <m:t>𝑒𝑓𝑓𝑒𝑐𝑡</m:t>
                              </m:r>
                            </m:sub>
                          </m:sSub>
                        </m:num>
                        <m:den>
                          <m:sSub>
                            <m:sSubPr>
                              <m:ctrlPr>
                                <a:rPr lang="en-US" altLang="zh-CN" i="1">
                                  <a:latin typeface="Cambria Math"/>
                                  <a:ea typeface="Cambria Math"/>
                                </a:rPr>
                              </m:ctrlPr>
                            </m:sSubPr>
                            <m:e>
                              <m:r>
                                <a:rPr lang="en-US" altLang="zh-CN" i="1">
                                  <a:latin typeface="Cambria Math"/>
                                  <a:ea typeface="Cambria Math"/>
                                </a:rPr>
                                <m:t>𝐿𝑖𝑓𝑒</m:t>
                              </m:r>
                            </m:e>
                            <m:sub>
                              <m:r>
                                <a:rPr lang="en-US" altLang="zh-CN" i="1">
                                  <a:latin typeface="Cambria Math"/>
                                  <a:ea typeface="Cambria Math"/>
                                </a:rPr>
                                <m:t>𝑙𝑜𝑐𝑎𝑙</m:t>
                              </m:r>
                            </m:sub>
                          </m:sSub>
                        </m:den>
                      </m:f>
                    </m:oMath>
                  </m:oMathPara>
                </a14:m>
                <a:endParaRPr lang="en-US" altLang="zh-CN" dirty="0" smtClean="0"/>
              </a:p>
              <a:p>
                <a:r>
                  <a:rPr lang="en-US" altLang="zh-CN" dirty="0" smtClean="0"/>
                  <a:t>For </a:t>
                </a:r>
                <a:r>
                  <a:rPr lang="en-US" altLang="zh-CN" dirty="0" smtClean="0"/>
                  <a:t>given application A, Cloud more cost-effective </a:t>
                </a:r>
                <a:r>
                  <a:rPr lang="en-US" altLang="zh-CN" dirty="0" smtClean="0"/>
                  <a:t>if</a:t>
                </a:r>
                <a:endParaRPr lang="en-US" altLang="zh-CN" b="0" i="1" dirty="0">
                  <a:latin typeface="Cambria Math"/>
                </a:endParaRPr>
              </a:p>
              <a:p>
                <a:pPr marL="282575" lvl="1" indent="0">
                  <a:buNone/>
                </a:pPr>
                <a:endParaRPr lang="en-US" altLang="zh-CN" b="0" i="1" dirty="0" smtClean="0">
                  <a:latin typeface="Cambria Math"/>
                </a:endParaRPr>
              </a:p>
              <a:p>
                <a:pPr marL="282575" lvl="1" indent="0">
                  <a:buNone/>
                </a:pPr>
                <a14:m>
                  <m:oMathPara xmlns:m="http://schemas.openxmlformats.org/officeDocument/2006/math">
                    <m:oMathParaPr>
                      <m:jc m:val="centerGroup"/>
                    </m:oMathParaPr>
                    <m:oMath xmlns:m="http://schemas.openxmlformats.org/officeDocument/2006/math">
                      <m:sSub>
                        <m:sSubPr>
                          <m:ctrlPr>
                            <a:rPr lang="en-US" altLang="zh-CN" b="0" i="1" smtClean="0">
                              <a:latin typeface="Cambria Math"/>
                            </a:rPr>
                          </m:ctrlPr>
                        </m:sSubPr>
                        <m:e>
                          <m:r>
                            <a:rPr lang="en-US" altLang="zh-CN" b="0" i="1" smtClean="0">
                              <a:latin typeface="Cambria Math"/>
                            </a:rPr>
                            <m:t>𝑅𝑎𝑡𝑒</m:t>
                          </m:r>
                        </m:e>
                        <m:sub>
                          <m:r>
                            <a:rPr lang="en-US" altLang="zh-CN" b="0" i="1" smtClean="0">
                              <a:latin typeface="Cambria Math"/>
                            </a:rPr>
                            <m:t>𝑐𝑙𝑜𝑢𝑑</m:t>
                          </m:r>
                        </m:sub>
                      </m:sSub>
                      <m:r>
                        <a:rPr lang="en-US" altLang="zh-CN" b="0" i="1" smtClean="0">
                          <a:latin typeface="Cambria Math"/>
                        </a:rPr>
                        <m:t> </m:t>
                      </m:r>
                      <m:r>
                        <a:rPr lang="en-US" altLang="zh-CN" b="0" i="1" smtClean="0">
                          <a:latin typeface="Cambria Math"/>
                          <a:ea typeface="Cambria Math"/>
                        </a:rPr>
                        <m:t>× </m:t>
                      </m:r>
                      <m:sSub>
                        <m:sSubPr>
                          <m:ctrlPr>
                            <a:rPr lang="en-US" altLang="zh-CN" b="0" i="1" smtClean="0">
                              <a:latin typeface="Cambria Math"/>
                              <a:ea typeface="Cambria Math"/>
                            </a:rPr>
                          </m:ctrlPr>
                        </m:sSubPr>
                        <m:e>
                          <m:r>
                            <a:rPr lang="en-US" altLang="zh-CN" b="0" i="1" smtClean="0">
                              <a:latin typeface="Cambria Math"/>
                              <a:ea typeface="Cambria Math"/>
                            </a:rPr>
                            <m:t>𝑇</m:t>
                          </m:r>
                        </m:e>
                        <m:sub>
                          <m:r>
                            <a:rPr lang="en-US" altLang="zh-CN" b="0" i="1" smtClean="0">
                              <a:latin typeface="Cambria Math"/>
                              <a:ea typeface="Cambria Math"/>
                            </a:rPr>
                            <m:t>𝑐𝑙𝑜𝑢𝑑</m:t>
                          </m:r>
                          <m:r>
                            <a:rPr lang="en-US" altLang="zh-CN" b="0" i="1" smtClean="0">
                              <a:latin typeface="Cambria Math"/>
                              <a:ea typeface="Cambria Math"/>
                            </a:rPr>
                            <m:t>,</m:t>
                          </m:r>
                          <m:r>
                            <a:rPr lang="en-US" altLang="zh-CN" b="0" i="1" smtClean="0">
                              <a:latin typeface="Cambria Math"/>
                              <a:ea typeface="Cambria Math"/>
                            </a:rPr>
                            <m:t>𝐴</m:t>
                          </m:r>
                        </m:sub>
                      </m:sSub>
                      <m:r>
                        <a:rPr lang="en-US" altLang="zh-CN" b="0" i="1" smtClean="0">
                          <a:latin typeface="Cambria Math"/>
                          <a:ea typeface="Cambria Math"/>
                        </a:rPr>
                        <m:t> ≤</m:t>
                      </m:r>
                      <m:f>
                        <m:fPr>
                          <m:type m:val="skw"/>
                          <m:ctrlPr>
                            <a:rPr lang="en-US" altLang="zh-CN" b="0" i="1" smtClean="0">
                              <a:latin typeface="Cambria Math"/>
                              <a:ea typeface="Cambria Math"/>
                            </a:rPr>
                          </m:ctrlPr>
                        </m:fPr>
                        <m:num>
                          <m:sSub>
                            <m:sSubPr>
                              <m:ctrlPr>
                                <a:rPr lang="en-US" altLang="zh-CN" i="1">
                                  <a:latin typeface="Cambria Math"/>
                                  <a:ea typeface="Cambria Math"/>
                                </a:rPr>
                              </m:ctrlPr>
                            </m:sSubPr>
                            <m:e>
                              <m:r>
                                <a:rPr lang="en-US" altLang="zh-CN" i="1">
                                  <a:latin typeface="Cambria Math"/>
                                  <a:ea typeface="Cambria Math"/>
                                </a:rPr>
                                <m:t>𝐶𝑜𝑠𝑡</m:t>
                              </m:r>
                            </m:e>
                            <m:sub>
                              <m:r>
                                <a:rPr lang="en-US" altLang="zh-CN" i="1">
                                  <a:latin typeface="Cambria Math"/>
                                  <a:ea typeface="Cambria Math"/>
                                </a:rPr>
                                <m:t>𝑙𝑜𝑐𝑎𝑙</m:t>
                              </m:r>
                            </m:sub>
                          </m:sSub>
                        </m:num>
                        <m:den>
                          <m:r>
                            <a:rPr lang="en-US" altLang="zh-CN" b="0" i="1" smtClean="0">
                              <a:latin typeface="Cambria Math"/>
                              <a:ea typeface="Cambria Math"/>
                            </a:rPr>
                            <m:t>(</m:t>
                          </m:r>
                          <m:sSub>
                            <m:sSubPr>
                              <m:ctrlPr>
                                <a:rPr lang="en-US" altLang="zh-CN" b="0" i="1" smtClean="0">
                                  <a:latin typeface="Cambria Math"/>
                                  <a:ea typeface="Cambria Math"/>
                                </a:rPr>
                              </m:ctrlPr>
                            </m:sSubPr>
                            <m:e>
                              <m:r>
                                <a:rPr lang="en-US" altLang="zh-CN" b="0" i="1" smtClean="0">
                                  <a:latin typeface="Cambria Math"/>
                                  <a:ea typeface="Cambria Math"/>
                                </a:rPr>
                                <m:t>𝐿𝑖𝑓𝑒</m:t>
                              </m:r>
                            </m:e>
                            <m:sub>
                              <m:r>
                                <a:rPr lang="en-US" altLang="zh-CN" b="0" i="1" smtClean="0">
                                  <a:latin typeface="Cambria Math"/>
                                  <a:ea typeface="Cambria Math"/>
                                </a:rPr>
                                <m:t>𝑙𝑜𝑐𝑎𝑙</m:t>
                              </m:r>
                            </m:sub>
                          </m:sSub>
                          <m:r>
                            <a:rPr lang="en-US" altLang="zh-CN" b="0" i="1" smtClean="0">
                              <a:latin typeface="Cambria Math"/>
                              <a:ea typeface="Cambria Math"/>
                            </a:rPr>
                            <m:t>×</m:t>
                          </m:r>
                          <m:r>
                            <a:rPr lang="en-US" altLang="zh-CN" b="0" i="1" smtClean="0">
                              <a:latin typeface="Cambria Math"/>
                              <a:ea typeface="Cambria Math"/>
                            </a:rPr>
                            <m:t>𝑈</m:t>
                          </m:r>
                          <m:r>
                            <a:rPr lang="en-US" altLang="zh-CN" b="0" i="1" smtClean="0">
                              <a:latin typeface="Cambria Math"/>
                              <a:ea typeface="Cambria Math"/>
                            </a:rPr>
                            <m:t>)</m:t>
                          </m:r>
                        </m:den>
                      </m:f>
                      <m:r>
                        <a:rPr lang="en-US" altLang="zh-CN" b="0" i="1" smtClean="0">
                          <a:latin typeface="Cambria Math"/>
                          <a:ea typeface="Cambria Math"/>
                        </a:rPr>
                        <m:t>×</m:t>
                      </m:r>
                      <m:sSub>
                        <m:sSubPr>
                          <m:ctrlPr>
                            <a:rPr lang="en-US" altLang="zh-CN" b="0" i="1" smtClean="0">
                              <a:latin typeface="Cambria Math"/>
                              <a:ea typeface="Cambria Math"/>
                            </a:rPr>
                          </m:ctrlPr>
                        </m:sSubPr>
                        <m:e>
                          <m:r>
                            <a:rPr lang="en-US" altLang="zh-CN" b="0" i="1" smtClean="0">
                              <a:latin typeface="Cambria Math"/>
                              <a:ea typeface="Cambria Math"/>
                            </a:rPr>
                            <m:t>𝑇</m:t>
                          </m:r>
                        </m:e>
                        <m:sub>
                          <m:r>
                            <a:rPr lang="en-US" altLang="zh-CN" b="0" i="1" smtClean="0">
                              <a:latin typeface="Cambria Math"/>
                              <a:ea typeface="Cambria Math"/>
                            </a:rPr>
                            <m:t>𝑙𝑜𝑐𝑎𝑙</m:t>
                          </m:r>
                          <m:r>
                            <a:rPr lang="en-US" altLang="zh-CN" b="0" i="1" smtClean="0">
                              <a:latin typeface="Cambria Math"/>
                              <a:ea typeface="Cambria Math"/>
                            </a:rPr>
                            <m:t>,</m:t>
                          </m:r>
                          <m:r>
                            <a:rPr lang="en-US" altLang="zh-CN" b="0" i="1" smtClean="0">
                              <a:latin typeface="Cambria Math"/>
                              <a:ea typeface="Cambria Math"/>
                            </a:rPr>
                            <m:t>𝐴</m:t>
                          </m:r>
                        </m:sub>
                      </m:sSub>
                    </m:oMath>
                  </m:oMathPara>
                </a14:m>
                <a:endParaRPr lang="en-US" altLang="zh-CN" dirty="0" smtClean="0"/>
              </a:p>
              <a:p>
                <a:pPr>
                  <a:buNone/>
                </a:pPr>
                <a:r>
                  <a:rPr lang="en-US" altLang="zh-CN" sz="2000" dirty="0" smtClean="0"/>
                  <a:t/>
                </a:r>
              </a:p>
              <a:p>
                <a:pPr lvl="2">
                  <a:buNone/>
                </a:pPr>
                <a:endParaRPr lang="en-US" altLang="zh-CN" dirty="0" smtClean="0"/>
              </a:p>
              <a:p>
                <a:endParaRPr lang="en-US" altLang="zh-CN" dirty="0" smtClean="0"/>
              </a:p>
              <a:p>
                <a:endParaRPr lang="en-US" altLang="zh-CN" dirty="0" smtClean="0"/>
              </a:p>
            </p:txBody>
          </p:sp>
        </mc:Choice>
        <mc:Fallback>
          <p:sp>
            <p:nvSpPr>
              <p:cNvPr id="3" name="内容占位符 2"/>
              <p:cNvSpPr>
                <a:spLocks noGrp="1" noRot="1" noChangeAspect="1" noMove="1" noResize="1" noEditPoints="1" noAdjustHandles="1" noChangeArrowheads="1" noChangeShapeType="1" noTextEdit="1"/>
              </p:cNvSpPr>
              <p:nvPr>
                <p:ph idx="1"/>
              </p:nvPr>
            </p:nvSpPr>
            <p:spPr>
              <a:blipFill rotWithShape="1">
                <a:blip r:embed="rId3"/>
                <a:stretch>
                  <a:fillRect l="-804" t="-1217"/>
                </a:stretch>
              </a:blipFill>
            </p:spPr>
            <p:txBody>
              <a:bodyPr/>
              <a:lstStyle/>
              <a:p>
                <a:r>
                  <a:rPr lang="zh-CN" altLang="en-US" dirty="0">
                    <a:noFill/>
                  </a:rPr>
                  <a:t> </a:t>
                </a:r>
              </a:p>
            </p:txBody>
          </p:sp>
        </mc:Fallback>
      </mc:AlternateContent>
      <p:sp>
        <p:nvSpPr>
          <p:cNvPr id="87042" name="Rectangle 2"/>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44" name="Rectangle 4"/>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45" name="Rectangle 5"/>
          <p:cNvSpPr>
            <a:spLocks noChangeArrowheads="1"/>
          </p:cNvSpPr>
          <p:nvPr/>
        </p:nvSpPr>
        <p:spPr bwMode="auto">
          <a:xfrm>
            <a:off x="1" y="71437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87047" name="Rectangle 7"/>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48" name="Rectangle 8"/>
          <p:cNvSpPr>
            <a:spLocks noChangeArrowheads="1"/>
          </p:cNvSpPr>
          <p:nvPr/>
        </p:nvSpPr>
        <p:spPr bwMode="auto">
          <a:xfrm>
            <a:off x="1" y="508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87050" name="Rectangle 10"/>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51" name="Rectangle 11"/>
          <p:cNvSpPr>
            <a:spLocks noChangeArrowheads="1"/>
          </p:cNvSpPr>
          <p:nvPr/>
        </p:nvSpPr>
        <p:spPr bwMode="auto">
          <a:xfrm>
            <a:off x="1" y="635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87053" name="Rectangle 13"/>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7054" name="Rectangle 14"/>
          <p:cNvSpPr>
            <a:spLocks noChangeArrowheads="1"/>
          </p:cNvSpPr>
          <p:nvPr/>
        </p:nvSpPr>
        <p:spPr bwMode="auto">
          <a:xfrm>
            <a:off x="1" y="635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3" name="椭圆 12"/>
          <p:cNvSpPr/>
          <p:nvPr/>
        </p:nvSpPr>
        <p:spPr>
          <a:xfrm>
            <a:off x="3810000" y="3695700"/>
            <a:ext cx="3962400" cy="762000"/>
          </a:xfrm>
          <a:prstGeom prst="ellipse">
            <a:avLst/>
          </a:prstGeom>
          <a:noFill/>
          <a:ln w="25400" cmpd="sng">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5" name="矩形标注 14"/>
          <p:cNvSpPr/>
          <p:nvPr/>
        </p:nvSpPr>
        <p:spPr>
          <a:xfrm>
            <a:off x="3657600" y="2247900"/>
            <a:ext cx="5105400" cy="990600"/>
          </a:xfrm>
          <a:prstGeom prst="wedgeRectCallout">
            <a:avLst>
              <a:gd name="adj1" fmla="val -1705"/>
              <a:gd name="adj2" fmla="val 99500"/>
            </a:avLst>
          </a:prstGeom>
          <a:solidFill>
            <a:schemeClr val="accent6">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t>Cost for one job of application A in local side. If right side is larger, then cloud is more effective</a:t>
            </a:r>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Parameters used in local cluster</a:t>
            </a:r>
            <a:endParaRPr lang="zh-CN" altLang="en-US" dirty="0"/>
          </a:p>
        </p:txBody>
      </p:sp>
      <p:sp>
        <p:nvSpPr>
          <p:cNvPr id="3" name="内容占位符 2"/>
          <p:cNvSpPr>
            <a:spLocks noGrp="1"/>
          </p:cNvSpPr>
          <p:nvPr>
            <p:ph idx="1"/>
          </p:nvPr>
        </p:nvSpPr>
        <p:spPr/>
        <p:txBody>
          <a:bodyPr/>
          <a:lstStyle/>
          <a:p>
            <a:pPr>
              <a:buNone/>
            </a:pPr>
            <a:endParaRPr lang="zh-CN" altLang="en-US" dirty="0"/>
          </a:p>
        </p:txBody>
      </p:sp>
      <p:graphicFrame>
        <p:nvGraphicFramePr>
          <p:cNvPr id="7" name="内容占位符 3"/>
          <p:cNvGraphicFramePr>
            <a:graphicFrameLocks/>
          </p:cNvGraphicFramePr>
          <p:nvPr>
            <p:extLst>
              <p:ext uri="{D42A27DB-BD31-4B8C-83A1-F6EECF244321}">
                <p14:modId xmlns:p14="http://schemas.microsoft.com/office/powerpoint/2010/main" xmlns="" val="1319801005"/>
              </p:ext>
            </p:extLst>
          </p:nvPr>
        </p:nvGraphicFramePr>
        <p:xfrm>
          <a:off x="838200" y="1409700"/>
          <a:ext cx="7424738" cy="3547780"/>
        </p:xfrm>
        <a:graphic>
          <a:graphicData uri="http://schemas.openxmlformats.org/drawingml/2006/table">
            <a:tbl>
              <a:tblPr firstRow="1" bandRow="1">
                <a:tableStyleId>{5C22544A-7EE6-4342-B048-85BDC9FD1C3A}</a:tableStyleId>
              </a:tblPr>
              <a:tblGrid>
                <a:gridCol w="3712369"/>
                <a:gridCol w="3712369"/>
              </a:tblGrid>
              <a:tr h="556810">
                <a:tc>
                  <a:txBody>
                    <a:bodyPr/>
                    <a:lstStyle/>
                    <a:p>
                      <a:r>
                        <a:rPr lang="en-US" altLang="zh-CN" sz="1700" b="1" kern="1200" baseline="0" dirty="0" smtClean="0">
                          <a:solidFill>
                            <a:schemeClr val="lt1"/>
                          </a:solidFill>
                          <a:latin typeface="+mn-lt"/>
                          <a:ea typeface="+mn-ea"/>
                          <a:cs typeface="+mn-cs"/>
                        </a:rPr>
                        <a:t>Expense item</a:t>
                      </a:r>
                    </a:p>
                  </a:txBody>
                  <a:tcPr marL="82497" marR="82497" marT="38100" marB="38100"/>
                </a:tc>
                <a:tc>
                  <a:txBody>
                    <a:bodyPr/>
                    <a:lstStyle/>
                    <a:p>
                      <a:r>
                        <a:rPr lang="en-US" altLang="zh-CN" sz="1700" b="1" kern="1200" baseline="0" dirty="0" smtClean="0">
                          <a:solidFill>
                            <a:schemeClr val="lt1"/>
                          </a:solidFill>
                          <a:latin typeface="+mn-lt"/>
                          <a:ea typeface="+mn-ea"/>
                          <a:cs typeface="+mn-cs"/>
                        </a:rPr>
                        <a:t>Amount</a:t>
                      </a:r>
                      <a:endParaRPr lang="zh-CN" altLang="en-US" sz="1700" dirty="0"/>
                    </a:p>
                  </a:txBody>
                  <a:tcPr marL="82497" marR="82497" marT="38100" marB="38100"/>
                </a:tc>
              </a:tr>
              <a:tr h="584200">
                <a:tc>
                  <a:txBody>
                    <a:bodyPr/>
                    <a:lstStyle/>
                    <a:p>
                      <a:r>
                        <a:rPr lang="en-US" altLang="zh-CN" sz="1700" dirty="0" smtClean="0"/>
                        <a:t>Dell 5670 Servers (include service)</a:t>
                      </a:r>
                      <a:endParaRPr lang="zh-CN" altLang="en-US" sz="1700" dirty="0"/>
                    </a:p>
                  </a:txBody>
                  <a:tcPr marL="82497" marR="82497" marT="38100" marB="38100"/>
                </a:tc>
                <a:tc>
                  <a:txBody>
                    <a:bodyPr/>
                    <a:lstStyle/>
                    <a:p>
                      <a:r>
                        <a:rPr lang="en-US" altLang="zh-CN" sz="1700" dirty="0" smtClean="0"/>
                        <a:t>$6508/node</a:t>
                      </a:r>
                      <a:endParaRPr lang="zh-CN" altLang="en-US" sz="1700" dirty="0"/>
                    </a:p>
                  </a:txBody>
                  <a:tcPr marL="82497" marR="82497" marT="38100" marB="38100"/>
                </a:tc>
              </a:tr>
              <a:tr h="481354">
                <a:tc>
                  <a:txBody>
                    <a:bodyPr/>
                    <a:lstStyle/>
                    <a:p>
                      <a:r>
                        <a:rPr lang="en-US" altLang="zh-CN" sz="1700" dirty="0" err="1" smtClean="0"/>
                        <a:t>Infiniband</a:t>
                      </a:r>
                      <a:r>
                        <a:rPr lang="en-US" altLang="zh-CN" sz="1700" dirty="0" smtClean="0"/>
                        <a:t> NIC</a:t>
                      </a:r>
                      <a:endParaRPr lang="zh-CN" altLang="en-US" sz="1700" dirty="0"/>
                    </a:p>
                  </a:txBody>
                  <a:tcPr marL="82497" marR="82497" marT="38100" marB="38100"/>
                </a:tc>
                <a:tc>
                  <a:txBody>
                    <a:bodyPr/>
                    <a:lstStyle/>
                    <a:p>
                      <a:r>
                        <a:rPr lang="en-US" altLang="zh-CN" sz="1700" dirty="0" smtClean="0"/>
                        <a:t>$612/node</a:t>
                      </a:r>
                      <a:endParaRPr lang="zh-CN" altLang="en-US" sz="1700" dirty="0"/>
                    </a:p>
                  </a:txBody>
                  <a:tcPr marL="82497" marR="82497" marT="38100" marB="38100"/>
                </a:tc>
              </a:tr>
              <a:tr h="481354">
                <a:tc>
                  <a:txBody>
                    <a:bodyPr/>
                    <a:lstStyle/>
                    <a:p>
                      <a:r>
                        <a:rPr lang="en-US" altLang="zh-CN" sz="1700" dirty="0" err="1" smtClean="0"/>
                        <a:t>Infiniband</a:t>
                      </a:r>
                      <a:r>
                        <a:rPr lang="en-US" altLang="zh-CN" sz="1700" dirty="0" smtClean="0"/>
                        <a:t> Switch</a:t>
                      </a:r>
                      <a:endParaRPr lang="zh-CN" altLang="en-US" sz="1700" dirty="0"/>
                    </a:p>
                  </a:txBody>
                  <a:tcPr marL="82497" marR="82497" marT="38100" marB="38100"/>
                </a:tc>
                <a:tc>
                  <a:txBody>
                    <a:bodyPr/>
                    <a:lstStyle/>
                    <a:p>
                      <a:r>
                        <a:rPr lang="en-US" altLang="zh-CN" sz="1700" dirty="0" smtClean="0"/>
                        <a:t>$6891</a:t>
                      </a:r>
                      <a:endParaRPr lang="zh-CN" altLang="en-US" sz="1700" dirty="0"/>
                    </a:p>
                  </a:txBody>
                  <a:tcPr marL="82497" marR="82497" marT="38100" marB="38100"/>
                </a:tc>
              </a:tr>
              <a:tr h="481354">
                <a:tc>
                  <a:txBody>
                    <a:bodyPr/>
                    <a:lstStyle/>
                    <a:p>
                      <a:r>
                        <a:rPr lang="en-US" altLang="zh-CN" sz="1700" dirty="0" smtClean="0"/>
                        <a:t>SAN</a:t>
                      </a:r>
                      <a:r>
                        <a:rPr lang="en-US" altLang="zh-CN" sz="1700" baseline="0" dirty="0" smtClean="0"/>
                        <a:t> with NFS server and RAID5</a:t>
                      </a:r>
                      <a:endParaRPr lang="zh-CN" altLang="en-US" sz="1700" dirty="0"/>
                    </a:p>
                  </a:txBody>
                  <a:tcPr marL="82497" marR="82497" marT="38100" marB="38100"/>
                </a:tc>
                <a:tc>
                  <a:txBody>
                    <a:bodyPr/>
                    <a:lstStyle/>
                    <a:p>
                      <a:r>
                        <a:rPr lang="en-US" altLang="zh-CN" sz="1700" dirty="0" smtClean="0"/>
                        <a:t>$36753</a:t>
                      </a:r>
                      <a:endParaRPr lang="zh-CN" altLang="en-US" sz="1700" dirty="0"/>
                    </a:p>
                  </a:txBody>
                  <a:tcPr marL="82497" marR="82497" marT="38100" marB="38100"/>
                </a:tc>
              </a:tr>
              <a:tr h="481354">
                <a:tc>
                  <a:txBody>
                    <a:bodyPr/>
                    <a:lstStyle/>
                    <a:p>
                      <a:r>
                        <a:rPr lang="en-US" altLang="zh-CN" sz="1700" dirty="0" smtClean="0"/>
                        <a:t>Hosting (energy</a:t>
                      </a:r>
                      <a:r>
                        <a:rPr lang="en-US" altLang="zh-CN" sz="1700" baseline="0" dirty="0" smtClean="0"/>
                        <a:t> included)</a:t>
                      </a:r>
                      <a:endParaRPr lang="zh-CN" altLang="en-US" sz="1700" dirty="0"/>
                    </a:p>
                  </a:txBody>
                  <a:tcPr marL="82497" marR="82497" marT="38100" marB="38100"/>
                </a:tc>
                <a:tc>
                  <a:txBody>
                    <a:bodyPr/>
                    <a:lstStyle/>
                    <a:p>
                      <a:r>
                        <a:rPr lang="en-US" altLang="zh-CN" sz="1700" dirty="0" smtClean="0"/>
                        <a:t>$15251/rack/year</a:t>
                      </a:r>
                      <a:endParaRPr lang="zh-CN" altLang="en-US" sz="1700" dirty="0"/>
                    </a:p>
                  </a:txBody>
                  <a:tcPr marL="82497" marR="82497" marT="38100" marB="38100"/>
                </a:tc>
              </a:tr>
              <a:tr h="481354">
                <a:tc>
                  <a:txBody>
                    <a:bodyPr/>
                    <a:lstStyle/>
                    <a:p>
                      <a:r>
                        <a:rPr lang="en-US" altLang="zh-CN" sz="1700" dirty="0" smtClean="0"/>
                        <a:t>Assumed life span</a:t>
                      </a:r>
                      <a:endParaRPr lang="zh-CN" altLang="en-US" sz="1700" dirty="0"/>
                    </a:p>
                  </a:txBody>
                  <a:tcPr marL="82497" marR="82497" marT="38100" marB="38100"/>
                </a:tc>
                <a:tc>
                  <a:txBody>
                    <a:bodyPr/>
                    <a:lstStyle/>
                    <a:p>
                      <a:r>
                        <a:rPr lang="en-US" altLang="zh-CN" sz="1700" dirty="0" smtClean="0"/>
                        <a:t>3 year</a:t>
                      </a:r>
                      <a:endParaRPr lang="zh-CN" altLang="en-US" sz="1700" dirty="0"/>
                    </a:p>
                  </a:txBody>
                  <a:tcPr marL="82497" marR="82497" marT="38100" marB="38100"/>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Utilization rate threshold for applications</a:t>
            </a:r>
            <a:endParaRPr lang="zh-CN" altLang="en-US" sz="2800"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xmlns="" val="4228443292"/>
              </p:ext>
            </p:extLst>
          </p:nvPr>
        </p:nvGraphicFramePr>
        <p:xfrm>
          <a:off x="779463" y="1524000"/>
          <a:ext cx="7583487" cy="3506788"/>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72380" y="1280704"/>
            <a:ext cx="461665" cy="3101811"/>
          </a:xfrm>
          <a:prstGeom prst="rect">
            <a:avLst/>
          </a:prstGeom>
          <a:noFill/>
        </p:spPr>
        <p:txBody>
          <a:bodyPr vert="vert270" wrap="none" rtlCol="0">
            <a:spAutoFit/>
          </a:bodyPr>
          <a:lstStyle/>
          <a:p>
            <a:r>
              <a:rPr lang="en-US" altLang="zh-CN" dirty="0" smtClean="0">
                <a:solidFill>
                  <a:schemeClr val="bg1"/>
                </a:solidFill>
              </a:rPr>
              <a:t>Utilization </a:t>
            </a:r>
            <a:r>
              <a:rPr lang="en-US" altLang="zh-CN" dirty="0">
                <a:solidFill>
                  <a:schemeClr val="bg1"/>
                </a:solidFill>
              </a:rPr>
              <a:t>R</a:t>
            </a:r>
            <a:r>
              <a:rPr lang="en-US" altLang="zh-CN" dirty="0" smtClean="0">
                <a:solidFill>
                  <a:schemeClr val="bg1"/>
                </a:solidFill>
              </a:rPr>
              <a:t>ate Threshold(%)</a:t>
            </a:r>
            <a:endParaRPr lang="zh-CN" altLang="en-US" dirty="0">
              <a:solidFill>
                <a:schemeClr val="bg1"/>
              </a:solidFill>
            </a:endParaRPr>
          </a:p>
        </p:txBody>
      </p:sp>
    </p:spTree>
    <p:extLst>
      <p:ext uri="{BB962C8B-B14F-4D97-AF65-F5344CB8AC3E}">
        <p14:creationId xmlns:p14="http://schemas.microsoft.com/office/powerpoint/2010/main" xmlns="" val="22670353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Utilization rate threshold for applications</a:t>
            </a:r>
            <a:endParaRPr lang="zh-CN" altLang="en-US" sz="2800"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xmlns="" val="4228443292"/>
              </p:ext>
            </p:extLst>
          </p:nvPr>
        </p:nvGraphicFramePr>
        <p:xfrm>
          <a:off x="779463" y="1524000"/>
          <a:ext cx="7583487" cy="3506788"/>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72380" y="1280704"/>
            <a:ext cx="461665" cy="3101811"/>
          </a:xfrm>
          <a:prstGeom prst="rect">
            <a:avLst/>
          </a:prstGeom>
          <a:noFill/>
        </p:spPr>
        <p:txBody>
          <a:bodyPr vert="vert270" wrap="none" rtlCol="0">
            <a:spAutoFit/>
          </a:bodyPr>
          <a:lstStyle/>
          <a:p>
            <a:r>
              <a:rPr lang="en-US" altLang="zh-CN" dirty="0" smtClean="0">
                <a:solidFill>
                  <a:schemeClr val="bg1"/>
                </a:solidFill>
              </a:rPr>
              <a:t>Utilization </a:t>
            </a:r>
            <a:r>
              <a:rPr lang="en-US" altLang="zh-CN" dirty="0">
                <a:solidFill>
                  <a:schemeClr val="bg1"/>
                </a:solidFill>
              </a:rPr>
              <a:t>R</a:t>
            </a:r>
            <a:r>
              <a:rPr lang="en-US" altLang="zh-CN" dirty="0" smtClean="0">
                <a:solidFill>
                  <a:schemeClr val="bg1"/>
                </a:solidFill>
              </a:rPr>
              <a:t>ate Threshold(%)</a:t>
            </a:r>
            <a:endParaRPr lang="zh-CN" altLang="en-US" dirty="0">
              <a:solidFill>
                <a:schemeClr val="bg1"/>
              </a:solidFill>
            </a:endParaRPr>
          </a:p>
        </p:txBody>
      </p:sp>
      <p:sp>
        <p:nvSpPr>
          <p:cNvPr id="5" name="矩形标注 4"/>
          <p:cNvSpPr/>
          <p:nvPr/>
        </p:nvSpPr>
        <p:spPr>
          <a:xfrm>
            <a:off x="1676400" y="1943100"/>
            <a:ext cx="4419600" cy="838200"/>
          </a:xfrm>
          <a:prstGeom prst="wedgeRectCallout">
            <a:avLst>
              <a:gd name="adj1" fmla="val -38202"/>
              <a:gd name="adj2" fmla="val 91367"/>
            </a:avLst>
          </a:prstGeom>
          <a:solidFill>
            <a:schemeClr val="accent6">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t>This means if you use local cluster more than about 25% to run GRAPES per year, you’d better stay local</a:t>
            </a:r>
            <a:endParaRPr lang="zh-CN" altLang="en-US" dirty="0"/>
          </a:p>
        </p:txBody>
      </p:sp>
    </p:spTree>
    <p:extLst>
      <p:ext uri="{BB962C8B-B14F-4D97-AF65-F5344CB8AC3E}">
        <p14:creationId xmlns:p14="http://schemas.microsoft.com/office/powerpoint/2010/main" xmlns="" val="22670353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Further considerations in cost</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dirty="0" smtClean="0"/>
              <a:t>Calculation biased toward local cluster</a:t>
            </a:r>
          </a:p>
          <a:p>
            <a:pPr lvl="1"/>
            <a:r>
              <a:rPr lang="en-US" altLang="zh-CN" dirty="0" smtClean="0"/>
              <a:t>Assumes 24x7 availability in 3 years</a:t>
            </a:r>
          </a:p>
          <a:p>
            <a:pPr lvl="2"/>
            <a:r>
              <a:rPr lang="en-US" altLang="zh-CN" dirty="0" smtClean="0"/>
              <a:t>No failures, maintenance, holidays …</a:t>
            </a:r>
          </a:p>
          <a:p>
            <a:pPr lvl="1"/>
            <a:r>
              <a:rPr lang="en-US" altLang="zh-CN" dirty="0" smtClean="0"/>
              <a:t>Labor cost not </a:t>
            </a:r>
            <a:r>
              <a:rPr lang="en-US" altLang="zh-CN" dirty="0" smtClean="0"/>
              <a:t>counted</a:t>
            </a:r>
          </a:p>
          <a:p>
            <a:r>
              <a:rPr lang="en-US" altLang="zh-CN" dirty="0" smtClean="0"/>
              <a:t>Cloud </a:t>
            </a:r>
            <a:r>
              <a:rPr lang="en-US" altLang="zh-CN" dirty="0" smtClean="0"/>
              <a:t>provides continuous hardware upgrades</a:t>
            </a:r>
          </a:p>
          <a:p>
            <a:pPr marL="548640" lvl="2">
              <a:spcBef>
                <a:spcPts val="600"/>
              </a:spcBef>
              <a:buSzPct val="70000"/>
            </a:pPr>
            <a:r>
              <a:rPr lang="en-US" altLang="zh-CN" sz="2100" dirty="0" smtClean="0"/>
              <a:t> Yesterday: Amazon announced </a:t>
            </a:r>
          </a:p>
          <a:p>
            <a:pPr marL="822960" lvl="3">
              <a:spcBef>
                <a:spcPts val="600"/>
              </a:spcBef>
              <a:buSzPct val="70000"/>
            </a:pPr>
            <a:r>
              <a:rPr lang="en-US" altLang="zh-CN" dirty="0" smtClean="0"/>
              <a:t>New CCI instances</a:t>
            </a:r>
          </a:p>
          <a:p>
            <a:pPr marL="822960" lvl="3">
              <a:spcBef>
                <a:spcPts val="600"/>
              </a:spcBef>
              <a:buSzPct val="70000"/>
            </a:pPr>
            <a:r>
              <a:rPr lang="en-US" altLang="zh-CN" dirty="0" smtClean="0"/>
              <a:t>Lowered price for current configuration: $1.60-&gt;$</a:t>
            </a:r>
            <a:r>
              <a:rPr lang="en-US" altLang="zh-CN" dirty="0" smtClean="0"/>
              <a:t>1.30</a:t>
            </a:r>
          </a:p>
          <a:p>
            <a:pPr marL="257810" lvl="1">
              <a:buSzPct val="70000"/>
            </a:pPr>
            <a:r>
              <a:rPr lang="en-US" altLang="zh-CN" sz="2200" dirty="0" smtClean="0"/>
              <a:t> </a:t>
            </a:r>
            <a:r>
              <a:rPr lang="en-US" altLang="zh-CN" sz="2200" dirty="0" smtClean="0"/>
              <a:t>Heavy HPC users may get further cloud discount</a:t>
            </a:r>
          </a:p>
          <a:p>
            <a:pPr marL="548640" lvl="2">
              <a:spcBef>
                <a:spcPts val="600"/>
              </a:spcBef>
              <a:buSzPct val="70000"/>
            </a:pPr>
            <a:r>
              <a:rPr lang="en-US" altLang="zh-CN" sz="2100" dirty="0" smtClean="0"/>
              <a:t> Reserved instances on AWS</a:t>
            </a:r>
          </a:p>
          <a:p>
            <a:pPr marL="548640" lvl="2">
              <a:spcBef>
                <a:spcPts val="600"/>
              </a:spcBef>
              <a:buSzPct val="70000"/>
              <a:buNone/>
            </a:pPr>
            <a:endParaRPr lang="en-US" altLang="zh-CN"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smtClean="0"/>
              <a:t>Reduced pricing effect</a:t>
            </a:r>
            <a:endParaRPr lang="zh-CN" altLang="en-US" sz="3600"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xmlns="" val="65434352"/>
              </p:ext>
            </p:extLst>
          </p:nvPr>
        </p:nvGraphicFramePr>
        <p:xfrm>
          <a:off x="755576" y="1561356"/>
          <a:ext cx="7583487" cy="350678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364932" y="1489348"/>
            <a:ext cx="461665" cy="3101811"/>
          </a:xfrm>
          <a:prstGeom prst="rect">
            <a:avLst/>
          </a:prstGeom>
          <a:noFill/>
        </p:spPr>
        <p:txBody>
          <a:bodyPr vert="vert270" wrap="none" rtlCol="0">
            <a:spAutoFit/>
          </a:bodyPr>
          <a:lstStyle/>
          <a:p>
            <a:r>
              <a:rPr lang="en-US" altLang="zh-CN" dirty="0" smtClean="0">
                <a:solidFill>
                  <a:schemeClr val="bg1"/>
                </a:solidFill>
              </a:rPr>
              <a:t>Utilization </a:t>
            </a:r>
            <a:r>
              <a:rPr lang="en-US" altLang="zh-CN" dirty="0">
                <a:solidFill>
                  <a:schemeClr val="bg1"/>
                </a:solidFill>
              </a:rPr>
              <a:t>R</a:t>
            </a:r>
            <a:r>
              <a:rPr lang="en-US" altLang="zh-CN" dirty="0" smtClean="0">
                <a:solidFill>
                  <a:schemeClr val="bg1"/>
                </a:solidFill>
              </a:rPr>
              <a:t>ate Threshold(%)</a:t>
            </a:r>
            <a:endParaRPr lang="zh-CN" altLang="en-US" dirty="0">
              <a:solidFill>
                <a:schemeClr val="bg1"/>
              </a:solidFill>
            </a:endParaRPr>
          </a:p>
        </p:txBody>
      </p:sp>
    </p:spTree>
    <p:extLst>
      <p:ext uri="{BB962C8B-B14F-4D97-AF65-F5344CB8AC3E}">
        <p14:creationId xmlns:p14="http://schemas.microsoft.com/office/powerpoint/2010/main" xmlns="" val="23782335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Reserved Instance discount</a:t>
            </a:r>
            <a:endParaRPr lang="zh-CN" altLang="en-US" dirty="0"/>
          </a:p>
        </p:txBody>
      </p:sp>
      <mc:AlternateContent xmlns:mc="http://schemas.openxmlformats.org/markup-compatibility/2006">
        <mc:Choice xmlns:a14="http://schemas.microsoft.com/office/drawing/2010/main" xmlns="" Requires="a14">
          <p:sp>
            <p:nvSpPr>
              <p:cNvPr id="3" name="内容占位符 2"/>
              <p:cNvSpPr>
                <a:spLocks noGrp="1"/>
              </p:cNvSpPr>
              <p:nvPr>
                <p:ph idx="1"/>
              </p:nvPr>
            </p:nvSpPr>
            <p:spPr/>
            <p:txBody>
              <a:bodyPr/>
              <a:lstStyle/>
              <a:p>
                <a:r>
                  <a:rPr lang="en-US" altLang="zh-CN" dirty="0" smtClean="0"/>
                  <a:t>Use reserved </a:t>
                </a:r>
                <a:r>
                  <a:rPr lang="en-US" altLang="zh-CN" dirty="0"/>
                  <a:t>instances </a:t>
                </a:r>
                <a:r>
                  <a:rPr lang="en-US" altLang="zh-CN" dirty="0" smtClean="0"/>
                  <a:t>for 3-years:</a:t>
                </a:r>
              </a:p>
              <a:p>
                <a:pPr lvl="1"/>
                <a:r>
                  <a:rPr lang="en-US" altLang="zh-CN" dirty="0" smtClean="0"/>
                  <a:t>$5053 first-pay is required</a:t>
                </a:r>
              </a:p>
              <a:p>
                <a:pPr lvl="1"/>
                <a:r>
                  <a:rPr lang="en-US" altLang="zh-CN" dirty="0" smtClean="0"/>
                  <a:t>$0.45/(hour * instance) can be enjoyed</a:t>
                </a:r>
              </a:p>
              <a:p>
                <a:r>
                  <a:rPr lang="en-US" altLang="zh-CN" dirty="0" smtClean="0"/>
                  <a:t>Cloud more effective for application A if:</a:t>
                </a:r>
              </a:p>
              <a:p>
                <a:pPr marL="0" lvl="1" indent="0">
                  <a:spcBef>
                    <a:spcPts val="2000"/>
                  </a:spcBef>
                  <a:buNone/>
                </a:pPr>
                <a14:m>
                  <m:oMathPara xmlns:m="http://schemas.openxmlformats.org/officeDocument/2006/math">
                    <m:oMathParaPr>
                      <m:jc m:val="centerGroup"/>
                    </m:oMathParaPr>
                    <m:oMath xmlns:m="http://schemas.openxmlformats.org/officeDocument/2006/math">
                      <m:r>
                        <a:rPr lang="en-US" altLang="zh-CN" b="0" i="1" smtClean="0">
                          <a:latin typeface="Cambria Math"/>
                        </a:rPr>
                        <m:t>𝐹𝑖𝑟𝑠𝑡𝑝𝑎𝑦</m:t>
                      </m:r>
                      <m:r>
                        <a:rPr lang="en-US" altLang="zh-CN" b="0" i="1" smtClean="0">
                          <a:latin typeface="Cambria Math"/>
                        </a:rPr>
                        <m:t>+</m:t>
                      </m:r>
                      <m:sSub>
                        <m:sSubPr>
                          <m:ctrlPr>
                            <a:rPr lang="en-US" altLang="zh-CN" i="1">
                              <a:latin typeface="Cambria Math"/>
                            </a:rPr>
                          </m:ctrlPr>
                        </m:sSubPr>
                        <m:e>
                          <m:r>
                            <a:rPr lang="en-US" altLang="zh-CN" i="1">
                              <a:latin typeface="Cambria Math"/>
                            </a:rPr>
                            <m:t>𝑅𝑎𝑡𝑒</m:t>
                          </m:r>
                        </m:e>
                        <m:sub>
                          <m:r>
                            <a:rPr lang="en-US" altLang="zh-CN" b="0" i="1" smtClean="0">
                              <a:latin typeface="Cambria Math"/>
                            </a:rPr>
                            <m:t>𝑟𝑒𝑠𝑒𝑟𝑣𝑒</m:t>
                          </m:r>
                        </m:sub>
                      </m:sSub>
                      <m:r>
                        <a:rPr lang="en-US" altLang="zh-CN" i="1">
                          <a:latin typeface="Cambria Math"/>
                        </a:rPr>
                        <m:t> </m:t>
                      </m:r>
                      <m:r>
                        <a:rPr lang="en-US" altLang="zh-CN" i="1">
                          <a:latin typeface="Cambria Math"/>
                          <a:ea typeface="Cambria Math"/>
                        </a:rPr>
                        <m:t>×</m:t>
                      </m:r>
                      <m:r>
                        <a:rPr lang="en-US" altLang="zh-CN" b="0" i="1" smtClean="0">
                          <a:latin typeface="Cambria Math"/>
                          <a:ea typeface="Cambria Math"/>
                        </a:rPr>
                        <m:t>(3</m:t>
                      </m:r>
                      <m:r>
                        <a:rPr lang="en-US" altLang="zh-CN" b="0" i="1" smtClean="0">
                          <a:latin typeface="Cambria Math"/>
                          <a:ea typeface="Cambria Math"/>
                        </a:rPr>
                        <m:t>𝑌</m:t>
                      </m:r>
                      <m:r>
                        <a:rPr lang="en-US" altLang="zh-CN" b="0" i="1" smtClean="0">
                          <a:latin typeface="Cambria Math"/>
                          <a:ea typeface="Cambria Math"/>
                        </a:rPr>
                        <m:t> ×</m:t>
                      </m:r>
                      <m:r>
                        <a:rPr lang="en-US" altLang="zh-CN" b="0" i="1" smtClean="0">
                          <a:latin typeface="Cambria Math"/>
                          <a:ea typeface="Cambria Math"/>
                        </a:rPr>
                        <m:t>𝑈</m:t>
                      </m:r>
                      <m:r>
                        <a:rPr lang="en-US" altLang="zh-CN" b="0" i="1" smtClean="0">
                          <a:latin typeface="Cambria Math"/>
                          <a:ea typeface="Cambria Math"/>
                        </a:rPr>
                        <m:t>× </m:t>
                      </m:r>
                      <m:f>
                        <m:fPr>
                          <m:type m:val="skw"/>
                          <m:ctrlPr>
                            <a:rPr lang="en-US" altLang="zh-CN" i="1" smtClean="0">
                              <a:latin typeface="Cambria Math"/>
                              <a:ea typeface="Cambria Math"/>
                            </a:rPr>
                          </m:ctrlPr>
                        </m:fPr>
                        <m:num>
                          <m:sSub>
                            <m:sSubPr>
                              <m:ctrlPr>
                                <a:rPr lang="en-US" altLang="zh-CN" i="1">
                                  <a:latin typeface="Cambria Math"/>
                                  <a:ea typeface="Cambria Math"/>
                                </a:rPr>
                              </m:ctrlPr>
                            </m:sSubPr>
                            <m:e>
                              <m:r>
                                <a:rPr lang="en-US" altLang="zh-CN" i="1">
                                  <a:latin typeface="Cambria Math"/>
                                  <a:ea typeface="Cambria Math"/>
                                </a:rPr>
                                <m:t>𝑇</m:t>
                              </m:r>
                            </m:e>
                            <m:sub>
                              <m:r>
                                <a:rPr lang="en-US" altLang="zh-CN" i="1">
                                  <a:latin typeface="Cambria Math"/>
                                  <a:ea typeface="Cambria Math"/>
                                </a:rPr>
                                <m:t>𝑐𝑙𝑜𝑢𝑑</m:t>
                              </m:r>
                              <m:r>
                                <a:rPr lang="en-US" altLang="zh-CN" i="1">
                                  <a:latin typeface="Cambria Math"/>
                                  <a:ea typeface="Cambria Math"/>
                                </a:rPr>
                                <m:t>,</m:t>
                              </m:r>
                              <m:r>
                                <a:rPr lang="en-US" altLang="zh-CN" i="1">
                                  <a:latin typeface="Cambria Math"/>
                                  <a:ea typeface="Cambria Math"/>
                                </a:rPr>
                                <m:t>𝐴</m:t>
                              </m:r>
                            </m:sub>
                          </m:sSub>
                        </m:num>
                        <m:den>
                          <m:sSub>
                            <m:sSubPr>
                              <m:ctrlPr>
                                <a:rPr lang="en-US" altLang="zh-CN" i="1">
                                  <a:latin typeface="Cambria Math"/>
                                  <a:ea typeface="Cambria Math"/>
                                </a:rPr>
                              </m:ctrlPr>
                            </m:sSubPr>
                            <m:e>
                              <m:r>
                                <a:rPr lang="en-US" altLang="zh-CN" i="1">
                                  <a:latin typeface="Cambria Math"/>
                                  <a:ea typeface="Cambria Math"/>
                                </a:rPr>
                                <m:t>𝑇</m:t>
                              </m:r>
                            </m:e>
                            <m:sub>
                              <m:r>
                                <a:rPr lang="en-US" altLang="zh-CN" i="1">
                                  <a:latin typeface="Cambria Math"/>
                                  <a:ea typeface="Cambria Math"/>
                                </a:rPr>
                                <m:t>𝑙𝑜𝑐𝑎𝑙</m:t>
                              </m:r>
                              <m:r>
                                <a:rPr lang="en-US" altLang="zh-CN" i="1">
                                  <a:latin typeface="Cambria Math"/>
                                  <a:ea typeface="Cambria Math"/>
                                </a:rPr>
                                <m:t>,</m:t>
                              </m:r>
                              <m:r>
                                <a:rPr lang="en-US" altLang="zh-CN" i="1">
                                  <a:latin typeface="Cambria Math"/>
                                  <a:ea typeface="Cambria Math"/>
                                </a:rPr>
                                <m:t>𝐴</m:t>
                              </m:r>
                            </m:sub>
                          </m:sSub>
                        </m:den>
                      </m:f>
                      <m:r>
                        <a:rPr lang="en-US" altLang="zh-CN" i="1">
                          <a:latin typeface="Cambria Math"/>
                          <a:ea typeface="Cambria Math"/>
                        </a:rPr>
                        <m:t> </m:t>
                      </m:r>
                      <m:r>
                        <a:rPr lang="en-US" altLang="zh-CN" b="0" i="1" smtClean="0">
                          <a:latin typeface="Cambria Math"/>
                          <a:ea typeface="Cambria Math"/>
                        </a:rPr>
                        <m:t>)</m:t>
                      </m:r>
                      <m:r>
                        <a:rPr lang="en-US" altLang="zh-CN" i="1">
                          <a:latin typeface="Cambria Math"/>
                          <a:ea typeface="Cambria Math"/>
                        </a:rPr>
                        <m:t>≤</m:t>
                      </m:r>
                      <m:sSub>
                        <m:sSubPr>
                          <m:ctrlPr>
                            <a:rPr lang="en-US" altLang="zh-CN" i="1">
                              <a:latin typeface="Cambria Math"/>
                              <a:ea typeface="Cambria Math"/>
                            </a:rPr>
                          </m:ctrlPr>
                        </m:sSubPr>
                        <m:e>
                          <m:r>
                            <a:rPr lang="en-US" altLang="zh-CN" i="1">
                              <a:latin typeface="Cambria Math"/>
                              <a:ea typeface="Cambria Math"/>
                            </a:rPr>
                            <m:t>𝐶𝑜𝑠𝑡</m:t>
                          </m:r>
                        </m:e>
                        <m:sub>
                          <m:r>
                            <a:rPr lang="en-US" altLang="zh-CN" i="1">
                              <a:latin typeface="Cambria Math"/>
                              <a:ea typeface="Cambria Math"/>
                            </a:rPr>
                            <m:t>𝑙𝑜𝑐𝑎𝑙</m:t>
                          </m:r>
                        </m:sub>
                      </m:sSub>
                    </m:oMath>
                  </m:oMathPara>
                </a14:m>
                <a:endParaRPr lang="en-US" altLang="zh-CN" dirty="0"/>
              </a:p>
              <a:p>
                <a:endParaRPr lang="en-US" altLang="zh-CN" dirty="0" smtClean="0"/>
              </a:p>
              <a:p>
                <a:pPr marL="0" indent="0">
                  <a:buNone/>
                </a:pPr>
                <a:endParaRPr lang="zh-CN" altLang="en-US" dirty="0"/>
              </a:p>
            </p:txBody>
          </p:sp>
        </mc:Choice>
        <mc:Fallback>
          <p:sp>
            <p:nvSpPr>
              <p:cNvPr id="3" name="内容占位符 2"/>
              <p:cNvSpPr>
                <a:spLocks noGrp="1" noRot="1" noChangeAspect="1" noMove="1" noResize="1" noEditPoints="1" noAdjustHandles="1" noChangeArrowheads="1" noChangeShapeType="1" noTextEdit="1"/>
              </p:cNvSpPr>
              <p:nvPr>
                <p:ph idx="1"/>
              </p:nvPr>
            </p:nvSpPr>
            <p:spPr>
              <a:blipFill rotWithShape="1">
                <a:blip r:embed="rId3"/>
                <a:stretch>
                  <a:fillRect l="-804" t="-1217"/>
                </a:stretch>
              </a:blipFill>
            </p:spPr>
            <p:txBody>
              <a:bodyPr/>
              <a:lstStyle/>
              <a:p>
                <a:r>
                  <a:rPr lang="zh-CN" altLang="en-US">
                    <a:noFill/>
                  </a:rPr>
                  <a:t> </a:t>
                </a:r>
              </a:p>
            </p:txBody>
          </p:sp>
        </mc:Fallback>
      </mc:AlternateContent>
    </p:spTree>
    <p:extLst>
      <p:ext uri="{BB962C8B-B14F-4D97-AF65-F5344CB8AC3E}">
        <p14:creationId xmlns:p14="http://schemas.microsoft.com/office/powerpoint/2010/main" xmlns="" val="24637581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Reserved Instance discount</a:t>
            </a:r>
            <a:endParaRPr lang="zh-CN" altLang="en-US" dirty="0"/>
          </a:p>
        </p:txBody>
      </p:sp>
      <mc:AlternateContent xmlns:mc="http://schemas.openxmlformats.org/markup-compatibility/2006">
        <mc:Choice xmlns:a14="http://schemas.microsoft.com/office/drawing/2010/main" xmlns="" Requires="a14">
          <p:sp>
            <p:nvSpPr>
              <p:cNvPr id="3" name="内容占位符 2"/>
              <p:cNvSpPr>
                <a:spLocks noGrp="1"/>
              </p:cNvSpPr>
              <p:nvPr>
                <p:ph idx="1"/>
              </p:nvPr>
            </p:nvSpPr>
            <p:spPr/>
            <p:txBody>
              <a:bodyPr/>
              <a:lstStyle/>
              <a:p>
                <a:r>
                  <a:rPr lang="en-US" altLang="zh-CN" dirty="0" smtClean="0"/>
                  <a:t>Use reserved </a:t>
                </a:r>
                <a:r>
                  <a:rPr lang="en-US" altLang="zh-CN" dirty="0"/>
                  <a:t>instances </a:t>
                </a:r>
                <a:r>
                  <a:rPr lang="en-US" altLang="zh-CN" dirty="0" smtClean="0"/>
                  <a:t>for 3-years:</a:t>
                </a:r>
              </a:p>
              <a:p>
                <a:pPr lvl="1"/>
                <a:r>
                  <a:rPr lang="en-US" altLang="zh-CN" dirty="0" smtClean="0"/>
                  <a:t>$5053 first-pay is required</a:t>
                </a:r>
              </a:p>
              <a:p>
                <a:pPr lvl="1"/>
                <a:r>
                  <a:rPr lang="en-US" altLang="zh-CN" dirty="0" smtClean="0"/>
                  <a:t>$0.45/(hour * instance) can be enjoyed</a:t>
                </a:r>
              </a:p>
              <a:p>
                <a:r>
                  <a:rPr lang="en-US" altLang="zh-CN" dirty="0" smtClean="0"/>
                  <a:t>Cloud more effective for application A if:</a:t>
                </a:r>
              </a:p>
              <a:p>
                <a:pPr marL="0" lvl="1" indent="0">
                  <a:spcBef>
                    <a:spcPts val="2000"/>
                  </a:spcBef>
                  <a:buNone/>
                </a:pPr>
                <a14:m>
                  <m:oMathPara xmlns:m="http://schemas.openxmlformats.org/officeDocument/2006/math">
                    <m:oMathParaPr>
                      <m:jc m:val="centerGroup"/>
                    </m:oMathParaPr>
                    <m:oMath xmlns:m="http://schemas.openxmlformats.org/officeDocument/2006/math">
                      <m:r>
                        <a:rPr lang="en-US" altLang="zh-CN" b="0" i="1" smtClean="0">
                          <a:latin typeface="Cambria Math"/>
                        </a:rPr>
                        <m:t>𝐹𝑖𝑟𝑠𝑡𝑝𝑎𝑦</m:t>
                      </m:r>
                      <m:r>
                        <a:rPr lang="en-US" altLang="zh-CN" b="0" i="1" smtClean="0">
                          <a:latin typeface="Cambria Math"/>
                        </a:rPr>
                        <m:t>+</m:t>
                      </m:r>
                      <m:sSub>
                        <m:sSubPr>
                          <m:ctrlPr>
                            <a:rPr lang="en-US" altLang="zh-CN" i="1">
                              <a:latin typeface="Cambria Math"/>
                            </a:rPr>
                          </m:ctrlPr>
                        </m:sSubPr>
                        <m:e>
                          <m:r>
                            <a:rPr lang="en-US" altLang="zh-CN" i="1">
                              <a:latin typeface="Cambria Math"/>
                            </a:rPr>
                            <m:t>𝑅𝑎𝑡𝑒</m:t>
                          </m:r>
                        </m:e>
                        <m:sub>
                          <m:r>
                            <a:rPr lang="en-US" altLang="zh-CN" b="0" i="1" smtClean="0">
                              <a:latin typeface="Cambria Math"/>
                            </a:rPr>
                            <m:t>𝑟𝑒𝑠𝑒𝑟𝑣𝑒</m:t>
                          </m:r>
                        </m:sub>
                      </m:sSub>
                      <m:r>
                        <a:rPr lang="en-US" altLang="zh-CN" i="1">
                          <a:latin typeface="Cambria Math"/>
                        </a:rPr>
                        <m:t> </m:t>
                      </m:r>
                      <m:r>
                        <a:rPr lang="en-US" altLang="zh-CN" i="1">
                          <a:latin typeface="Cambria Math"/>
                          <a:ea typeface="Cambria Math"/>
                        </a:rPr>
                        <m:t>×</m:t>
                      </m:r>
                      <m:r>
                        <a:rPr lang="en-US" altLang="zh-CN" b="0" i="1" smtClean="0">
                          <a:latin typeface="Cambria Math"/>
                          <a:ea typeface="Cambria Math"/>
                        </a:rPr>
                        <m:t>(3</m:t>
                      </m:r>
                      <m:r>
                        <a:rPr lang="en-US" altLang="zh-CN" b="0" i="1" smtClean="0">
                          <a:latin typeface="Cambria Math"/>
                          <a:ea typeface="Cambria Math"/>
                        </a:rPr>
                        <m:t>𝑌</m:t>
                      </m:r>
                      <m:r>
                        <a:rPr lang="en-US" altLang="zh-CN" b="0" i="1" smtClean="0">
                          <a:latin typeface="Cambria Math"/>
                          <a:ea typeface="Cambria Math"/>
                        </a:rPr>
                        <m:t> ×</m:t>
                      </m:r>
                      <m:r>
                        <a:rPr lang="en-US" altLang="zh-CN" b="0" i="1" smtClean="0">
                          <a:latin typeface="Cambria Math"/>
                          <a:ea typeface="Cambria Math"/>
                        </a:rPr>
                        <m:t>𝑈</m:t>
                      </m:r>
                      <m:r>
                        <a:rPr lang="en-US" altLang="zh-CN" b="0" i="1" smtClean="0">
                          <a:latin typeface="Cambria Math"/>
                          <a:ea typeface="Cambria Math"/>
                        </a:rPr>
                        <m:t>× </m:t>
                      </m:r>
                      <m:f>
                        <m:fPr>
                          <m:type m:val="skw"/>
                          <m:ctrlPr>
                            <a:rPr lang="en-US" altLang="zh-CN" i="1" smtClean="0">
                              <a:latin typeface="Cambria Math"/>
                              <a:ea typeface="Cambria Math"/>
                            </a:rPr>
                          </m:ctrlPr>
                        </m:fPr>
                        <m:num>
                          <m:sSub>
                            <m:sSubPr>
                              <m:ctrlPr>
                                <a:rPr lang="en-US" altLang="zh-CN" i="1">
                                  <a:latin typeface="Cambria Math"/>
                                  <a:ea typeface="Cambria Math"/>
                                </a:rPr>
                              </m:ctrlPr>
                            </m:sSubPr>
                            <m:e>
                              <m:r>
                                <a:rPr lang="en-US" altLang="zh-CN" i="1">
                                  <a:latin typeface="Cambria Math"/>
                                  <a:ea typeface="Cambria Math"/>
                                </a:rPr>
                                <m:t>𝑇</m:t>
                              </m:r>
                            </m:e>
                            <m:sub>
                              <m:r>
                                <a:rPr lang="en-US" altLang="zh-CN" i="1">
                                  <a:latin typeface="Cambria Math"/>
                                  <a:ea typeface="Cambria Math"/>
                                </a:rPr>
                                <m:t>𝑐𝑙𝑜𝑢𝑑</m:t>
                              </m:r>
                              <m:r>
                                <a:rPr lang="en-US" altLang="zh-CN" i="1">
                                  <a:latin typeface="Cambria Math"/>
                                  <a:ea typeface="Cambria Math"/>
                                </a:rPr>
                                <m:t>,</m:t>
                              </m:r>
                              <m:r>
                                <a:rPr lang="en-US" altLang="zh-CN" i="1">
                                  <a:latin typeface="Cambria Math"/>
                                  <a:ea typeface="Cambria Math"/>
                                </a:rPr>
                                <m:t>𝐴</m:t>
                              </m:r>
                            </m:sub>
                          </m:sSub>
                        </m:num>
                        <m:den>
                          <m:sSub>
                            <m:sSubPr>
                              <m:ctrlPr>
                                <a:rPr lang="en-US" altLang="zh-CN" i="1">
                                  <a:latin typeface="Cambria Math"/>
                                  <a:ea typeface="Cambria Math"/>
                                </a:rPr>
                              </m:ctrlPr>
                            </m:sSubPr>
                            <m:e>
                              <m:r>
                                <a:rPr lang="en-US" altLang="zh-CN" i="1">
                                  <a:latin typeface="Cambria Math"/>
                                  <a:ea typeface="Cambria Math"/>
                                </a:rPr>
                                <m:t>𝑇</m:t>
                              </m:r>
                            </m:e>
                            <m:sub>
                              <m:r>
                                <a:rPr lang="en-US" altLang="zh-CN" i="1">
                                  <a:latin typeface="Cambria Math"/>
                                  <a:ea typeface="Cambria Math"/>
                                </a:rPr>
                                <m:t>𝑙𝑜𝑐𝑎𝑙</m:t>
                              </m:r>
                              <m:r>
                                <a:rPr lang="en-US" altLang="zh-CN" i="1">
                                  <a:latin typeface="Cambria Math"/>
                                  <a:ea typeface="Cambria Math"/>
                                </a:rPr>
                                <m:t>,</m:t>
                              </m:r>
                              <m:r>
                                <a:rPr lang="en-US" altLang="zh-CN" i="1">
                                  <a:latin typeface="Cambria Math"/>
                                  <a:ea typeface="Cambria Math"/>
                                </a:rPr>
                                <m:t>𝐴</m:t>
                              </m:r>
                            </m:sub>
                          </m:sSub>
                        </m:den>
                      </m:f>
                      <m:r>
                        <a:rPr lang="en-US" altLang="zh-CN" i="1">
                          <a:latin typeface="Cambria Math"/>
                          <a:ea typeface="Cambria Math"/>
                        </a:rPr>
                        <m:t> </m:t>
                      </m:r>
                      <m:r>
                        <a:rPr lang="en-US" altLang="zh-CN" b="0" i="1" smtClean="0">
                          <a:latin typeface="Cambria Math"/>
                          <a:ea typeface="Cambria Math"/>
                        </a:rPr>
                        <m:t>)</m:t>
                      </m:r>
                      <m:r>
                        <a:rPr lang="en-US" altLang="zh-CN" i="1">
                          <a:latin typeface="Cambria Math"/>
                          <a:ea typeface="Cambria Math"/>
                        </a:rPr>
                        <m:t>≤</m:t>
                      </m:r>
                      <m:sSub>
                        <m:sSubPr>
                          <m:ctrlPr>
                            <a:rPr lang="en-US" altLang="zh-CN" i="1">
                              <a:latin typeface="Cambria Math"/>
                              <a:ea typeface="Cambria Math"/>
                            </a:rPr>
                          </m:ctrlPr>
                        </m:sSubPr>
                        <m:e>
                          <m:r>
                            <a:rPr lang="en-US" altLang="zh-CN" i="1">
                              <a:latin typeface="Cambria Math"/>
                              <a:ea typeface="Cambria Math"/>
                            </a:rPr>
                            <m:t>𝐶𝑜𝑠𝑡</m:t>
                          </m:r>
                        </m:e>
                        <m:sub>
                          <m:r>
                            <a:rPr lang="en-US" altLang="zh-CN" i="1">
                              <a:latin typeface="Cambria Math"/>
                              <a:ea typeface="Cambria Math"/>
                            </a:rPr>
                            <m:t>𝑙𝑜𝑐𝑎𝑙</m:t>
                          </m:r>
                        </m:sub>
                      </m:sSub>
                    </m:oMath>
                  </m:oMathPara>
                </a14:m>
                <a:endParaRPr lang="en-US" altLang="zh-CN" dirty="0"/>
              </a:p>
              <a:p>
                <a:endParaRPr lang="en-US" altLang="zh-CN" dirty="0" smtClean="0"/>
              </a:p>
              <a:p>
                <a:pPr marL="0" indent="0">
                  <a:buNone/>
                </a:pPr>
                <a:endParaRPr lang="zh-CN" altLang="en-US" dirty="0"/>
              </a:p>
            </p:txBody>
          </p:sp>
        </mc:Choice>
        <mc:Fallback>
          <p:sp>
            <p:nvSpPr>
              <p:cNvPr id="3" name="内容占位符 2"/>
              <p:cNvSpPr>
                <a:spLocks noGrp="1" noRot="1" noChangeAspect="1" noMove="1" noResize="1" noEditPoints="1" noAdjustHandles="1" noChangeArrowheads="1" noChangeShapeType="1" noTextEdit="1"/>
              </p:cNvSpPr>
              <p:nvPr>
                <p:ph idx="1"/>
              </p:nvPr>
            </p:nvSpPr>
            <p:spPr>
              <a:blipFill rotWithShape="1">
                <a:blip r:embed="rId2"/>
                <a:stretch>
                  <a:fillRect l="-804" t="-1217"/>
                </a:stretch>
              </a:blipFill>
            </p:spPr>
            <p:txBody>
              <a:bodyPr/>
              <a:lstStyle/>
              <a:p>
                <a:r>
                  <a:rPr lang="zh-CN" altLang="en-US">
                    <a:noFill/>
                  </a:rPr>
                  <a:t> </a:t>
                </a:r>
              </a:p>
            </p:txBody>
          </p:sp>
        </mc:Fallback>
      </mc:AlternateContent>
      <p:sp>
        <p:nvSpPr>
          <p:cNvPr id="4" name="椭圆 3"/>
          <p:cNvSpPr/>
          <p:nvPr/>
        </p:nvSpPr>
        <p:spPr>
          <a:xfrm>
            <a:off x="3886200" y="3314700"/>
            <a:ext cx="381000" cy="457200"/>
          </a:xfrm>
          <a:prstGeom prst="ellipse">
            <a:avLst/>
          </a:prstGeom>
          <a:noFill/>
          <a:ln w="25400" cmpd="sng">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5" name="矩形标注 4"/>
          <p:cNvSpPr/>
          <p:nvPr/>
        </p:nvSpPr>
        <p:spPr>
          <a:xfrm>
            <a:off x="3886200" y="2628900"/>
            <a:ext cx="2133600" cy="460248"/>
          </a:xfrm>
          <a:prstGeom prst="wedgeRectCallout">
            <a:avLst>
              <a:gd name="adj1" fmla="val -36224"/>
              <a:gd name="adj2" fmla="val 99240"/>
            </a:avLst>
          </a:prstGeom>
          <a:solidFill>
            <a:schemeClr val="accent6">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t>3 x 365 x 24 hours</a:t>
            </a:r>
            <a:endParaRPr lang="zh-CN" altLang="en-US" dirty="0"/>
          </a:p>
        </p:txBody>
      </p:sp>
    </p:spTree>
    <p:extLst>
      <p:ext uri="{BB962C8B-B14F-4D97-AF65-F5344CB8AC3E}">
        <p14:creationId xmlns:p14="http://schemas.microsoft.com/office/powerpoint/2010/main" xmlns="" val="24637581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Reserved Instance discount</a:t>
            </a:r>
            <a:endParaRPr lang="zh-CN" altLang="en-US" dirty="0"/>
          </a:p>
        </p:txBody>
      </p:sp>
      <mc:AlternateContent xmlns:mc="http://schemas.openxmlformats.org/markup-compatibility/2006">
        <mc:Choice xmlns:a14="http://schemas.microsoft.com/office/drawing/2010/main" xmlns="" Requires="a14">
          <p:sp>
            <p:nvSpPr>
              <p:cNvPr id="3" name="内容占位符 2"/>
              <p:cNvSpPr>
                <a:spLocks noGrp="1"/>
              </p:cNvSpPr>
              <p:nvPr>
                <p:ph idx="1"/>
              </p:nvPr>
            </p:nvSpPr>
            <p:spPr/>
            <p:txBody>
              <a:bodyPr/>
              <a:lstStyle/>
              <a:p>
                <a:r>
                  <a:rPr lang="en-US" altLang="zh-CN" dirty="0" smtClean="0"/>
                  <a:t>Use reserved </a:t>
                </a:r>
                <a:r>
                  <a:rPr lang="en-US" altLang="zh-CN" dirty="0"/>
                  <a:t>instances </a:t>
                </a:r>
                <a:r>
                  <a:rPr lang="en-US" altLang="zh-CN" dirty="0" smtClean="0"/>
                  <a:t>for 3-years:</a:t>
                </a:r>
              </a:p>
              <a:p>
                <a:pPr lvl="1"/>
                <a:r>
                  <a:rPr lang="en-US" altLang="zh-CN" dirty="0" smtClean="0"/>
                  <a:t>$5053 first-pay is required</a:t>
                </a:r>
              </a:p>
              <a:p>
                <a:pPr lvl="1"/>
                <a:r>
                  <a:rPr lang="en-US" altLang="zh-CN" dirty="0" smtClean="0"/>
                  <a:t>$0.45/(hour * instance) can be enjoyed</a:t>
                </a:r>
              </a:p>
              <a:p>
                <a:r>
                  <a:rPr lang="en-US" altLang="zh-CN" dirty="0" smtClean="0"/>
                  <a:t>Cloud more effective for application A if:</a:t>
                </a:r>
              </a:p>
              <a:p>
                <a:pPr marL="0" lvl="1" indent="0">
                  <a:spcBef>
                    <a:spcPts val="2000"/>
                  </a:spcBef>
                  <a:buNone/>
                </a:pPr>
                <a14:m>
                  <m:oMathPara xmlns:m="http://schemas.openxmlformats.org/officeDocument/2006/math">
                    <m:oMathParaPr>
                      <m:jc m:val="centerGroup"/>
                    </m:oMathParaPr>
                    <m:oMath xmlns:m="http://schemas.openxmlformats.org/officeDocument/2006/math">
                      <m:r>
                        <a:rPr lang="en-US" altLang="zh-CN" b="0" i="1" smtClean="0">
                          <a:latin typeface="Cambria Math"/>
                        </a:rPr>
                        <m:t>𝐹𝑖𝑟𝑠𝑡𝑝𝑎𝑦</m:t>
                      </m:r>
                      <m:r>
                        <a:rPr lang="en-US" altLang="zh-CN" b="0" i="1" smtClean="0">
                          <a:latin typeface="Cambria Math"/>
                        </a:rPr>
                        <m:t>+</m:t>
                      </m:r>
                      <m:sSub>
                        <m:sSubPr>
                          <m:ctrlPr>
                            <a:rPr lang="en-US" altLang="zh-CN" i="1">
                              <a:latin typeface="Cambria Math"/>
                            </a:rPr>
                          </m:ctrlPr>
                        </m:sSubPr>
                        <m:e>
                          <m:r>
                            <a:rPr lang="en-US" altLang="zh-CN" i="1">
                              <a:latin typeface="Cambria Math"/>
                            </a:rPr>
                            <m:t>𝑅𝑎𝑡𝑒</m:t>
                          </m:r>
                        </m:e>
                        <m:sub>
                          <m:r>
                            <a:rPr lang="en-US" altLang="zh-CN" b="0" i="1" smtClean="0">
                              <a:latin typeface="Cambria Math"/>
                            </a:rPr>
                            <m:t>𝑟𝑒𝑠𝑒𝑟𝑣𝑒</m:t>
                          </m:r>
                        </m:sub>
                      </m:sSub>
                      <m:r>
                        <a:rPr lang="en-US" altLang="zh-CN" i="1">
                          <a:latin typeface="Cambria Math"/>
                        </a:rPr>
                        <m:t> </m:t>
                      </m:r>
                      <m:r>
                        <a:rPr lang="en-US" altLang="zh-CN" i="1">
                          <a:latin typeface="Cambria Math"/>
                          <a:ea typeface="Cambria Math"/>
                        </a:rPr>
                        <m:t>×</m:t>
                      </m:r>
                      <m:r>
                        <a:rPr lang="en-US" altLang="zh-CN" b="0" i="1" smtClean="0">
                          <a:latin typeface="Cambria Math"/>
                          <a:ea typeface="Cambria Math"/>
                        </a:rPr>
                        <m:t>(3</m:t>
                      </m:r>
                      <m:r>
                        <a:rPr lang="en-US" altLang="zh-CN" b="0" i="1" smtClean="0">
                          <a:latin typeface="Cambria Math"/>
                          <a:ea typeface="Cambria Math"/>
                        </a:rPr>
                        <m:t>𝑌</m:t>
                      </m:r>
                      <m:r>
                        <a:rPr lang="en-US" altLang="zh-CN" b="0" i="1" smtClean="0">
                          <a:latin typeface="Cambria Math"/>
                          <a:ea typeface="Cambria Math"/>
                        </a:rPr>
                        <m:t> ×</m:t>
                      </m:r>
                      <m:r>
                        <a:rPr lang="en-US" altLang="zh-CN" b="0" i="1" smtClean="0">
                          <a:latin typeface="Cambria Math"/>
                          <a:ea typeface="Cambria Math"/>
                        </a:rPr>
                        <m:t>𝑈</m:t>
                      </m:r>
                      <m:r>
                        <a:rPr lang="en-US" altLang="zh-CN" b="0" i="1" smtClean="0">
                          <a:latin typeface="Cambria Math"/>
                          <a:ea typeface="Cambria Math"/>
                        </a:rPr>
                        <m:t>× </m:t>
                      </m:r>
                      <m:f>
                        <m:fPr>
                          <m:type m:val="skw"/>
                          <m:ctrlPr>
                            <a:rPr lang="en-US" altLang="zh-CN" i="1" smtClean="0">
                              <a:latin typeface="Cambria Math"/>
                              <a:ea typeface="Cambria Math"/>
                            </a:rPr>
                          </m:ctrlPr>
                        </m:fPr>
                        <m:num>
                          <m:sSub>
                            <m:sSubPr>
                              <m:ctrlPr>
                                <a:rPr lang="en-US" altLang="zh-CN" i="1">
                                  <a:latin typeface="Cambria Math"/>
                                  <a:ea typeface="Cambria Math"/>
                                </a:rPr>
                              </m:ctrlPr>
                            </m:sSubPr>
                            <m:e>
                              <m:r>
                                <a:rPr lang="en-US" altLang="zh-CN" i="1">
                                  <a:latin typeface="Cambria Math"/>
                                  <a:ea typeface="Cambria Math"/>
                                </a:rPr>
                                <m:t>𝑇</m:t>
                              </m:r>
                            </m:e>
                            <m:sub>
                              <m:r>
                                <a:rPr lang="en-US" altLang="zh-CN" i="1">
                                  <a:latin typeface="Cambria Math"/>
                                  <a:ea typeface="Cambria Math"/>
                                </a:rPr>
                                <m:t>𝑐𝑙𝑜𝑢𝑑</m:t>
                              </m:r>
                              <m:r>
                                <a:rPr lang="en-US" altLang="zh-CN" i="1">
                                  <a:latin typeface="Cambria Math"/>
                                  <a:ea typeface="Cambria Math"/>
                                </a:rPr>
                                <m:t>,</m:t>
                              </m:r>
                              <m:r>
                                <a:rPr lang="en-US" altLang="zh-CN" i="1">
                                  <a:latin typeface="Cambria Math"/>
                                  <a:ea typeface="Cambria Math"/>
                                </a:rPr>
                                <m:t>𝐴</m:t>
                              </m:r>
                            </m:sub>
                          </m:sSub>
                        </m:num>
                        <m:den>
                          <m:sSub>
                            <m:sSubPr>
                              <m:ctrlPr>
                                <a:rPr lang="en-US" altLang="zh-CN" i="1">
                                  <a:latin typeface="Cambria Math"/>
                                  <a:ea typeface="Cambria Math"/>
                                </a:rPr>
                              </m:ctrlPr>
                            </m:sSubPr>
                            <m:e>
                              <m:r>
                                <a:rPr lang="en-US" altLang="zh-CN" i="1">
                                  <a:latin typeface="Cambria Math"/>
                                  <a:ea typeface="Cambria Math"/>
                                </a:rPr>
                                <m:t>𝑇</m:t>
                              </m:r>
                            </m:e>
                            <m:sub>
                              <m:r>
                                <a:rPr lang="en-US" altLang="zh-CN" i="1">
                                  <a:latin typeface="Cambria Math"/>
                                  <a:ea typeface="Cambria Math"/>
                                </a:rPr>
                                <m:t>𝑙𝑜𝑐𝑎𝑙</m:t>
                              </m:r>
                              <m:r>
                                <a:rPr lang="en-US" altLang="zh-CN" i="1">
                                  <a:latin typeface="Cambria Math"/>
                                  <a:ea typeface="Cambria Math"/>
                                </a:rPr>
                                <m:t>,</m:t>
                              </m:r>
                              <m:r>
                                <a:rPr lang="en-US" altLang="zh-CN" i="1">
                                  <a:latin typeface="Cambria Math"/>
                                  <a:ea typeface="Cambria Math"/>
                                </a:rPr>
                                <m:t>𝐴</m:t>
                              </m:r>
                            </m:sub>
                          </m:sSub>
                        </m:den>
                      </m:f>
                      <m:r>
                        <a:rPr lang="en-US" altLang="zh-CN" i="1">
                          <a:latin typeface="Cambria Math"/>
                          <a:ea typeface="Cambria Math"/>
                        </a:rPr>
                        <m:t> </m:t>
                      </m:r>
                      <m:r>
                        <a:rPr lang="en-US" altLang="zh-CN" b="0" i="1" smtClean="0">
                          <a:latin typeface="Cambria Math"/>
                          <a:ea typeface="Cambria Math"/>
                        </a:rPr>
                        <m:t>)</m:t>
                      </m:r>
                      <m:r>
                        <a:rPr lang="en-US" altLang="zh-CN" i="1">
                          <a:latin typeface="Cambria Math"/>
                          <a:ea typeface="Cambria Math"/>
                        </a:rPr>
                        <m:t>≤</m:t>
                      </m:r>
                      <m:sSub>
                        <m:sSubPr>
                          <m:ctrlPr>
                            <a:rPr lang="en-US" altLang="zh-CN" i="1">
                              <a:latin typeface="Cambria Math"/>
                              <a:ea typeface="Cambria Math"/>
                            </a:rPr>
                          </m:ctrlPr>
                        </m:sSubPr>
                        <m:e>
                          <m:r>
                            <a:rPr lang="en-US" altLang="zh-CN" i="1">
                              <a:latin typeface="Cambria Math"/>
                              <a:ea typeface="Cambria Math"/>
                            </a:rPr>
                            <m:t>𝐶𝑜𝑠𝑡</m:t>
                          </m:r>
                        </m:e>
                        <m:sub>
                          <m:r>
                            <a:rPr lang="en-US" altLang="zh-CN" i="1">
                              <a:latin typeface="Cambria Math"/>
                              <a:ea typeface="Cambria Math"/>
                            </a:rPr>
                            <m:t>𝑙𝑜𝑐𝑎𝑙</m:t>
                          </m:r>
                        </m:sub>
                      </m:sSub>
                    </m:oMath>
                  </m:oMathPara>
                </a14:m>
                <a:endParaRPr lang="en-US" altLang="zh-CN" dirty="0"/>
              </a:p>
              <a:p>
                <a:endParaRPr lang="en-US" altLang="zh-CN" dirty="0" smtClean="0"/>
              </a:p>
              <a:p>
                <a:pPr marL="0" indent="0">
                  <a:buNone/>
                </a:pPr>
                <a:endParaRPr lang="zh-CN" altLang="en-US" dirty="0"/>
              </a:p>
            </p:txBody>
          </p:sp>
        </mc:Choice>
        <mc:Fallback>
          <p:sp>
            <p:nvSpPr>
              <p:cNvPr id="3" name="内容占位符 2"/>
              <p:cNvSpPr>
                <a:spLocks noGrp="1" noRot="1" noChangeAspect="1" noMove="1" noResize="1" noEditPoints="1" noAdjustHandles="1" noChangeArrowheads="1" noChangeShapeType="1" noTextEdit="1"/>
              </p:cNvSpPr>
              <p:nvPr>
                <p:ph idx="1"/>
              </p:nvPr>
            </p:nvSpPr>
            <p:spPr>
              <a:blipFill rotWithShape="1">
                <a:blip r:embed="rId3"/>
                <a:stretch>
                  <a:fillRect l="-804" t="-1217"/>
                </a:stretch>
              </a:blipFill>
            </p:spPr>
            <p:txBody>
              <a:bodyPr/>
              <a:lstStyle/>
              <a:p>
                <a:r>
                  <a:rPr lang="zh-CN" altLang="en-US">
                    <a:noFill/>
                  </a:rPr>
                  <a:t> </a:t>
                </a:r>
              </a:p>
            </p:txBody>
          </p:sp>
        </mc:Fallback>
      </mc:AlternateContent>
      <p:sp>
        <p:nvSpPr>
          <p:cNvPr id="4" name="椭圆 3"/>
          <p:cNvSpPr/>
          <p:nvPr/>
        </p:nvSpPr>
        <p:spPr>
          <a:xfrm>
            <a:off x="3886200" y="3238500"/>
            <a:ext cx="2971800" cy="762000"/>
          </a:xfrm>
          <a:prstGeom prst="ellipse">
            <a:avLst/>
          </a:prstGeom>
          <a:noFill/>
          <a:ln w="25400" cmpd="sng">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5" name="矩形标注 4"/>
          <p:cNvSpPr/>
          <p:nvPr/>
        </p:nvSpPr>
        <p:spPr>
          <a:xfrm>
            <a:off x="3200400" y="2171700"/>
            <a:ext cx="5638800" cy="762000"/>
          </a:xfrm>
          <a:prstGeom prst="wedgeRectCallout">
            <a:avLst>
              <a:gd name="adj1" fmla="val -9280"/>
              <a:gd name="adj2" fmla="val 84471"/>
            </a:avLst>
          </a:prstGeom>
          <a:solidFill>
            <a:schemeClr val="accent6">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smtClean="0"/>
              <a:t>Under a certain utilization rate, the time required for cloud to produce same amount of jobs as local</a:t>
            </a:r>
            <a:endParaRPr lang="zh-CN" altLang="en-US" dirty="0"/>
          </a:p>
        </p:txBody>
      </p:sp>
    </p:spTree>
    <p:extLst>
      <p:ext uri="{BB962C8B-B14F-4D97-AF65-F5344CB8AC3E}">
        <p14:creationId xmlns:p14="http://schemas.microsoft.com/office/powerpoint/2010/main" xmlns="" val="2463758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Amazon EC2 CCI</a:t>
            </a:r>
            <a:endParaRPr lang="zh-CN" altLang="en-US" dirty="0"/>
          </a:p>
        </p:txBody>
      </p:sp>
      <p:sp>
        <p:nvSpPr>
          <p:cNvPr id="3" name="内容占位符 2"/>
          <p:cNvSpPr>
            <a:spLocks noGrp="1"/>
          </p:cNvSpPr>
          <p:nvPr>
            <p:ph idx="1"/>
          </p:nvPr>
        </p:nvSpPr>
        <p:spPr/>
        <p:txBody>
          <a:bodyPr/>
          <a:lstStyle/>
          <a:p>
            <a:r>
              <a:rPr lang="en-US" altLang="zh-CN" dirty="0" smtClean="0"/>
              <a:t>Emerging of the high performance cloud like Amazon EC2 CCI (Cluster Computing Instance)</a:t>
            </a:r>
          </a:p>
          <a:p>
            <a:pPr lvl="1"/>
            <a:r>
              <a:rPr lang="en-US" altLang="zh-CN" dirty="0" smtClean="0"/>
              <a:t>High end computation hardware</a:t>
            </a:r>
          </a:p>
          <a:p>
            <a:pPr lvl="1"/>
            <a:r>
              <a:rPr lang="en-US" altLang="zh-CN" dirty="0" smtClean="0"/>
              <a:t>Exclusive resource usage </a:t>
            </a:r>
          </a:p>
          <a:p>
            <a:pPr lvl="1"/>
            <a:r>
              <a:rPr lang="en-US" altLang="zh-CN" dirty="0" smtClean="0"/>
              <a:t>Updated inter connection (10GbE network)</a:t>
            </a:r>
          </a:p>
          <a:p>
            <a:pPr>
              <a:buNone/>
            </a:pPr>
            <a:endParaRPr lang="zh-CN" altLang="en-US" dirty="0" smtClean="0"/>
          </a:p>
          <a:p>
            <a:endParaRPr lang="zh-CN" altLang="en-US" dirty="0"/>
          </a:p>
        </p:txBody>
      </p:sp>
      <p:sp>
        <p:nvSpPr>
          <p:cNvPr id="4" name="云形标注 3"/>
          <p:cNvSpPr/>
          <p:nvPr/>
        </p:nvSpPr>
        <p:spPr>
          <a:xfrm>
            <a:off x="4067944" y="2987077"/>
            <a:ext cx="4433146" cy="2045101"/>
          </a:xfrm>
          <a:prstGeom prst="cloudCallou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smtClean="0"/>
              <a:t>Has CCI changed cloud HPC landscape?</a:t>
            </a:r>
            <a:endParaRPr lang="zh-CN" altLang="en-US"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smtClean="0"/>
              <a:t>Reserved instance discount effect</a:t>
            </a:r>
            <a:endParaRPr lang="zh-CN" altLang="en-US" sz="3600"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xmlns="" val="2194704841"/>
              </p:ext>
            </p:extLst>
          </p:nvPr>
        </p:nvGraphicFramePr>
        <p:xfrm>
          <a:off x="755576" y="1561356"/>
          <a:ext cx="7583487" cy="350678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364932" y="1561356"/>
            <a:ext cx="461665" cy="3101811"/>
          </a:xfrm>
          <a:prstGeom prst="rect">
            <a:avLst/>
          </a:prstGeom>
          <a:noFill/>
        </p:spPr>
        <p:txBody>
          <a:bodyPr vert="vert270" wrap="none" rtlCol="0">
            <a:spAutoFit/>
          </a:bodyPr>
          <a:lstStyle/>
          <a:p>
            <a:r>
              <a:rPr lang="en-US" altLang="zh-CN" dirty="0" smtClean="0">
                <a:solidFill>
                  <a:schemeClr val="bg1"/>
                </a:solidFill>
              </a:rPr>
              <a:t>Utilization </a:t>
            </a:r>
            <a:r>
              <a:rPr lang="en-US" altLang="zh-CN" dirty="0">
                <a:solidFill>
                  <a:schemeClr val="bg1"/>
                </a:solidFill>
              </a:rPr>
              <a:t>R</a:t>
            </a:r>
            <a:r>
              <a:rPr lang="en-US" altLang="zh-CN" dirty="0" smtClean="0">
                <a:solidFill>
                  <a:schemeClr val="bg1"/>
                </a:solidFill>
              </a:rPr>
              <a:t>ate Threshold(%)</a:t>
            </a:r>
            <a:endParaRPr lang="zh-CN" altLang="en-US" dirty="0">
              <a:solidFill>
                <a:schemeClr val="bg1"/>
              </a:solidFill>
            </a:endParaRPr>
          </a:p>
        </p:txBody>
      </p:sp>
    </p:spTree>
    <p:extLst>
      <p:ext uri="{BB962C8B-B14F-4D97-AF65-F5344CB8AC3E}">
        <p14:creationId xmlns:p14="http://schemas.microsoft.com/office/powerpoint/2010/main" xmlns="" val="586960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 to cost</a:t>
            </a:r>
            <a:endParaRPr lang="zh-CN" altLang="en-US" dirty="0"/>
          </a:p>
        </p:txBody>
      </p:sp>
      <p:sp>
        <p:nvSpPr>
          <p:cNvPr id="3" name="内容占位符 2"/>
          <p:cNvSpPr>
            <a:spLocks noGrp="1"/>
          </p:cNvSpPr>
          <p:nvPr>
            <p:ph idx="1"/>
          </p:nvPr>
        </p:nvSpPr>
        <p:spPr/>
        <p:txBody>
          <a:bodyPr/>
          <a:lstStyle/>
          <a:p>
            <a:r>
              <a:rPr lang="en-US" altLang="zh-CN" dirty="0" smtClean="0"/>
              <a:t>Rough steps to evaluate cost effectiveness</a:t>
            </a:r>
          </a:p>
          <a:p>
            <a:pPr lvl="1"/>
            <a:r>
              <a:rPr lang="en-US" altLang="zh-CN" dirty="0" smtClean="0"/>
              <a:t>Estimate local utilization rate</a:t>
            </a:r>
          </a:p>
          <a:p>
            <a:pPr lvl="1"/>
            <a:r>
              <a:rPr lang="en-US" altLang="zh-CN" dirty="0" smtClean="0"/>
              <a:t>Short term run to acquire per job time</a:t>
            </a:r>
          </a:p>
          <a:p>
            <a:pPr lvl="1"/>
            <a:r>
              <a:rPr lang="en-US" altLang="zh-CN" dirty="0" smtClean="0"/>
              <a:t>Calculate threshold utilization rate</a:t>
            </a:r>
          </a:p>
          <a:p>
            <a:pPr lvl="1"/>
            <a:r>
              <a:rPr lang="en-US" altLang="zh-CN" dirty="0" smtClean="0"/>
              <a:t>If estimate utilization rate &gt; calculated threshold</a:t>
            </a:r>
          </a:p>
          <a:p>
            <a:pPr lvl="2"/>
            <a:r>
              <a:rPr lang="en-US" altLang="zh-CN" dirty="0" smtClean="0"/>
              <a:t>Local is more cost-effective</a:t>
            </a:r>
          </a:p>
          <a:p>
            <a:pPr lvl="1"/>
            <a:r>
              <a:rPr lang="en-US" altLang="zh-CN" dirty="0" smtClean="0"/>
              <a:t>Else </a:t>
            </a:r>
          </a:p>
          <a:p>
            <a:pPr lvl="2"/>
            <a:r>
              <a:rPr lang="en-US" altLang="zh-CN" dirty="0" smtClean="0"/>
              <a:t>Cloud is more cost-effective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dirty="0" smtClean="0"/>
              <a:t>Our </a:t>
            </a:r>
            <a:r>
              <a:rPr lang="en-US" altLang="zh-CN" sz="3200" dirty="0" smtClean="0"/>
              <a:t>wish </a:t>
            </a:r>
            <a:r>
              <a:rPr lang="en-US" altLang="zh-CN" sz="3200" dirty="0" smtClean="0"/>
              <a:t>l</a:t>
            </a:r>
            <a:r>
              <a:rPr lang="en-US" altLang="zh-CN" sz="3200" dirty="0" smtClean="0"/>
              <a:t>ist </a:t>
            </a:r>
            <a:r>
              <a:rPr lang="en-US" altLang="zh-CN" sz="3200" dirty="0" smtClean="0"/>
              <a:t>to </a:t>
            </a:r>
            <a:r>
              <a:rPr lang="en-US" altLang="zh-CN" sz="3200" dirty="0" smtClean="0"/>
              <a:t>cloud </a:t>
            </a:r>
            <a:r>
              <a:rPr lang="en-US" altLang="zh-CN" sz="3200" dirty="0" smtClean="0"/>
              <a:t>s</a:t>
            </a:r>
            <a:r>
              <a:rPr lang="en-US" altLang="zh-CN" sz="3200" dirty="0" smtClean="0"/>
              <a:t>ervice </a:t>
            </a:r>
            <a:r>
              <a:rPr lang="en-US" altLang="zh-CN" sz="3200" dirty="0" smtClean="0"/>
              <a:t>p</a:t>
            </a:r>
            <a:r>
              <a:rPr lang="en-US" altLang="zh-CN" sz="3200" dirty="0" smtClean="0"/>
              <a:t>roviders</a:t>
            </a:r>
            <a:endParaRPr lang="zh-CN" altLang="en-US" sz="3200" dirty="0"/>
          </a:p>
        </p:txBody>
      </p:sp>
      <p:sp>
        <p:nvSpPr>
          <p:cNvPr id="3" name="内容占位符 2"/>
          <p:cNvSpPr>
            <a:spLocks noGrp="1"/>
          </p:cNvSpPr>
          <p:nvPr>
            <p:ph idx="1"/>
          </p:nvPr>
        </p:nvSpPr>
        <p:spPr/>
        <p:txBody>
          <a:bodyPr>
            <a:normAutofit fontScale="92500" lnSpcReduction="20000"/>
          </a:bodyPr>
          <a:lstStyle/>
          <a:p>
            <a:r>
              <a:rPr lang="en-US" altLang="zh-CN" dirty="0" smtClean="0"/>
              <a:t>Improved network latency</a:t>
            </a:r>
          </a:p>
          <a:p>
            <a:r>
              <a:rPr lang="en-US" altLang="zh-CN" dirty="0" smtClean="0"/>
              <a:t>Pre-configured OS image</a:t>
            </a:r>
          </a:p>
          <a:p>
            <a:pPr lvl="1"/>
            <a:r>
              <a:rPr lang="en-US" altLang="zh-CN" dirty="0" smtClean="0"/>
              <a:t>Optimized </a:t>
            </a:r>
            <a:r>
              <a:rPr lang="en-US" altLang="zh-CN" dirty="0" smtClean="0"/>
              <a:t>library for specific cloud platform</a:t>
            </a:r>
          </a:p>
          <a:p>
            <a:r>
              <a:rPr lang="en-US" altLang="zh-CN" dirty="0" smtClean="0"/>
              <a:t>More flexible charging</a:t>
            </a:r>
          </a:p>
          <a:p>
            <a:pPr lvl="1"/>
            <a:r>
              <a:rPr lang="en-US" altLang="zh-CN" dirty="0" smtClean="0"/>
              <a:t>Current model designed for commercial servers</a:t>
            </a:r>
          </a:p>
          <a:p>
            <a:pPr lvl="1"/>
            <a:r>
              <a:rPr lang="en-US" altLang="zh-CN" dirty="0" smtClean="0"/>
              <a:t>Fine-granule accounting for clusters</a:t>
            </a:r>
          </a:p>
          <a:p>
            <a:pPr lvl="2"/>
            <a:r>
              <a:rPr lang="en-US" altLang="zh-CN" dirty="0" smtClean="0"/>
              <a:t>To allow large-scale development and testing</a:t>
            </a:r>
          </a:p>
          <a:p>
            <a:r>
              <a:rPr lang="en-US" altLang="zh-CN" dirty="0" smtClean="0"/>
              <a:t>System scale</a:t>
            </a:r>
          </a:p>
          <a:p>
            <a:pPr lvl="1"/>
            <a:r>
              <a:rPr lang="en-US" altLang="zh-CN" dirty="0" smtClean="0"/>
              <a:t>Current upper limit: dozens of nodes</a:t>
            </a:r>
            <a:endParaRPr lang="en-US" altLang="zh-CN" dirty="0"/>
          </a:p>
          <a:p>
            <a:endParaRPr lang="en-US" altLang="zh-CN"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p:txBody>
          <a:bodyPr/>
          <a:lstStyle/>
          <a:p>
            <a:r>
              <a:rPr lang="en-US" altLang="zh-CN" dirty="0" smtClean="0">
                <a:solidFill>
                  <a:schemeClr val="tx1"/>
                </a:solidFill>
              </a:rPr>
              <a:t>Background &amp; Motivation</a:t>
            </a:r>
          </a:p>
          <a:p>
            <a:r>
              <a:rPr lang="en-US" altLang="zh-CN" dirty="0" smtClean="0">
                <a:solidFill>
                  <a:schemeClr val="tx1"/>
                </a:solidFill>
              </a:rPr>
              <a:t>Evaluation and observations</a:t>
            </a:r>
          </a:p>
          <a:p>
            <a:pPr lvl="1"/>
            <a:r>
              <a:rPr lang="en-US" altLang="zh-CN" dirty="0" smtClean="0">
                <a:solidFill>
                  <a:schemeClr val="tx1"/>
                </a:solidFill>
              </a:rPr>
              <a:t>Will HPC cloud save you money?</a:t>
            </a:r>
          </a:p>
          <a:p>
            <a:pPr lvl="1"/>
            <a:r>
              <a:rPr lang="en-US" altLang="zh-CN" dirty="0" smtClean="0">
                <a:solidFill>
                  <a:schemeClr val="tx1"/>
                </a:solidFill>
              </a:rPr>
              <a:t>Application performance results</a:t>
            </a:r>
          </a:p>
          <a:p>
            <a:pPr lvl="1"/>
            <a:r>
              <a:rPr lang="en-US" altLang="zh-CN" dirty="0" smtClean="0">
                <a:solidFill>
                  <a:schemeClr val="tx1"/>
                </a:solidFill>
              </a:rPr>
              <a:t>Wish list to cloud service providers</a:t>
            </a:r>
          </a:p>
          <a:p>
            <a:r>
              <a:rPr lang="en-US" altLang="zh-CN" dirty="0" smtClean="0"/>
              <a:t>Conclusion</a:t>
            </a:r>
          </a:p>
          <a:p>
            <a:endParaRPr lang="zh-CN"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zh-CN" dirty="0" smtClean="0"/>
              <a:t>Amazon EC2 CCI becoming competitive choice for HPC</a:t>
            </a:r>
          </a:p>
          <a:p>
            <a:pPr lvl="1"/>
            <a:r>
              <a:rPr lang="en-US" altLang="zh-CN" dirty="0" smtClean="0"/>
              <a:t>Even when running tightly-coupled simulations</a:t>
            </a:r>
          </a:p>
          <a:p>
            <a:pPr lvl="1"/>
            <a:r>
              <a:rPr lang="en-US" altLang="zh-CN" dirty="0" smtClean="0"/>
              <a:t>May deliver similar performance as in-house clusters</a:t>
            </a:r>
          </a:p>
          <a:p>
            <a:pPr lvl="2"/>
            <a:r>
              <a:rPr lang="en-US" altLang="zh-CN" dirty="0" smtClean="0"/>
              <a:t>Except for codes with heavy communication</a:t>
            </a:r>
          </a:p>
          <a:p>
            <a:pPr lvl="1"/>
            <a:r>
              <a:rPr lang="en-US" altLang="zh-CN" dirty="0" smtClean="0"/>
              <a:t>Flexibility and elasticity valuable </a:t>
            </a:r>
          </a:p>
          <a:p>
            <a:pPr lvl="2"/>
            <a:r>
              <a:rPr lang="en-US" altLang="zh-CN" dirty="0" smtClean="0"/>
              <a:t>Users may try out different resource types</a:t>
            </a:r>
          </a:p>
          <a:p>
            <a:pPr lvl="2"/>
            <a:r>
              <a:rPr lang="en-US" altLang="zh-CN" dirty="0" smtClean="0"/>
              <a:t>No up-front hardware investment</a:t>
            </a:r>
          </a:p>
          <a:p>
            <a:pPr lvl="2"/>
            <a:r>
              <a:rPr lang="en-US" altLang="zh-CN" dirty="0" smtClean="0"/>
              <a:t>Per user, per-application system software</a:t>
            </a:r>
          </a:p>
          <a:p>
            <a:pPr lvl="3"/>
            <a:r>
              <a:rPr lang="en-US" altLang="zh-CN" dirty="0" smtClean="0"/>
              <a:t>M. Liu et al., “</a:t>
            </a:r>
            <a:r>
              <a:rPr lang="en-US" b="1" dirty="0" smtClean="0"/>
              <a:t>One Optimized I/O Configuration per HPC application : Leveraging the Configurability of Cloud</a:t>
            </a:r>
            <a:r>
              <a:rPr lang="en-US" altLang="zh-CN" dirty="0" smtClean="0"/>
              <a:t>”, </a:t>
            </a:r>
            <a:r>
              <a:rPr lang="en-US" altLang="zh-CN" dirty="0" err="1" smtClean="0"/>
              <a:t>APSys</a:t>
            </a:r>
            <a:r>
              <a:rPr lang="en-US" altLang="zh-CN" dirty="0" smtClean="0"/>
              <a:t> 2011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Acknowledgment</a:t>
            </a:r>
            <a:endParaRPr lang="zh-CN" altLang="en-US" dirty="0"/>
          </a:p>
        </p:txBody>
      </p:sp>
      <p:sp>
        <p:nvSpPr>
          <p:cNvPr id="3" name="内容占位符 2"/>
          <p:cNvSpPr>
            <a:spLocks noGrp="1"/>
          </p:cNvSpPr>
          <p:nvPr>
            <p:ph idx="1"/>
          </p:nvPr>
        </p:nvSpPr>
        <p:spPr/>
        <p:txBody>
          <a:bodyPr/>
          <a:lstStyle/>
          <a:p>
            <a:r>
              <a:rPr lang="en-US" altLang="zh-CN" dirty="0" smtClean="0"/>
              <a:t> Research sponsored by Intel </a:t>
            </a:r>
          </a:p>
          <a:p>
            <a:pPr lvl="1"/>
            <a:r>
              <a:rPr lang="en-US" altLang="zh-CN" dirty="0" smtClean="0"/>
              <a:t>Collaborators: Bob Kuhn, Scott Macmillan, Nan </a:t>
            </a:r>
            <a:r>
              <a:rPr lang="en-US" altLang="zh-CN" dirty="0" err="1" smtClean="0"/>
              <a:t>Qiao</a:t>
            </a:r>
            <a:endParaRPr lang="en-US" altLang="zh-CN" dirty="0" smtClean="0"/>
          </a:p>
        </p:txBody>
      </p:sp>
      <p:pic>
        <p:nvPicPr>
          <p:cNvPr id="7" name="图片 6" descr="293px-Intel-logo.svg.png"/>
          <p:cNvPicPr>
            <a:picLocks noChangeAspect="1"/>
          </p:cNvPicPr>
          <p:nvPr/>
        </p:nvPicPr>
        <p:blipFill>
          <a:blip r:embed="rId3"/>
          <a:stretch>
            <a:fillRect/>
          </a:stretch>
        </p:blipFill>
        <p:spPr>
          <a:xfrm>
            <a:off x="3000366" y="3571880"/>
            <a:ext cx="2790825" cy="1539876"/>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references</a:t>
            </a:r>
            <a:endParaRPr lang="zh-CN" altLang="en-US" dirty="0"/>
          </a:p>
        </p:txBody>
      </p:sp>
      <p:sp>
        <p:nvSpPr>
          <p:cNvPr id="3" name="内容占位符 2"/>
          <p:cNvSpPr>
            <a:spLocks noGrp="1"/>
          </p:cNvSpPr>
          <p:nvPr>
            <p:ph idx="1"/>
          </p:nvPr>
        </p:nvSpPr>
        <p:spPr/>
        <p:txBody>
          <a:bodyPr/>
          <a:lstStyle/>
          <a:p>
            <a:r>
              <a:rPr lang="en-AU" altLang="zh-CN" sz="1600" dirty="0" smtClean="0"/>
              <a:t>[1] D. Chen, J. </a:t>
            </a:r>
            <a:r>
              <a:rPr lang="en-AU" altLang="zh-CN" sz="1600" dirty="0" err="1" smtClean="0"/>
              <a:t>Xue</a:t>
            </a:r>
            <a:r>
              <a:rPr lang="en-AU" altLang="zh-CN" sz="1600" dirty="0" smtClean="0"/>
              <a:t>, X. Yang, H. Zhang, X. </a:t>
            </a:r>
            <a:r>
              <a:rPr lang="en-AU" altLang="zh-CN" sz="1600" dirty="0" err="1" smtClean="0"/>
              <a:t>Shen</a:t>
            </a:r>
            <a:r>
              <a:rPr lang="en-AU" altLang="zh-CN" sz="1600" dirty="0" smtClean="0"/>
              <a:t>, J. </a:t>
            </a:r>
            <a:r>
              <a:rPr lang="en-AU" altLang="zh-CN" sz="1600" dirty="0" err="1" smtClean="0"/>
              <a:t>Hu</a:t>
            </a:r>
            <a:r>
              <a:rPr lang="en-AU" altLang="zh-CN" sz="1600" dirty="0" smtClean="0"/>
              <a:t>, Y. Wang, L. </a:t>
            </a:r>
            <a:r>
              <a:rPr lang="en-AU" altLang="zh-CN" sz="1600" dirty="0" err="1" smtClean="0"/>
              <a:t>Ji</a:t>
            </a:r>
            <a:r>
              <a:rPr lang="en-AU" altLang="zh-CN" sz="1600" dirty="0" smtClean="0"/>
              <a:t>, and J. Chen. New generation of multi-scale NWP system (GRAPES): general </a:t>
            </a:r>
            <a:r>
              <a:rPr lang="en-AU" altLang="zh-CN" sz="1600" dirty="0" err="1" smtClean="0"/>
              <a:t>scientic</a:t>
            </a:r>
            <a:r>
              <a:rPr lang="en-AU" altLang="zh-CN" sz="1600" dirty="0" smtClean="0"/>
              <a:t> design. Chinese Science Bulletin, 53(22):3433{3445, 2008.</a:t>
            </a:r>
          </a:p>
          <a:p>
            <a:r>
              <a:rPr lang="en-AU" altLang="zh-CN" sz="1600" dirty="0" smtClean="0"/>
              <a:t>[2] A. Darling, L. Carey, and W. </a:t>
            </a:r>
            <a:r>
              <a:rPr lang="en-AU" altLang="zh-CN" sz="1600" dirty="0" err="1" smtClean="0"/>
              <a:t>Feng</a:t>
            </a:r>
            <a:r>
              <a:rPr lang="en-AU" altLang="zh-CN" sz="1600" dirty="0" smtClean="0"/>
              <a:t>. The design, implementation, and evaluation of </a:t>
            </a:r>
            <a:r>
              <a:rPr lang="en-AU" altLang="zh-CN" sz="1600" dirty="0" err="1" smtClean="0"/>
              <a:t>mpiBLAST</a:t>
            </a:r>
            <a:r>
              <a:rPr lang="en-AU" altLang="zh-CN" sz="1600" dirty="0" smtClean="0"/>
              <a:t>. In Proceedings of the </a:t>
            </a:r>
            <a:r>
              <a:rPr lang="en-AU" altLang="zh-CN" sz="1600" dirty="0" err="1" smtClean="0"/>
              <a:t>ClusterWorld</a:t>
            </a:r>
            <a:r>
              <a:rPr lang="en-AU" altLang="zh-CN" sz="1600" dirty="0" smtClean="0"/>
              <a:t> Conference and Expo, in conjunction with the 4th International Conference on Linux Clusters: The HPC Revolution, 2003.</a:t>
            </a:r>
          </a:p>
          <a:p>
            <a:r>
              <a:rPr lang="en-AU" altLang="zh-CN" sz="1600" dirty="0" smtClean="0"/>
              <a:t>[3] LANL. Parallel ocean program (pop).  http://climate.lanl.gov/Models/POP, April 2011.</a:t>
            </a:r>
          </a:p>
          <a:p>
            <a:r>
              <a:rPr lang="en-AU" altLang="zh-CN" sz="1600" dirty="0" smtClean="0"/>
              <a:t>[4] T. University. Technique report.  http://www.hpctest.org.cn/resources/cloud.pdf.</a:t>
            </a:r>
          </a:p>
          <a:p>
            <a:endParaRPr lang="zh-CN"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pPr algn="ctr">
              <a:buNone/>
            </a:pPr>
            <a:endParaRPr lang="en-US" altLang="zh-CN" sz="800" dirty="0" smtClean="0"/>
          </a:p>
          <a:p>
            <a:pPr algn="ctr">
              <a:buNone/>
            </a:pPr>
            <a:endParaRPr lang="en-US" altLang="zh-CN" sz="800" dirty="0" smtClean="0"/>
          </a:p>
          <a:p>
            <a:pPr algn="ctr">
              <a:buNone/>
            </a:pPr>
            <a:r>
              <a:rPr lang="en-US" altLang="zh-CN" sz="8000" dirty="0" smtClean="0"/>
              <a:t>Thanks!</a:t>
            </a:r>
            <a:endParaRPr lang="zh-CN" altLang="en-US" sz="8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Our </a:t>
            </a:r>
            <a:r>
              <a:rPr lang="en-US" altLang="zh-CN" dirty="0" smtClean="0"/>
              <a:t>work</a:t>
            </a:r>
            <a:endParaRPr lang="zh-CN" altLang="en-US" dirty="0"/>
          </a:p>
        </p:txBody>
      </p:sp>
      <p:sp>
        <p:nvSpPr>
          <p:cNvPr id="3" name="内容占位符 2"/>
          <p:cNvSpPr>
            <a:spLocks noGrp="1"/>
          </p:cNvSpPr>
          <p:nvPr>
            <p:ph idx="1"/>
          </p:nvPr>
        </p:nvSpPr>
        <p:spPr>
          <a:xfrm>
            <a:off x="504820" y="1488271"/>
            <a:ext cx="7424766" cy="3906689"/>
          </a:xfrm>
        </p:spPr>
        <p:txBody>
          <a:bodyPr/>
          <a:lstStyle/>
          <a:p>
            <a:r>
              <a:rPr lang="en-US" altLang="zh-CN" dirty="0" smtClean="0"/>
              <a:t>Several months of evaluating EC2 CCI</a:t>
            </a:r>
          </a:p>
          <a:p>
            <a:pPr lvl="1"/>
            <a:r>
              <a:rPr lang="en-US" altLang="zh-CN" dirty="0" smtClean="0"/>
              <a:t>Comprehensive performance and cost evaluations</a:t>
            </a:r>
          </a:p>
          <a:p>
            <a:pPr lvl="2"/>
            <a:r>
              <a:rPr lang="en-US" altLang="zh-CN" dirty="0" smtClean="0"/>
              <a:t>Focused on tightly coupled MPI programs</a:t>
            </a:r>
          </a:p>
          <a:p>
            <a:pPr lvl="2"/>
            <a:r>
              <a:rPr lang="en-US" altLang="zh-CN" dirty="0" smtClean="0"/>
              <a:t>Micro, macro benchmarks, and real world applications</a:t>
            </a:r>
          </a:p>
          <a:p>
            <a:pPr lvl="1"/>
            <a:r>
              <a:rPr lang="en-US" altLang="zh-CN" dirty="0" smtClean="0"/>
              <a:t>Exploring IO configurability issues</a:t>
            </a:r>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p:txBody>
          <a:bodyPr/>
          <a:lstStyle/>
          <a:p>
            <a:r>
              <a:rPr lang="en-US" altLang="zh-CN" dirty="0" smtClean="0">
                <a:solidFill>
                  <a:schemeClr val="tx1"/>
                </a:solidFill>
              </a:rPr>
              <a:t>Background &amp; Motivation</a:t>
            </a:r>
          </a:p>
          <a:p>
            <a:r>
              <a:rPr lang="en-US" altLang="zh-CN" dirty="0" smtClean="0"/>
              <a:t>Evaluation and observations</a:t>
            </a:r>
          </a:p>
          <a:p>
            <a:pPr lvl="1"/>
            <a:r>
              <a:rPr lang="en-US" altLang="zh-CN" dirty="0" smtClean="0"/>
              <a:t>Will HPC cloud save you money?</a:t>
            </a:r>
          </a:p>
          <a:p>
            <a:pPr lvl="1"/>
            <a:r>
              <a:rPr lang="en-US" altLang="zh-CN" dirty="0" smtClean="0"/>
              <a:t>Application performance results</a:t>
            </a:r>
          </a:p>
          <a:p>
            <a:pPr lvl="1"/>
            <a:r>
              <a:rPr lang="en-US" altLang="zh-CN" dirty="0" smtClean="0"/>
              <a:t>Wish list to cloud service providers</a:t>
            </a:r>
          </a:p>
          <a:p>
            <a:r>
              <a:rPr lang="en-US" altLang="zh-CN" dirty="0" smtClean="0"/>
              <a:t>Conclusion</a:t>
            </a:r>
          </a:p>
          <a:p>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Will HPC </a:t>
            </a:r>
            <a:r>
              <a:rPr lang="en-US" altLang="zh-CN" dirty="0" smtClean="0"/>
              <a:t>cloud save </a:t>
            </a:r>
            <a:r>
              <a:rPr lang="en-US" altLang="zh-CN" dirty="0" smtClean="0"/>
              <a:t>y</a:t>
            </a:r>
            <a:r>
              <a:rPr lang="en-US" altLang="zh-CN" dirty="0" smtClean="0"/>
              <a:t>ou </a:t>
            </a:r>
            <a:r>
              <a:rPr lang="en-US" altLang="zh-CN" dirty="0" smtClean="0"/>
              <a:t>m</a:t>
            </a:r>
            <a:r>
              <a:rPr lang="en-US" altLang="zh-CN" dirty="0" smtClean="0"/>
              <a:t>oney</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Cost: driving factor for going for cloud</a:t>
            </a:r>
          </a:p>
          <a:p>
            <a:r>
              <a:rPr lang="en-US" altLang="zh-CN" dirty="0" smtClean="0"/>
              <a:t>Cloud vs. in-house cluster</a:t>
            </a:r>
          </a:p>
          <a:p>
            <a:pPr lvl="1"/>
            <a:r>
              <a:rPr lang="en-US" altLang="zh-CN" dirty="0" smtClean="0"/>
              <a:t>Pay-as-you-go vs. fixed hardware investment</a:t>
            </a:r>
          </a:p>
          <a:p>
            <a:pPr lvl="1"/>
            <a:r>
              <a:rPr lang="en-US" altLang="zh-CN" dirty="0" smtClean="0"/>
              <a:t>Workload-dependent decision</a:t>
            </a:r>
          </a:p>
          <a:p>
            <a:pPr lvl="2"/>
            <a:r>
              <a:rPr lang="en-US" altLang="zh-CN" dirty="0" smtClean="0"/>
              <a:t>Relative performance of individual applications</a:t>
            </a:r>
          </a:p>
          <a:p>
            <a:pPr lvl="2"/>
            <a:r>
              <a:rPr lang="en-US" altLang="zh-CN" dirty="0" smtClean="0"/>
              <a:t>Mixture of applications</a:t>
            </a:r>
          </a:p>
          <a:p>
            <a:pPr lvl="2"/>
            <a:r>
              <a:rPr lang="en-US" altLang="zh-CN" dirty="0" smtClean="0"/>
              <a:t>Expected utilization level of in-house cluster</a:t>
            </a:r>
          </a:p>
          <a:p>
            <a:endParaRPr lang="en-US" altLang="zh-CN" dirty="0" smtClean="0"/>
          </a:p>
        </p:txBody>
      </p:sp>
      <p:sp>
        <p:nvSpPr>
          <p:cNvPr id="4098" name="Rectangle 2"/>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4099" name="Rectangle 3"/>
          <p:cNvSpPr>
            <a:spLocks noChangeArrowheads="1"/>
          </p:cNvSpPr>
          <p:nvPr/>
        </p:nvSpPr>
        <p:spPr bwMode="auto">
          <a:xfrm>
            <a:off x="1" y="71437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4101" name="Rectangle 5"/>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4102" name="Rectangle 6"/>
          <p:cNvSpPr>
            <a:spLocks noChangeArrowheads="1"/>
          </p:cNvSpPr>
          <p:nvPr/>
        </p:nvSpPr>
        <p:spPr bwMode="auto">
          <a:xfrm>
            <a:off x="1" y="71437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4104" name="Rectangle 8"/>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4105" name="Rectangle 9"/>
          <p:cNvSpPr>
            <a:spLocks noChangeArrowheads="1"/>
          </p:cNvSpPr>
          <p:nvPr/>
        </p:nvSpPr>
        <p:spPr bwMode="auto">
          <a:xfrm>
            <a:off x="1" y="508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Runtime </a:t>
            </a:r>
            <a:r>
              <a:rPr lang="en-US" altLang="zh-CN" dirty="0" smtClean="0"/>
              <a:t>performance</a:t>
            </a:r>
            <a:endParaRPr lang="zh-CN" altLang="en-US" dirty="0"/>
          </a:p>
        </p:txBody>
      </p:sp>
      <p:sp>
        <p:nvSpPr>
          <p:cNvPr id="3" name="内容占位符 2"/>
          <p:cNvSpPr>
            <a:spLocks noGrp="1"/>
          </p:cNvSpPr>
          <p:nvPr>
            <p:ph idx="1"/>
          </p:nvPr>
        </p:nvSpPr>
        <p:spPr/>
        <p:txBody>
          <a:bodyPr/>
          <a:lstStyle/>
          <a:p>
            <a:r>
              <a:rPr lang="en-US" altLang="zh-CN" dirty="0" smtClean="0"/>
              <a:t>Cloud and 16-node in-house cluster configuration:</a:t>
            </a:r>
          </a:p>
          <a:p>
            <a:endParaRPr lang="en-US" altLang="zh-CN" dirty="0" smtClean="0"/>
          </a:p>
        </p:txBody>
      </p:sp>
      <p:graphicFrame>
        <p:nvGraphicFramePr>
          <p:cNvPr id="7" name="内容占位符 3"/>
          <p:cNvGraphicFramePr>
            <a:graphicFrameLocks/>
          </p:cNvGraphicFramePr>
          <p:nvPr>
            <p:extLst>
              <p:ext uri="{D42A27DB-BD31-4B8C-83A1-F6EECF244321}">
                <p14:modId xmlns:p14="http://schemas.microsoft.com/office/powerpoint/2010/main" xmlns="" val="4006632212"/>
              </p:ext>
            </p:extLst>
          </p:nvPr>
        </p:nvGraphicFramePr>
        <p:xfrm>
          <a:off x="755576" y="2281436"/>
          <a:ext cx="7567613" cy="2697480"/>
        </p:xfrm>
        <a:graphic>
          <a:graphicData uri="http://schemas.openxmlformats.org/drawingml/2006/table">
            <a:tbl>
              <a:tblPr firstRow="1" bandRow="1">
                <a:tableStyleId>{5C22544A-7EE6-4342-B048-85BDC9FD1C3A}</a:tableStyleId>
              </a:tblPr>
              <a:tblGrid>
                <a:gridCol w="1681677"/>
                <a:gridCol w="2693353"/>
                <a:gridCol w="3192583"/>
              </a:tblGrid>
              <a:tr h="313267">
                <a:tc>
                  <a:txBody>
                    <a:bodyPr/>
                    <a:lstStyle/>
                    <a:p>
                      <a:endParaRPr lang="zh-CN" altLang="en-US" sz="1600" dirty="0"/>
                    </a:p>
                  </a:txBody>
                  <a:tcPr marL="82497" marR="82497" marT="38100" marB="38100"/>
                </a:tc>
                <a:tc>
                  <a:txBody>
                    <a:bodyPr/>
                    <a:lstStyle/>
                    <a:p>
                      <a:r>
                        <a:rPr lang="en-US" altLang="zh-CN" sz="1600" dirty="0" smtClean="0"/>
                        <a:t>Cloud</a:t>
                      </a:r>
                      <a:endParaRPr lang="zh-CN" altLang="en-US" sz="1600" dirty="0"/>
                    </a:p>
                  </a:txBody>
                  <a:tcPr marL="82497" marR="82497" marT="38100" marB="38100"/>
                </a:tc>
                <a:tc>
                  <a:txBody>
                    <a:bodyPr/>
                    <a:lstStyle/>
                    <a:p>
                      <a:r>
                        <a:rPr lang="en-US" altLang="zh-CN" sz="1600" dirty="0" smtClean="0"/>
                        <a:t>Local</a:t>
                      </a:r>
                      <a:endParaRPr lang="zh-CN" altLang="en-US" sz="1600" dirty="0"/>
                    </a:p>
                  </a:txBody>
                  <a:tcPr marL="82497" marR="82497" marT="38100" marB="38100"/>
                </a:tc>
              </a:tr>
              <a:tr h="533400">
                <a:tc>
                  <a:txBody>
                    <a:bodyPr/>
                    <a:lstStyle/>
                    <a:p>
                      <a:r>
                        <a:rPr lang="en-US" altLang="zh-CN" sz="1600" dirty="0" smtClean="0"/>
                        <a:t>CPU</a:t>
                      </a:r>
                      <a:endParaRPr lang="zh-CN" altLang="en-US" sz="1600" dirty="0"/>
                    </a:p>
                  </a:txBody>
                  <a:tcPr marL="82497" marR="82497" marT="38100" marB="38100"/>
                </a:tc>
                <a:tc>
                  <a:txBody>
                    <a:bodyPr/>
                    <a:lstStyle/>
                    <a:p>
                      <a:r>
                        <a:rPr lang="en-US" altLang="zh-CN" sz="1600" dirty="0" smtClean="0"/>
                        <a:t>Xeon X5570 (8</a:t>
                      </a:r>
                      <a:r>
                        <a:rPr lang="en-US" altLang="zh-CN" sz="1600" baseline="0" dirty="0" smtClean="0"/>
                        <a:t> cores each</a:t>
                      </a:r>
                      <a:r>
                        <a:rPr lang="en-US" altLang="zh-CN" sz="1600" dirty="0" smtClean="0"/>
                        <a:t>)</a:t>
                      </a:r>
                      <a:endParaRPr lang="zh-CN" altLang="en-US" sz="1600" dirty="0"/>
                    </a:p>
                  </a:txBody>
                  <a:tcPr marL="82497" marR="82497" marT="38100" marB="38100"/>
                </a:tc>
                <a:tc>
                  <a:txBody>
                    <a:bodyPr/>
                    <a:lstStyle/>
                    <a:p>
                      <a:r>
                        <a:rPr lang="en-US" altLang="zh-CN" sz="1600" dirty="0" smtClean="0"/>
                        <a:t>Xeon X5670(12</a:t>
                      </a:r>
                      <a:r>
                        <a:rPr lang="en-US" altLang="zh-CN" sz="1600" baseline="0" dirty="0" smtClean="0"/>
                        <a:t> cores each)</a:t>
                      </a:r>
                      <a:endParaRPr lang="zh-CN" altLang="en-US" sz="1600" dirty="0"/>
                    </a:p>
                  </a:txBody>
                  <a:tcPr marL="82497" marR="82497" marT="38100" marB="38100"/>
                </a:tc>
              </a:tr>
              <a:tr h="313267">
                <a:tc>
                  <a:txBody>
                    <a:bodyPr/>
                    <a:lstStyle/>
                    <a:p>
                      <a:r>
                        <a:rPr lang="en-US" altLang="zh-CN" sz="1600" dirty="0" smtClean="0"/>
                        <a:t>Memory</a:t>
                      </a:r>
                      <a:endParaRPr lang="zh-CN" altLang="en-US" sz="1600" dirty="0"/>
                    </a:p>
                  </a:txBody>
                  <a:tcPr marL="82497" marR="82497" marT="38100" marB="38100"/>
                </a:tc>
                <a:tc>
                  <a:txBody>
                    <a:bodyPr/>
                    <a:lstStyle/>
                    <a:p>
                      <a:r>
                        <a:rPr lang="en-US" altLang="zh-CN" sz="1600" dirty="0" smtClean="0"/>
                        <a:t>23GB</a:t>
                      </a:r>
                      <a:endParaRPr lang="zh-CN" altLang="en-US" sz="1600" dirty="0"/>
                    </a:p>
                  </a:txBody>
                  <a:tcPr marL="82497" marR="82497" marT="38100" marB="38100"/>
                </a:tc>
                <a:tc>
                  <a:txBody>
                    <a:bodyPr/>
                    <a:lstStyle/>
                    <a:p>
                      <a:r>
                        <a:rPr lang="en-US" altLang="zh-CN" sz="1600" dirty="0" smtClean="0"/>
                        <a:t>48GB</a:t>
                      </a:r>
                      <a:endParaRPr lang="zh-CN" altLang="en-US" sz="1600" dirty="0"/>
                    </a:p>
                  </a:txBody>
                  <a:tcPr marL="82497" marR="82497" marT="38100" marB="38100"/>
                </a:tc>
              </a:tr>
              <a:tr h="313267">
                <a:tc>
                  <a:txBody>
                    <a:bodyPr/>
                    <a:lstStyle/>
                    <a:p>
                      <a:r>
                        <a:rPr lang="en-US" altLang="zh-CN" sz="1600" dirty="0" smtClean="0"/>
                        <a:t>Network</a:t>
                      </a:r>
                      <a:endParaRPr lang="zh-CN" altLang="en-US" sz="1600" dirty="0"/>
                    </a:p>
                  </a:txBody>
                  <a:tcPr marL="82497" marR="82497" marT="38100" marB="38100"/>
                </a:tc>
                <a:tc>
                  <a:txBody>
                    <a:bodyPr/>
                    <a:lstStyle/>
                    <a:p>
                      <a:r>
                        <a:rPr lang="en-US" altLang="zh-CN" sz="1600" dirty="0" smtClean="0"/>
                        <a:t>10GbE</a:t>
                      </a:r>
                      <a:endParaRPr lang="zh-CN" altLang="en-US" sz="1600" dirty="0"/>
                    </a:p>
                  </a:txBody>
                  <a:tcPr marL="82497" marR="82497" marT="38100" marB="38100"/>
                </a:tc>
                <a:tc>
                  <a:txBody>
                    <a:bodyPr/>
                    <a:lstStyle/>
                    <a:p>
                      <a:r>
                        <a:rPr lang="en-US" altLang="zh-CN" sz="1600" dirty="0" smtClean="0"/>
                        <a:t>QDR</a:t>
                      </a:r>
                      <a:r>
                        <a:rPr lang="en-US" altLang="zh-CN" sz="1600" baseline="0" dirty="0" smtClean="0"/>
                        <a:t> </a:t>
                      </a:r>
                      <a:r>
                        <a:rPr lang="en-US" altLang="zh-CN" sz="1600" baseline="0" dirty="0" err="1" smtClean="0"/>
                        <a:t>Infiniband</a:t>
                      </a:r>
                      <a:endParaRPr lang="zh-CN" altLang="en-US" sz="1600" dirty="0"/>
                    </a:p>
                  </a:txBody>
                  <a:tcPr marL="82497" marR="82497" marT="38100" marB="38100"/>
                </a:tc>
              </a:tr>
              <a:tr h="313267">
                <a:tc>
                  <a:txBody>
                    <a:bodyPr/>
                    <a:lstStyle/>
                    <a:p>
                      <a:r>
                        <a:rPr lang="en-US" altLang="zh-CN" sz="1600" dirty="0" smtClean="0"/>
                        <a:t>FS</a:t>
                      </a:r>
                      <a:endParaRPr lang="zh-CN" altLang="en-US" sz="1600" dirty="0"/>
                    </a:p>
                  </a:txBody>
                  <a:tcPr marL="82497" marR="82497" marT="38100" marB="38100"/>
                </a:tc>
                <a:tc>
                  <a:txBody>
                    <a:bodyPr/>
                    <a:lstStyle/>
                    <a:p>
                      <a:r>
                        <a:rPr lang="en-US" altLang="zh-CN" sz="1600" dirty="0" smtClean="0"/>
                        <a:t>NFS</a:t>
                      </a:r>
                      <a:endParaRPr lang="zh-CN" altLang="en-US" sz="1600" dirty="0"/>
                    </a:p>
                  </a:txBody>
                  <a:tcPr marL="82497" marR="82497" marT="38100" marB="38100"/>
                </a:tc>
                <a:tc>
                  <a:txBody>
                    <a:bodyPr/>
                    <a:lstStyle/>
                    <a:p>
                      <a:r>
                        <a:rPr lang="en-US" altLang="zh-CN" sz="1600" dirty="0" smtClean="0"/>
                        <a:t>NFS </a:t>
                      </a:r>
                      <a:endParaRPr lang="zh-CN" altLang="en-US" sz="1600" dirty="0"/>
                    </a:p>
                  </a:txBody>
                  <a:tcPr marL="82497" marR="82497" marT="38100" marB="38100"/>
                </a:tc>
              </a:tr>
              <a:tr h="533400">
                <a:tc>
                  <a:txBody>
                    <a:bodyPr/>
                    <a:lstStyle/>
                    <a:p>
                      <a:r>
                        <a:rPr lang="en-US" altLang="zh-CN" sz="1600" dirty="0" smtClean="0"/>
                        <a:t>OS</a:t>
                      </a:r>
                      <a:endParaRPr lang="zh-CN" altLang="en-US" sz="1600" dirty="0"/>
                    </a:p>
                  </a:txBody>
                  <a:tcPr marL="82497" marR="82497" marT="38100" marB="38100"/>
                </a:tc>
                <a:tc>
                  <a:txBody>
                    <a:bodyPr/>
                    <a:lstStyle/>
                    <a:p>
                      <a:r>
                        <a:rPr lang="en-US" altLang="zh-CN" sz="1600" dirty="0" smtClean="0"/>
                        <a:t>Amazon Linux AMI 2011.02.1</a:t>
                      </a:r>
                      <a:endParaRPr lang="zh-CN" altLang="en-US" sz="1600" dirty="0"/>
                    </a:p>
                  </a:txBody>
                  <a:tcPr marL="82497" marR="82497" marT="38100" marB="38100"/>
                </a:tc>
                <a:tc>
                  <a:txBody>
                    <a:bodyPr/>
                    <a:lstStyle/>
                    <a:p>
                      <a:r>
                        <a:rPr lang="en-US" altLang="zh-CN" sz="1600" dirty="0" smtClean="0"/>
                        <a:t>RHEL</a:t>
                      </a:r>
                      <a:r>
                        <a:rPr lang="en-US" altLang="zh-CN" sz="1600" baseline="0" dirty="0" smtClean="0"/>
                        <a:t> 5.5</a:t>
                      </a:r>
                      <a:endParaRPr lang="zh-CN" altLang="en-US" sz="1600" dirty="0"/>
                    </a:p>
                  </a:txBody>
                  <a:tcPr marL="82497" marR="82497" marT="38100" marB="38100"/>
                </a:tc>
              </a:tr>
              <a:tr h="313267">
                <a:tc>
                  <a:txBody>
                    <a:bodyPr/>
                    <a:lstStyle/>
                    <a:p>
                      <a:r>
                        <a:rPr lang="en-US" altLang="zh-CN" sz="1600" dirty="0" smtClean="0"/>
                        <a:t>Virtualization</a:t>
                      </a:r>
                      <a:endParaRPr lang="zh-CN" altLang="en-US" sz="1600" dirty="0"/>
                    </a:p>
                  </a:txBody>
                  <a:tcPr marL="82497" marR="82497" marT="38100" marB="38100"/>
                </a:tc>
                <a:tc>
                  <a:txBody>
                    <a:bodyPr/>
                    <a:lstStyle/>
                    <a:p>
                      <a:r>
                        <a:rPr lang="en-US" altLang="zh-CN" sz="1600" dirty="0" smtClean="0"/>
                        <a:t>Para-virtualization</a:t>
                      </a:r>
                      <a:r>
                        <a:rPr lang="en-US" altLang="zh-CN" sz="1600" baseline="0" dirty="0" smtClean="0"/>
                        <a:t> </a:t>
                      </a:r>
                      <a:endParaRPr lang="zh-CN" altLang="en-US" sz="1600" dirty="0"/>
                    </a:p>
                  </a:txBody>
                  <a:tcPr marL="82497" marR="82497" marT="38100" marB="38100"/>
                </a:tc>
                <a:tc>
                  <a:txBody>
                    <a:bodyPr/>
                    <a:lstStyle/>
                    <a:p>
                      <a:r>
                        <a:rPr lang="en-US" altLang="zh-CN" sz="1600" dirty="0" smtClean="0"/>
                        <a:t>No</a:t>
                      </a:r>
                      <a:endParaRPr lang="zh-CN" altLang="en-US" sz="1600" dirty="0"/>
                    </a:p>
                  </a:txBody>
                  <a:tcPr marL="82497" marR="82497" marT="38100" marB="3810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Selected </a:t>
            </a:r>
            <a:r>
              <a:rPr lang="en-US" altLang="zh-CN" dirty="0" smtClean="0"/>
              <a:t>a</a:t>
            </a:r>
            <a:r>
              <a:rPr lang="en-US" altLang="zh-CN" dirty="0" smtClean="0"/>
              <a:t>pplications</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zh-CN" dirty="0" smtClean="0"/>
              <a:t>GRAPES </a:t>
            </a:r>
            <a:r>
              <a:rPr lang="en-US" altLang="zh-CN" baseline="30000" dirty="0" smtClean="0"/>
              <a:t>[1]</a:t>
            </a:r>
            <a:r>
              <a:rPr lang="en-US" altLang="zh-CN" dirty="0" smtClean="0"/>
              <a:t> </a:t>
            </a:r>
            <a:r>
              <a:rPr lang="en-US" altLang="zh-CN" dirty="0" smtClean="0"/>
              <a:t>(weather simulation</a:t>
            </a:r>
            <a:r>
              <a:rPr lang="en-US" altLang="zh-CN" dirty="0" smtClean="0"/>
              <a:t>)</a:t>
            </a:r>
            <a:endParaRPr lang="en-US" altLang="zh-CN" dirty="0" smtClean="0"/>
          </a:p>
          <a:p>
            <a:pPr lvl="1"/>
            <a:r>
              <a:rPr lang="en-US" altLang="zh-CN" dirty="0" smtClean="0"/>
              <a:t>CPU- and memory-intensive </a:t>
            </a:r>
          </a:p>
          <a:p>
            <a:pPr lvl="1"/>
            <a:r>
              <a:rPr lang="en-US" altLang="zh-CN" dirty="0" smtClean="0"/>
              <a:t>Moderate communication </a:t>
            </a:r>
          </a:p>
          <a:p>
            <a:r>
              <a:rPr lang="en-US" altLang="zh-CN" dirty="0" smtClean="0"/>
              <a:t>MPI-Blast</a:t>
            </a:r>
            <a:r>
              <a:rPr lang="en-US" altLang="zh-CN" baseline="30000" dirty="0" smtClean="0"/>
              <a:t> </a:t>
            </a:r>
            <a:r>
              <a:rPr lang="en-US" altLang="zh-CN" baseline="30000" dirty="0" smtClean="0"/>
              <a:t>[2]</a:t>
            </a:r>
            <a:r>
              <a:rPr lang="en-US" altLang="zh-CN" dirty="0" smtClean="0"/>
              <a:t> </a:t>
            </a:r>
            <a:r>
              <a:rPr lang="en-US" altLang="zh-CN" dirty="0" smtClean="0"/>
              <a:t>(biological sequence matching)</a:t>
            </a:r>
          </a:p>
          <a:p>
            <a:pPr lvl="1"/>
            <a:r>
              <a:rPr lang="en-US" altLang="zh-CN" dirty="0" smtClean="0"/>
              <a:t>Large input</a:t>
            </a:r>
          </a:p>
          <a:p>
            <a:pPr lvl="1"/>
            <a:r>
              <a:rPr lang="en-US" altLang="zh-CN" dirty="0" smtClean="0"/>
              <a:t>Relatively little communication</a:t>
            </a:r>
          </a:p>
          <a:p>
            <a:r>
              <a:rPr lang="en-US" altLang="zh-CN" dirty="0" smtClean="0"/>
              <a:t>POP </a:t>
            </a:r>
            <a:r>
              <a:rPr lang="en-US" altLang="zh-CN" baseline="30000" dirty="0" smtClean="0"/>
              <a:t>[3]</a:t>
            </a:r>
            <a:r>
              <a:rPr lang="en-US" altLang="zh-CN" dirty="0" smtClean="0"/>
              <a:t>(</a:t>
            </a:r>
            <a:r>
              <a:rPr lang="en-US" altLang="zh-CN" dirty="0" smtClean="0"/>
              <a:t>ocean modeling) </a:t>
            </a:r>
          </a:p>
          <a:p>
            <a:pPr lvl="1"/>
            <a:r>
              <a:rPr lang="en-US" altLang="zh-CN" dirty="0" smtClean="0"/>
              <a:t>Communication-intensive</a:t>
            </a:r>
          </a:p>
          <a:p>
            <a:pPr lvl="1"/>
            <a:r>
              <a:rPr lang="en-US" altLang="zh-CN" dirty="0" smtClean="0"/>
              <a:t>Large number of small messages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GRAPES </a:t>
            </a:r>
            <a:r>
              <a:rPr lang="en-US" altLang="zh-CN" dirty="0" smtClean="0"/>
              <a:t>results</a:t>
            </a:r>
            <a:endParaRPr lang="zh-CN" altLang="en-US" dirty="0"/>
          </a:p>
        </p:txBody>
      </p:sp>
      <p:graphicFrame>
        <p:nvGraphicFramePr>
          <p:cNvPr id="8" name="内容占位符 6"/>
          <p:cNvGraphicFramePr>
            <a:graphicFrameLocks noGrp="1"/>
          </p:cNvGraphicFramePr>
          <p:nvPr>
            <p:ph idx="1"/>
            <p:extLst>
              <p:ext uri="{D42A27DB-BD31-4B8C-83A1-F6EECF244321}">
                <p14:modId xmlns:p14="http://schemas.microsoft.com/office/powerpoint/2010/main" xmlns="" val="2958711504"/>
              </p:ext>
            </p:extLst>
          </p:nvPr>
        </p:nvGraphicFramePr>
        <p:xfrm>
          <a:off x="779463" y="1524000"/>
          <a:ext cx="7583487" cy="350678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372380" y="2641476"/>
            <a:ext cx="461665" cy="865045"/>
          </a:xfrm>
          <a:prstGeom prst="rect">
            <a:avLst/>
          </a:prstGeom>
          <a:noFill/>
        </p:spPr>
        <p:txBody>
          <a:bodyPr vert="vert270" wrap="none" rtlCol="0">
            <a:spAutoFit/>
          </a:bodyPr>
          <a:lstStyle/>
          <a:p>
            <a:r>
              <a:rPr lang="en-US" altLang="zh-CN" dirty="0" smtClean="0">
                <a:solidFill>
                  <a:schemeClr val="bg1"/>
                </a:solidFill>
              </a:rPr>
              <a:t>Time(s)</a:t>
            </a:r>
            <a:endParaRPr lang="zh-CN" altLang="en-US" dirty="0">
              <a:solidFill>
                <a:schemeClr val="bg1"/>
              </a:solidFill>
            </a:endParaRPr>
          </a:p>
        </p:txBody>
      </p:sp>
      <p:sp>
        <p:nvSpPr>
          <p:cNvPr id="9" name="TextBox 8"/>
          <p:cNvSpPr txBox="1"/>
          <p:nvPr/>
        </p:nvSpPr>
        <p:spPr>
          <a:xfrm>
            <a:off x="3419872" y="5049098"/>
            <a:ext cx="1800878" cy="369332"/>
          </a:xfrm>
          <a:prstGeom prst="rect">
            <a:avLst/>
          </a:prstGeom>
          <a:noFill/>
        </p:spPr>
        <p:txBody>
          <a:bodyPr wrap="none" rtlCol="0">
            <a:spAutoFit/>
          </a:bodyPr>
          <a:lstStyle/>
          <a:p>
            <a:r>
              <a:rPr lang="en-US" altLang="zh-CN" dirty="0" smtClean="0">
                <a:solidFill>
                  <a:schemeClr val="bg1"/>
                </a:solidFill>
              </a:rPr>
              <a:t>Process number</a:t>
            </a:r>
            <a:endParaRPr lang="zh-CN" altLang="en-US" dirty="0">
              <a:solidFill>
                <a:schemeClr val="bg1"/>
              </a:solidFill>
            </a:endParaRPr>
          </a:p>
        </p:txBody>
      </p:sp>
    </p:spTree>
    <p:extLst>
      <p:ext uri="{BB962C8B-B14F-4D97-AF65-F5344CB8AC3E}">
        <p14:creationId xmlns:p14="http://schemas.microsoft.com/office/powerpoint/2010/main" xmlns="" val="16552883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APP-BASED EVALUATION ON TSINGHUA 100T CLUSTER</Template>
  <TotalTime>3700</TotalTime>
  <Words>4037</Words>
  <Application>Microsoft Office PowerPoint</Application>
  <PresentationFormat>全屏显示(16:10)</PresentationFormat>
  <Paragraphs>356</Paragraphs>
  <Slides>37</Slides>
  <Notes>32</Notes>
  <HiddenSlides>0</HiddenSlides>
  <MMClips>0</MMClips>
  <ScaleCrop>false</ScaleCrop>
  <HeadingPairs>
    <vt:vector size="4" baseType="variant">
      <vt:variant>
        <vt:lpstr>主题</vt:lpstr>
      </vt:variant>
      <vt:variant>
        <vt:i4>1</vt:i4>
      </vt:variant>
      <vt:variant>
        <vt:lpstr>幻灯片标题</vt:lpstr>
      </vt:variant>
      <vt:variant>
        <vt:i4>37</vt:i4>
      </vt:variant>
    </vt:vector>
  </HeadingPairs>
  <TitlesOfParts>
    <vt:vector size="38" baseType="lpstr">
      <vt:lpstr>Revolution</vt:lpstr>
      <vt:lpstr>Cloud Versus In-house Cluster: Evaluating Amazon Cluster Compute Instances for Running MPI Applications</vt:lpstr>
      <vt:lpstr>HPC in cloud?</vt:lpstr>
      <vt:lpstr>Amazon EC2 CCI</vt:lpstr>
      <vt:lpstr>Our work</vt:lpstr>
      <vt:lpstr>Outline</vt:lpstr>
      <vt:lpstr>Will HPC cloud save you money?</vt:lpstr>
      <vt:lpstr>Runtime performance</vt:lpstr>
      <vt:lpstr>Selected applications</vt:lpstr>
      <vt:lpstr>GRAPES results</vt:lpstr>
      <vt:lpstr>MPI-Blast results</vt:lpstr>
      <vt:lpstr>POP results</vt:lpstr>
      <vt:lpstr>Performance summary</vt:lpstr>
      <vt:lpstr>Coming back to cost Issue</vt:lpstr>
      <vt:lpstr>Coming back to cost Issue</vt:lpstr>
      <vt:lpstr>Coming back to cost Issue</vt:lpstr>
      <vt:lpstr>Coming back to cost Issue</vt:lpstr>
      <vt:lpstr>Coming back to cost Issue</vt:lpstr>
      <vt:lpstr>Coming back to cost Issue</vt:lpstr>
      <vt:lpstr>Coming back to cost Issue</vt:lpstr>
      <vt:lpstr>Coming back to cost Issue</vt:lpstr>
      <vt:lpstr>Coming back to cost Issue</vt:lpstr>
      <vt:lpstr>Parameters used in local cluster</vt:lpstr>
      <vt:lpstr>Utilization rate threshold for applications</vt:lpstr>
      <vt:lpstr>Utilization rate threshold for applications</vt:lpstr>
      <vt:lpstr>Further considerations in cost</vt:lpstr>
      <vt:lpstr>Reduced pricing effect</vt:lpstr>
      <vt:lpstr>Reserved Instance discount</vt:lpstr>
      <vt:lpstr>Reserved Instance discount</vt:lpstr>
      <vt:lpstr>Reserved Instance discount</vt:lpstr>
      <vt:lpstr>Reserved instance discount effect</vt:lpstr>
      <vt:lpstr>Summary to cost</vt:lpstr>
      <vt:lpstr>Our wish list to cloud service providers</vt:lpstr>
      <vt:lpstr>Outline</vt:lpstr>
      <vt:lpstr>Conclusion</vt:lpstr>
      <vt:lpstr>Acknowledgment</vt:lpstr>
      <vt:lpstr>references</vt:lpstr>
      <vt:lpstr>幻灯片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HPC in cloud: state report</dc:title>
  <dc:creator>zy</dc:creator>
  <cp:lastModifiedBy>zy</cp:lastModifiedBy>
  <cp:revision>438</cp:revision>
  <dcterms:created xsi:type="dcterms:W3CDTF">2011-10-22T12:16:44Z</dcterms:created>
  <dcterms:modified xsi:type="dcterms:W3CDTF">2011-11-16T09:53:29Z</dcterms:modified>
</cp:coreProperties>
</file>